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417" r:id="rId2"/>
    <p:sldId id="385" r:id="rId3"/>
    <p:sldId id="382" r:id="rId4"/>
    <p:sldId id="387" r:id="rId5"/>
    <p:sldId id="388" r:id="rId6"/>
    <p:sldId id="383" r:id="rId7"/>
    <p:sldId id="418" r:id="rId8"/>
    <p:sldId id="401" r:id="rId9"/>
    <p:sldId id="403" r:id="rId10"/>
    <p:sldId id="404" r:id="rId11"/>
    <p:sldId id="405" r:id="rId12"/>
    <p:sldId id="416" r:id="rId13"/>
    <p:sldId id="393" r:id="rId14"/>
    <p:sldId id="306" r:id="rId15"/>
    <p:sldId id="394" r:id="rId16"/>
    <p:sldId id="296" r:id="rId17"/>
    <p:sldId id="389" r:id="rId18"/>
    <p:sldId id="419" r:id="rId19"/>
    <p:sldId id="317" r:id="rId20"/>
    <p:sldId id="282" r:id="rId21"/>
    <p:sldId id="395" r:id="rId22"/>
    <p:sldId id="290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432FF"/>
    <a:srgbClr val="7A81FF"/>
    <a:srgbClr val="0321B4"/>
    <a:srgbClr val="FF0000"/>
    <a:srgbClr val="0070C0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4648"/>
  </p:normalViewPr>
  <p:slideViewPr>
    <p:cSldViewPr snapToGrid="0" snapToObjects="1">
      <p:cViewPr>
        <p:scale>
          <a:sx n="107" d="100"/>
          <a:sy n="107" d="100"/>
        </p:scale>
        <p:origin x="1200" y="544"/>
      </p:cViewPr>
      <p:guideLst>
        <p:guide pos="3840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717094922634507E-2"/>
          <c:y val="5.0925925925925923E-2"/>
          <c:w val="0.86481204583217597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spPr>
            <a:noFill/>
            <a:ln w="31750" cap="flat" cmpd="sng" algn="ctr">
              <a:solidFill>
                <a:schemeClr val="tx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31750" cap="flat" cmpd="sng" algn="ctr">
                <a:solidFill>
                  <a:srgbClr val="00B05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F0-CE46-BBBD-D3F11DB30A27}"/>
              </c:ext>
            </c:extLst>
          </c:dPt>
          <c:dPt>
            <c:idx val="1"/>
            <c:invertIfNegative val="0"/>
            <c:bubble3D val="0"/>
            <c:spPr>
              <a:noFill/>
              <a:ln w="31750" cap="flat" cmpd="sng" algn="ctr">
                <a:solidFill>
                  <a:srgbClr val="00B05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44F0-CE46-BBBD-D3F11DB30A27}"/>
              </c:ext>
            </c:extLst>
          </c:dPt>
          <c:val>
            <c:numRef>
              <c:f>Foglio1!$E$28:$F$28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0-CE46-BBBD-D3F11DB30A27}"/>
            </c:ext>
          </c:extLst>
        </c:ser>
        <c:ser>
          <c:idx val="1"/>
          <c:order val="1"/>
          <c:spPr>
            <a:noFill/>
            <a:ln w="31750" cap="flat" cmpd="sng" algn="ctr">
              <a:solidFill>
                <a:schemeClr val="bg1">
                  <a:lumMod val="75000"/>
                </a:schemeClr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31750" cap="flat" cmpd="sng" algn="ctr">
                <a:solidFill>
                  <a:srgbClr val="0432FF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6-44F0-CE46-BBBD-D3F11DB30A27}"/>
              </c:ext>
            </c:extLst>
          </c:dPt>
          <c:dPt>
            <c:idx val="1"/>
            <c:invertIfNegative val="0"/>
            <c:bubble3D val="0"/>
            <c:spPr>
              <a:noFill/>
              <a:ln w="31750" cap="flat" cmpd="sng" algn="ctr">
                <a:solidFill>
                  <a:srgbClr val="0432FF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F0-CE46-BBBD-D3F11DB30A27}"/>
              </c:ext>
            </c:extLst>
          </c:dPt>
          <c:val>
            <c:numRef>
              <c:f>Foglio1!$E$29:$F$29</c:f>
              <c:numCache>
                <c:formatCode>General</c:formatCode>
                <c:ptCount val="2"/>
                <c:pt idx="0">
                  <c:v>0.23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F0-CE46-BBBD-D3F11DB30A27}"/>
            </c:ext>
          </c:extLst>
        </c:ser>
        <c:ser>
          <c:idx val="2"/>
          <c:order val="2"/>
          <c:spPr>
            <a:noFill/>
            <a:ln w="25400" cap="flat" cmpd="sng" algn="ctr">
              <a:solidFill>
                <a:schemeClr val="accent2">
                  <a:lumMod val="75000"/>
                </a:schemeClr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31750" cap="flat" cmpd="sng" algn="ctr">
                <a:solidFill>
                  <a:schemeClr val="accent2">
                    <a:lumMod val="75000"/>
                  </a:schemeClr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F0-CE46-BBBD-D3F11DB30A27}"/>
              </c:ext>
            </c:extLst>
          </c:dPt>
          <c:dPt>
            <c:idx val="1"/>
            <c:invertIfNegative val="0"/>
            <c:bubble3D val="0"/>
            <c:spPr>
              <a:noFill/>
              <a:ln w="31750" cap="flat" cmpd="sng" algn="ctr">
                <a:solidFill>
                  <a:schemeClr val="accent2">
                    <a:lumMod val="75000"/>
                  </a:schemeClr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8-44F0-CE46-BBBD-D3F11DB30A27}"/>
              </c:ext>
            </c:extLst>
          </c:dPt>
          <c:val>
            <c:numRef>
              <c:f>Foglio1!$E$30:$F$30</c:f>
              <c:numCache>
                <c:formatCode>General</c:formatCode>
                <c:ptCount val="2"/>
                <c:pt idx="0">
                  <c:v>0.26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F0-CE46-BBBD-D3F11DB30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1307099295"/>
        <c:axId val="1265314767"/>
      </c:barChart>
      <c:catAx>
        <c:axId val="1307099295"/>
        <c:scaling>
          <c:orientation val="minMax"/>
        </c:scaling>
        <c:delete val="1"/>
        <c:axPos val="b"/>
        <c:majorTickMark val="none"/>
        <c:minorTickMark val="none"/>
        <c:tickLblPos val="nextTo"/>
        <c:crossAx val="1265314767"/>
        <c:crosses val="autoZero"/>
        <c:auto val="1"/>
        <c:lblAlgn val="ctr"/>
        <c:lblOffset val="100"/>
        <c:noMultiLvlLbl val="0"/>
      </c:catAx>
      <c:valAx>
        <c:axId val="1265314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7099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0B49F-CC6C-A34C-A7B7-7315EA1C10F6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3F36C-4A82-D746-B35C-F4EB37E1590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1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3F36C-4A82-D746-B35C-F4EB37E15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5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3F36C-4A82-D746-B35C-F4EB37E15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185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3F36C-4A82-D746-B35C-F4EB37E15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98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33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25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59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27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4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99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05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3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04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4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6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2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3F36C-4A82-D746-B35C-F4EB37E15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3F36C-4A82-D746-B35C-F4EB37E15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42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3F36C-4A82-D746-B35C-F4EB37E15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2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5B1B6-72FA-164A-A8AA-DA6506FCEAF8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5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93EFE-7AFC-504B-9123-48FBE7DA9EE4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4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165A-3ED3-0B4B-99B7-5EC9353F89DD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9EBD-CABE-5B4C-B50F-06A65A2BE440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7F98A-016D-E648-8E13-5D4B99D5E2AD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7D4F-0B09-F841-A734-C5E2804C5464}" type="datetime1">
              <a:rPr lang="it-IT" smtClean="0"/>
              <a:t>26/11/18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F25C-ADA2-8A49-A5FF-4FD4CBCD2322}" type="datetime1">
              <a:rPr lang="it-IT" smtClean="0"/>
              <a:t>26/11/18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47A4-9946-604F-96F8-71A1AE777534}" type="datetime1">
              <a:rPr lang="it-IT" smtClean="0"/>
              <a:t>26/11/18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3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D27F-7A23-9C43-8921-1B76921F237D}" type="datetime1">
              <a:rPr lang="it-IT" smtClean="0"/>
              <a:t>26/11/18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4718-6D57-8B4B-B465-C73CE2830B9D}" type="datetime1">
              <a:rPr lang="it-IT" smtClean="0"/>
              <a:t>26/11/18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6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055C-2F98-E14A-860F-0354BDEE8D4F}" type="datetime1">
              <a:rPr lang="it-IT" smtClean="0"/>
              <a:t>26/11/18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1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BE577-6182-324B-B60E-0324EE4648A5}" type="datetime1">
              <a:rPr lang="it-IT" smtClean="0"/>
              <a:t>26/11/18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2050-430F-F141-978E-D5860B037C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8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.em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8.emf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" y="0"/>
            <a:ext cx="760888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olo rettangolo 4"/>
          <p:cNvSpPr/>
          <p:nvPr/>
        </p:nvSpPr>
        <p:spPr>
          <a:xfrm flipV="1">
            <a:off x="7608888" y="0"/>
            <a:ext cx="2040835" cy="685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74" y="2548742"/>
            <a:ext cx="2428174" cy="1358621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2B0771F6-AA06-534C-B814-547DEBE0A9BF}"/>
              </a:ext>
            </a:extLst>
          </p:cNvPr>
          <p:cNvSpPr txBox="1"/>
          <p:nvPr/>
        </p:nvSpPr>
        <p:spPr>
          <a:xfrm>
            <a:off x="9592887" y="617297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>
              <a:latin typeface="Helvetica Neue"/>
              <a:cs typeface="Helvetica Neue"/>
            </a:endParaRPr>
          </a:p>
        </p:txBody>
      </p:sp>
      <p:pic>
        <p:nvPicPr>
          <p:cNvPr id="19" name="Picture 8" descr="Risultati immagini per fondazione telethon">
            <a:extLst>
              <a:ext uri="{FF2B5EF4-FFF2-40B4-BE49-F238E27FC236}">
                <a16:creationId xmlns:a16="http://schemas.microsoft.com/office/drawing/2014/main" id="{C8EAA325-F7F8-7845-A5AB-A04DDF2E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979" y="5623713"/>
            <a:ext cx="1344411" cy="1055999"/>
          </a:xfrm>
          <a:prstGeom prst="rect">
            <a:avLst/>
          </a:prstGeom>
          <a:solidFill>
            <a:srgbClr val="FFFFFF"/>
          </a:solidFill>
          <a:extLst/>
        </p:spPr>
      </p:pic>
      <p:pic>
        <p:nvPicPr>
          <p:cNvPr id="20" name="Picture 6" descr="Risultati immagini per ospedale san raffaele">
            <a:extLst>
              <a:ext uri="{FF2B5EF4-FFF2-40B4-BE49-F238E27FC236}">
                <a16:creationId xmlns:a16="http://schemas.microsoft.com/office/drawing/2014/main" id="{B4C672AB-6854-7A42-BFF0-A2DCF8F2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717" y="5623713"/>
            <a:ext cx="1530664" cy="1055999"/>
          </a:xfrm>
          <a:prstGeom prst="rect">
            <a:avLst/>
          </a:prstGeom>
          <a:solidFill>
            <a:srgbClr val="FFFFFF"/>
          </a:solidFill>
          <a:extLst/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B7F6C78C-3F99-9543-97E7-BC84227AB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08" y="5623713"/>
            <a:ext cx="1034597" cy="105599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E402FB9-BD00-584D-AC65-A4AF76CAB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49" y="341170"/>
            <a:ext cx="71882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3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cxnSp>
        <p:nvCxnSpPr>
          <p:cNvPr id="1205" name="Connettore 1 136"/>
          <p:cNvCxnSpPr>
            <a:cxnSpLocks noChangeShapeType="1"/>
          </p:cNvCxnSpPr>
          <p:nvPr/>
        </p:nvCxnSpPr>
        <p:spPr bwMode="auto">
          <a:xfrm flipV="1">
            <a:off x="2074863" y="2841715"/>
            <a:ext cx="1452562" cy="747713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6" name="Connettore 1 136"/>
          <p:cNvCxnSpPr>
            <a:cxnSpLocks noChangeShapeType="1"/>
          </p:cNvCxnSpPr>
          <p:nvPr/>
        </p:nvCxnSpPr>
        <p:spPr bwMode="auto">
          <a:xfrm flipH="1" flipV="1">
            <a:off x="639763" y="2841715"/>
            <a:ext cx="1279525" cy="74930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7" name="Connettore 1 136"/>
          <p:cNvCxnSpPr>
            <a:cxnSpLocks noChangeShapeType="1"/>
          </p:cNvCxnSpPr>
          <p:nvPr/>
        </p:nvCxnSpPr>
        <p:spPr bwMode="auto">
          <a:xfrm rot="-5400000">
            <a:off x="487362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" name="Connettore 1 136"/>
          <p:cNvCxnSpPr>
            <a:cxnSpLocks noChangeShapeType="1"/>
          </p:cNvCxnSpPr>
          <p:nvPr/>
        </p:nvCxnSpPr>
        <p:spPr bwMode="auto">
          <a:xfrm rot="-5400000">
            <a:off x="3373437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9" name="Rectangle 128"/>
          <p:cNvSpPr>
            <a:spLocks noChangeAspect="1" noChangeArrowheads="1"/>
          </p:cNvSpPr>
          <p:nvPr/>
        </p:nvSpPr>
        <p:spPr bwMode="auto">
          <a:xfrm>
            <a:off x="3386138" y="2117815"/>
            <a:ext cx="10191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AAAA</a:t>
            </a:r>
          </a:p>
        </p:txBody>
      </p:sp>
      <p:sp>
        <p:nvSpPr>
          <p:cNvPr id="1210" name="Figura a mano libera 1209"/>
          <p:cNvSpPr/>
          <p:nvPr/>
        </p:nvSpPr>
        <p:spPr>
          <a:xfrm>
            <a:off x="2227263" y="4022815"/>
            <a:ext cx="647700" cy="803275"/>
          </a:xfrm>
          <a:custGeom>
            <a:avLst/>
            <a:gdLst>
              <a:gd name="connsiteX0" fmla="*/ 157037 w 383609"/>
              <a:gd name="connsiteY0" fmla="*/ 4 h 521623"/>
              <a:gd name="connsiteX1" fmla="*/ 2385 w 383609"/>
              <a:gd name="connsiteY1" fmla="*/ 182776 h 521623"/>
              <a:gd name="connsiteX2" fmla="*/ 77368 w 383609"/>
              <a:gd name="connsiteY2" fmla="*/ 473336 h 521623"/>
              <a:gd name="connsiteX3" fmla="*/ 264825 w 383609"/>
              <a:gd name="connsiteY3" fmla="*/ 492082 h 521623"/>
              <a:gd name="connsiteX4" fmla="*/ 381986 w 383609"/>
              <a:gd name="connsiteY4" fmla="*/ 178090 h 521623"/>
              <a:gd name="connsiteX5" fmla="*/ 157037 w 383609"/>
              <a:gd name="connsiteY5" fmla="*/ 4 h 52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609" h="521623">
                <a:moveTo>
                  <a:pt x="157037" y="4"/>
                </a:moveTo>
                <a:cubicBezTo>
                  <a:pt x="93770" y="785"/>
                  <a:pt x="15663" y="103887"/>
                  <a:pt x="2385" y="182776"/>
                </a:cubicBezTo>
                <a:cubicBezTo>
                  <a:pt x="-10893" y="261665"/>
                  <a:pt x="33628" y="421785"/>
                  <a:pt x="77368" y="473336"/>
                </a:cubicBezTo>
                <a:cubicBezTo>
                  <a:pt x="121108" y="524887"/>
                  <a:pt x="214055" y="541290"/>
                  <a:pt x="264825" y="492082"/>
                </a:cubicBezTo>
                <a:cubicBezTo>
                  <a:pt x="315595" y="442874"/>
                  <a:pt x="396045" y="260103"/>
                  <a:pt x="381986" y="178090"/>
                </a:cubicBezTo>
                <a:cubicBezTo>
                  <a:pt x="367927" y="96077"/>
                  <a:pt x="220304" y="-777"/>
                  <a:pt x="157037" y="4"/>
                </a:cubicBezTo>
                <a:close/>
              </a:path>
            </a:pathLst>
          </a:custGeom>
          <a:solidFill>
            <a:srgbClr val="FFCC99">
              <a:alpha val="76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1" name="Figura a mano libera 1210"/>
          <p:cNvSpPr/>
          <p:nvPr/>
        </p:nvSpPr>
        <p:spPr>
          <a:xfrm>
            <a:off x="1721053" y="3471386"/>
            <a:ext cx="799179" cy="746399"/>
          </a:xfrm>
          <a:custGeom>
            <a:avLst/>
            <a:gdLst>
              <a:gd name="connsiteX0" fmla="*/ 259680 w 473629"/>
              <a:gd name="connsiteY0" fmla="*/ 471827 h 484308"/>
              <a:gd name="connsiteX1" fmla="*/ 428391 w 473629"/>
              <a:gd name="connsiteY1" fmla="*/ 321860 h 484308"/>
              <a:gd name="connsiteX2" fmla="*/ 465883 w 473629"/>
              <a:gd name="connsiteY2" fmla="*/ 307801 h 484308"/>
              <a:gd name="connsiteX3" fmla="*/ 461196 w 473629"/>
              <a:gd name="connsiteY3" fmla="*/ 274995 h 484308"/>
              <a:gd name="connsiteX4" fmla="*/ 339349 w 473629"/>
              <a:gd name="connsiteY4" fmla="*/ 82851 h 484308"/>
              <a:gd name="connsiteX5" fmla="*/ 109714 w 473629"/>
              <a:gd name="connsiteY5" fmla="*/ 12554 h 484308"/>
              <a:gd name="connsiteX6" fmla="*/ 1926 w 473629"/>
              <a:gd name="connsiteY6" fmla="*/ 326546 h 484308"/>
              <a:gd name="connsiteX7" fmla="*/ 194070 w 473629"/>
              <a:gd name="connsiteY7" fmla="*/ 462454 h 484308"/>
              <a:gd name="connsiteX8" fmla="*/ 259680 w 473629"/>
              <a:gd name="connsiteY8" fmla="*/ 471827 h 4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9" h="484308">
                <a:moveTo>
                  <a:pt x="259680" y="471827"/>
                </a:moveTo>
                <a:cubicBezTo>
                  <a:pt x="298734" y="448395"/>
                  <a:pt x="394024" y="349198"/>
                  <a:pt x="428391" y="321860"/>
                </a:cubicBezTo>
                <a:cubicBezTo>
                  <a:pt x="462758" y="294522"/>
                  <a:pt x="460416" y="315612"/>
                  <a:pt x="465883" y="307801"/>
                </a:cubicBezTo>
                <a:cubicBezTo>
                  <a:pt x="471350" y="299990"/>
                  <a:pt x="482285" y="312487"/>
                  <a:pt x="461196" y="274995"/>
                </a:cubicBezTo>
                <a:cubicBezTo>
                  <a:pt x="440107" y="237503"/>
                  <a:pt x="397929" y="126591"/>
                  <a:pt x="339349" y="82851"/>
                </a:cubicBezTo>
                <a:cubicBezTo>
                  <a:pt x="280769" y="39111"/>
                  <a:pt x="165951" y="-28062"/>
                  <a:pt x="109714" y="12554"/>
                </a:cubicBezTo>
                <a:cubicBezTo>
                  <a:pt x="53477" y="53170"/>
                  <a:pt x="-12133" y="251563"/>
                  <a:pt x="1926" y="326546"/>
                </a:cubicBezTo>
                <a:cubicBezTo>
                  <a:pt x="15985" y="401529"/>
                  <a:pt x="148768" y="442927"/>
                  <a:pt x="194070" y="462454"/>
                </a:cubicBezTo>
                <a:cubicBezTo>
                  <a:pt x="239372" y="481981"/>
                  <a:pt x="220626" y="495259"/>
                  <a:pt x="259680" y="471827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212" name="Figura a mano libera 1211"/>
          <p:cNvSpPr/>
          <p:nvPr/>
        </p:nvSpPr>
        <p:spPr>
          <a:xfrm>
            <a:off x="1531521" y="4158312"/>
            <a:ext cx="711287" cy="791600"/>
          </a:xfrm>
          <a:custGeom>
            <a:avLst/>
            <a:gdLst>
              <a:gd name="connsiteX0" fmla="*/ 259817 w 515555"/>
              <a:gd name="connsiteY0" fmla="*/ 2679 h 603133"/>
              <a:gd name="connsiteX1" fmla="*/ 400410 w 515555"/>
              <a:gd name="connsiteY1" fmla="*/ 54230 h 603133"/>
              <a:gd name="connsiteX2" fmla="*/ 475393 w 515555"/>
              <a:gd name="connsiteY2" fmla="*/ 157332 h 603133"/>
              <a:gd name="connsiteX3" fmla="*/ 508197 w 515555"/>
              <a:gd name="connsiteY3" fmla="*/ 326044 h 603133"/>
              <a:gd name="connsiteX4" fmla="*/ 494138 w 515555"/>
              <a:gd name="connsiteY4" fmla="*/ 457265 h 603133"/>
              <a:gd name="connsiteX5" fmla="*/ 297308 w 515555"/>
              <a:gd name="connsiteY5" fmla="*/ 527562 h 603133"/>
              <a:gd name="connsiteX6" fmla="*/ 203580 w 515555"/>
              <a:gd name="connsiteY6" fmla="*/ 602545 h 603133"/>
              <a:gd name="connsiteX7" fmla="*/ 105165 w 515555"/>
              <a:gd name="connsiteY7" fmla="*/ 485384 h 603133"/>
              <a:gd name="connsiteX8" fmla="*/ 11436 w 515555"/>
              <a:gd name="connsiteY8" fmla="*/ 344790 h 603133"/>
              <a:gd name="connsiteX9" fmla="*/ 16123 w 515555"/>
              <a:gd name="connsiteY9" fmla="*/ 208883 h 603133"/>
              <a:gd name="connsiteX10" fmla="*/ 142656 w 515555"/>
              <a:gd name="connsiteY10" fmla="*/ 133899 h 603133"/>
              <a:gd name="connsiteX11" fmla="*/ 259817 w 515555"/>
              <a:gd name="connsiteY11" fmla="*/ 2679 h 60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5555" h="603133">
                <a:moveTo>
                  <a:pt x="259817" y="2679"/>
                </a:moveTo>
                <a:cubicBezTo>
                  <a:pt x="302776" y="-10599"/>
                  <a:pt x="364481" y="28455"/>
                  <a:pt x="400410" y="54230"/>
                </a:cubicBezTo>
                <a:cubicBezTo>
                  <a:pt x="436339" y="80005"/>
                  <a:pt x="457429" y="112030"/>
                  <a:pt x="475393" y="157332"/>
                </a:cubicBezTo>
                <a:cubicBezTo>
                  <a:pt x="493357" y="202634"/>
                  <a:pt x="505073" y="276055"/>
                  <a:pt x="508197" y="326044"/>
                </a:cubicBezTo>
                <a:cubicBezTo>
                  <a:pt x="511321" y="376033"/>
                  <a:pt x="529286" y="423679"/>
                  <a:pt x="494138" y="457265"/>
                </a:cubicBezTo>
                <a:cubicBezTo>
                  <a:pt x="458990" y="490851"/>
                  <a:pt x="345734" y="503349"/>
                  <a:pt x="297308" y="527562"/>
                </a:cubicBezTo>
                <a:cubicBezTo>
                  <a:pt x="248882" y="551775"/>
                  <a:pt x="235604" y="609575"/>
                  <a:pt x="203580" y="602545"/>
                </a:cubicBezTo>
                <a:cubicBezTo>
                  <a:pt x="171556" y="595515"/>
                  <a:pt x="137189" y="528343"/>
                  <a:pt x="105165" y="485384"/>
                </a:cubicBezTo>
                <a:cubicBezTo>
                  <a:pt x="73141" y="442425"/>
                  <a:pt x="26276" y="390873"/>
                  <a:pt x="11436" y="344790"/>
                </a:cubicBezTo>
                <a:cubicBezTo>
                  <a:pt x="-3404" y="298707"/>
                  <a:pt x="-5747" y="244031"/>
                  <a:pt x="16123" y="208883"/>
                </a:cubicBezTo>
                <a:cubicBezTo>
                  <a:pt x="37993" y="173735"/>
                  <a:pt x="105946" y="169047"/>
                  <a:pt x="142656" y="133899"/>
                </a:cubicBezTo>
                <a:cubicBezTo>
                  <a:pt x="179366" y="98751"/>
                  <a:pt x="216858" y="15957"/>
                  <a:pt x="259817" y="2679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213" name="Figura a mano libera 1212"/>
          <p:cNvSpPr/>
          <p:nvPr/>
        </p:nvSpPr>
        <p:spPr>
          <a:xfrm rot="19812458">
            <a:off x="1879600" y="3554503"/>
            <a:ext cx="274638" cy="2555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4" name="Figura a mano libera 1213"/>
          <p:cNvSpPr/>
          <p:nvPr/>
        </p:nvSpPr>
        <p:spPr>
          <a:xfrm rot="845184">
            <a:off x="1922463" y="3603715"/>
            <a:ext cx="50800" cy="8572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5" name="Figura a mano libera 1214"/>
          <p:cNvSpPr/>
          <p:nvPr/>
        </p:nvSpPr>
        <p:spPr>
          <a:xfrm rot="19812458">
            <a:off x="2355850" y="4160928"/>
            <a:ext cx="271463" cy="2444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6" name="Figura a mano libera 1215"/>
          <p:cNvSpPr/>
          <p:nvPr/>
        </p:nvSpPr>
        <p:spPr>
          <a:xfrm rot="845184">
            <a:off x="2400300" y="4208553"/>
            <a:ext cx="50800" cy="8255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7" name="Figura a mano libera 1216"/>
          <p:cNvSpPr/>
          <p:nvPr/>
        </p:nvSpPr>
        <p:spPr>
          <a:xfrm rot="19812458">
            <a:off x="1720850" y="4324440"/>
            <a:ext cx="347663" cy="309563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8" name="Figura a mano libera 1217"/>
          <p:cNvSpPr/>
          <p:nvPr/>
        </p:nvSpPr>
        <p:spPr>
          <a:xfrm rot="845184">
            <a:off x="1776413" y="4386353"/>
            <a:ext cx="66675" cy="1031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9" name="Rectangle 128"/>
          <p:cNvSpPr>
            <a:spLocks noChangeAspect="1" noChangeArrowheads="1"/>
          </p:cNvSpPr>
          <p:nvPr/>
        </p:nvSpPr>
        <p:spPr bwMode="auto">
          <a:xfrm>
            <a:off x="139700" y="4649878"/>
            <a:ext cx="1123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 HLA</a:t>
            </a:r>
          </a:p>
        </p:txBody>
      </p:sp>
      <p:cxnSp>
        <p:nvCxnSpPr>
          <p:cNvPr id="1220" name="Connettore 2 842"/>
          <p:cNvCxnSpPr>
            <a:cxnSpLocks noChangeShapeType="1"/>
          </p:cNvCxnSpPr>
          <p:nvPr/>
        </p:nvCxnSpPr>
        <p:spPr bwMode="auto">
          <a:xfrm flipV="1">
            <a:off x="1184275" y="4816565"/>
            <a:ext cx="234950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1" name="Rectangle 128"/>
          <p:cNvSpPr>
            <a:spLocks noChangeAspect="1" noChangeArrowheads="1"/>
          </p:cNvSpPr>
          <p:nvPr/>
        </p:nvSpPr>
        <p:spPr bwMode="auto">
          <a:xfrm>
            <a:off x="114300" y="2252753"/>
            <a:ext cx="55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B2M</a:t>
            </a:r>
            <a:endParaRPr kumimoji="0" lang="en-US" altLang="it-IT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22" name="Connettore 1 1221"/>
          <p:cNvCxnSpPr/>
          <p:nvPr/>
        </p:nvCxnSpPr>
        <p:spPr>
          <a:xfrm>
            <a:off x="846138" y="2247990"/>
            <a:ext cx="13811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223" name="Connettore 1 1222"/>
          <p:cNvCxnSpPr/>
          <p:nvPr/>
        </p:nvCxnSpPr>
        <p:spPr>
          <a:xfrm flipV="1">
            <a:off x="1924050" y="2247990"/>
            <a:ext cx="16192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224" name="Connettore 1 1223"/>
          <p:cNvCxnSpPr/>
          <p:nvPr/>
        </p:nvCxnSpPr>
        <p:spPr>
          <a:xfrm>
            <a:off x="2414588" y="2247990"/>
            <a:ext cx="11112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225" name="Connettore 1 1224"/>
          <p:cNvCxnSpPr/>
          <p:nvPr/>
        </p:nvCxnSpPr>
        <p:spPr>
          <a:xfrm>
            <a:off x="3116263" y="2246403"/>
            <a:ext cx="330200" cy="1587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</p:cxnSp>
      <p:cxnSp>
        <p:nvCxnSpPr>
          <p:cNvPr id="1226" name="Connettore 1 1225"/>
          <p:cNvCxnSpPr/>
          <p:nvPr/>
        </p:nvCxnSpPr>
        <p:spPr>
          <a:xfrm flipH="1">
            <a:off x="982663" y="2067015"/>
            <a:ext cx="454025" cy="17621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27" name="Connettore 1 1226"/>
          <p:cNvCxnSpPr/>
          <p:nvPr/>
        </p:nvCxnSpPr>
        <p:spPr>
          <a:xfrm>
            <a:off x="1436688" y="2067015"/>
            <a:ext cx="482600" cy="17780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28" name="Connettore 1 1227"/>
          <p:cNvCxnSpPr/>
          <p:nvPr/>
        </p:nvCxnSpPr>
        <p:spPr>
          <a:xfrm flipH="1">
            <a:off x="2076450" y="2092415"/>
            <a:ext cx="150813" cy="15081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29" name="Connettore 1 1228"/>
          <p:cNvCxnSpPr/>
          <p:nvPr/>
        </p:nvCxnSpPr>
        <p:spPr>
          <a:xfrm>
            <a:off x="2243138" y="2092415"/>
            <a:ext cx="169862" cy="15081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30" name="Connettore 1 1229"/>
          <p:cNvCxnSpPr/>
          <p:nvPr/>
        </p:nvCxnSpPr>
        <p:spPr>
          <a:xfrm flipH="1">
            <a:off x="2519363" y="2073365"/>
            <a:ext cx="317500" cy="173038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cxnSp>
        <p:nvCxnSpPr>
          <p:cNvPr id="1231" name="Connettore 1 1230"/>
          <p:cNvCxnSpPr/>
          <p:nvPr/>
        </p:nvCxnSpPr>
        <p:spPr>
          <a:xfrm>
            <a:off x="2846388" y="2081303"/>
            <a:ext cx="279400" cy="168275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</p:cxnSp>
      <p:grpSp>
        <p:nvGrpSpPr>
          <p:cNvPr id="1232" name="Gruppo 530"/>
          <p:cNvGrpSpPr>
            <a:grpSpLocks/>
          </p:cNvGrpSpPr>
          <p:nvPr/>
        </p:nvGrpSpPr>
        <p:grpSpPr bwMode="auto">
          <a:xfrm>
            <a:off x="620713" y="2041615"/>
            <a:ext cx="3035300" cy="498475"/>
            <a:chOff x="-3341802" y="3113681"/>
            <a:chExt cx="3035431" cy="498011"/>
          </a:xfrm>
        </p:grpSpPr>
        <p:cxnSp>
          <p:nvCxnSpPr>
            <p:cNvPr id="1233" name="Straight Connector 7"/>
            <p:cNvCxnSpPr>
              <a:cxnSpLocks noChangeShapeType="1"/>
            </p:cNvCxnSpPr>
            <p:nvPr/>
          </p:nvCxnSpPr>
          <p:spPr bwMode="auto">
            <a:xfrm flipH="1">
              <a:off x="-3341802" y="3493681"/>
              <a:ext cx="30354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" name="Straight Connector 7"/>
            <p:cNvCxnSpPr>
              <a:cxnSpLocks noChangeShapeType="1"/>
            </p:cNvCxnSpPr>
            <p:nvPr/>
          </p:nvCxnSpPr>
          <p:spPr bwMode="auto">
            <a:xfrm flipH="1">
              <a:off x="-3341801" y="3493681"/>
              <a:ext cx="3035430" cy="0"/>
            </a:xfrm>
            <a:prstGeom prst="line">
              <a:avLst/>
            </a:prstGeom>
            <a:noFill/>
            <a:ln w="12700">
              <a:solidFill>
                <a:srgbClr val="D9D9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5" name="Straight Arrow Connector 12"/>
            <p:cNvCxnSpPr>
              <a:cxnSpLocks noChangeShapeType="1"/>
            </p:cNvCxnSpPr>
            <p:nvPr/>
          </p:nvCxnSpPr>
          <p:spPr bwMode="auto">
            <a:xfrm>
              <a:off x="-3148817" y="3116150"/>
              <a:ext cx="200153" cy="0"/>
            </a:xfrm>
            <a:prstGeom prst="straightConnector1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6" name="Straight Connector 10"/>
            <p:cNvCxnSpPr>
              <a:cxnSpLocks noChangeShapeType="1"/>
            </p:cNvCxnSpPr>
            <p:nvPr/>
          </p:nvCxnSpPr>
          <p:spPr bwMode="auto">
            <a:xfrm flipV="1">
              <a:off x="-3148818" y="3113681"/>
              <a:ext cx="0" cy="311496"/>
            </a:xfrm>
            <a:prstGeom prst="line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7" name="Rectangle 3"/>
            <p:cNvSpPr>
              <a:spLocks noChangeArrowheads="1"/>
            </p:cNvSpPr>
            <p:nvPr/>
          </p:nvSpPr>
          <p:spPr bwMode="auto">
            <a:xfrm>
              <a:off x="-3119542" y="3380133"/>
              <a:ext cx="141293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1238" name="Rectangle 79"/>
            <p:cNvSpPr>
              <a:spLocks noChangeArrowheads="1"/>
            </p:cNvSpPr>
            <p:nvPr/>
          </p:nvSpPr>
          <p:spPr bwMode="auto">
            <a:xfrm>
              <a:off x="-2033646" y="3380133"/>
              <a:ext cx="153994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1239" name="Rectangle 80"/>
            <p:cNvSpPr>
              <a:spLocks noChangeArrowheads="1"/>
            </p:cNvSpPr>
            <p:nvPr/>
          </p:nvSpPr>
          <p:spPr bwMode="auto">
            <a:xfrm>
              <a:off x="-1539912" y="3380133"/>
              <a:ext cx="98429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1240" name="Rectangle 81"/>
            <p:cNvSpPr>
              <a:spLocks noChangeArrowheads="1"/>
            </p:cNvSpPr>
            <p:nvPr/>
          </p:nvSpPr>
          <p:spPr bwMode="auto">
            <a:xfrm>
              <a:off x="-3157644" y="3410268"/>
              <a:ext cx="38102" cy="171290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1241" name="Rectangle 83"/>
            <p:cNvSpPr>
              <a:spLocks noChangeArrowheads="1"/>
            </p:cNvSpPr>
            <p:nvPr/>
          </p:nvSpPr>
          <p:spPr bwMode="auto">
            <a:xfrm>
              <a:off x="-835032" y="3410268"/>
              <a:ext cx="307988" cy="171290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</p:grpSp>
      <p:grpSp>
        <p:nvGrpSpPr>
          <p:cNvPr id="1242" name="Gruppo 540"/>
          <p:cNvGrpSpPr>
            <a:grpSpLocks/>
          </p:cNvGrpSpPr>
          <p:nvPr/>
        </p:nvGrpSpPr>
        <p:grpSpPr bwMode="auto">
          <a:xfrm>
            <a:off x="736600" y="2244815"/>
            <a:ext cx="350838" cy="293688"/>
            <a:chOff x="-3203012" y="3305412"/>
            <a:chExt cx="350084" cy="294040"/>
          </a:xfrm>
        </p:grpSpPr>
        <p:sp>
          <p:nvSpPr>
            <p:cNvPr id="1243" name="Figura a mano libera 1242"/>
            <p:cNvSpPr>
              <a:spLocks/>
            </p:cNvSpPr>
            <p:nvPr/>
          </p:nvSpPr>
          <p:spPr>
            <a:xfrm rot="7820383">
              <a:off x="-3036831" y="3443833"/>
              <a:ext cx="89007" cy="85541"/>
            </a:xfrm>
            <a:custGeom>
              <a:avLst/>
              <a:gdLst>
                <a:gd name="connsiteX0" fmla="*/ 153760 w 289578"/>
                <a:gd name="connsiteY0" fmla="*/ 0 h 364489"/>
                <a:gd name="connsiteX1" fmla="*/ 284741 w 289578"/>
                <a:gd name="connsiteY1" fmla="*/ 113903 h 364489"/>
                <a:gd name="connsiteX2" fmla="*/ 250572 w 289578"/>
                <a:gd name="connsiteY2" fmla="*/ 279062 h 364489"/>
                <a:gd name="connsiteX3" fmla="*/ 148065 w 289578"/>
                <a:gd name="connsiteY3" fmla="*/ 341709 h 364489"/>
                <a:gd name="connsiteX4" fmla="*/ 0 w 289578"/>
                <a:gd name="connsiteY4" fmla="*/ 364489 h 364489"/>
                <a:gd name="connsiteX5" fmla="*/ 0 w 289578"/>
                <a:gd name="connsiteY5" fmla="*/ 364489 h 364489"/>
                <a:gd name="connsiteX6" fmla="*/ 0 w 289578"/>
                <a:gd name="connsiteY6" fmla="*/ 364489 h 36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78" h="364489">
                  <a:moveTo>
                    <a:pt x="153760" y="0"/>
                  </a:moveTo>
                  <a:cubicBezTo>
                    <a:pt x="211183" y="33696"/>
                    <a:pt x="268606" y="67393"/>
                    <a:pt x="284741" y="113903"/>
                  </a:cubicBezTo>
                  <a:cubicBezTo>
                    <a:pt x="300876" y="160413"/>
                    <a:pt x="273351" y="241094"/>
                    <a:pt x="250572" y="279062"/>
                  </a:cubicBezTo>
                  <a:cubicBezTo>
                    <a:pt x="227793" y="317030"/>
                    <a:pt x="189827" y="327471"/>
                    <a:pt x="148065" y="341709"/>
                  </a:cubicBezTo>
                  <a:cubicBezTo>
                    <a:pt x="106303" y="355947"/>
                    <a:pt x="0" y="364489"/>
                    <a:pt x="0" y="364489"/>
                  </a:cubicBezTo>
                  <a:lnTo>
                    <a:pt x="0" y="364489"/>
                  </a:lnTo>
                  <a:lnTo>
                    <a:pt x="0" y="364489"/>
                  </a:lnTo>
                </a:path>
              </a:pathLst>
            </a:custGeom>
            <a:solidFill>
              <a:srgbClr val="558ED5"/>
            </a:solidFill>
            <a:ln w="3175" cap="flat" cmpd="sng" algn="ctr">
              <a:solidFill>
                <a:srgbClr val="0D0D0D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4" name="Figura a mano libera 1243"/>
            <p:cNvSpPr/>
            <p:nvPr/>
          </p:nvSpPr>
          <p:spPr>
            <a:xfrm rot="4581509">
              <a:off x="-3075107" y="3348663"/>
              <a:ext cx="243179" cy="201180"/>
            </a:xfrm>
            <a:custGeom>
              <a:avLst/>
              <a:gdLst>
                <a:gd name="connsiteX0" fmla="*/ 130376 w 1179709"/>
                <a:gd name="connsiteY0" fmla="*/ 871940 h 900421"/>
                <a:gd name="connsiteX1" fmla="*/ 5090 w 1179709"/>
                <a:gd name="connsiteY1" fmla="*/ 638439 h 900421"/>
                <a:gd name="connsiteX2" fmla="*/ 301221 w 1179709"/>
                <a:gd name="connsiteY2" fmla="*/ 160046 h 900421"/>
                <a:gd name="connsiteX3" fmla="*/ 853620 w 1179709"/>
                <a:gd name="connsiteY3" fmla="*/ 6277 h 900421"/>
                <a:gd name="connsiteX4" fmla="*/ 1172530 w 1179709"/>
                <a:gd name="connsiteY4" fmla="*/ 336596 h 900421"/>
                <a:gd name="connsiteX5" fmla="*/ 1070024 w 1179709"/>
                <a:gd name="connsiteY5" fmla="*/ 456194 h 900421"/>
                <a:gd name="connsiteX6" fmla="*/ 1001686 w 1179709"/>
                <a:gd name="connsiteY6" fmla="*/ 638439 h 900421"/>
                <a:gd name="connsiteX7" fmla="*/ 688470 w 1179709"/>
                <a:gd name="connsiteY7" fmla="*/ 746647 h 900421"/>
                <a:gd name="connsiteX8" fmla="*/ 449287 w 1179709"/>
                <a:gd name="connsiteY8" fmla="*/ 752342 h 900421"/>
                <a:gd name="connsiteX9" fmla="*/ 341085 w 1179709"/>
                <a:gd name="connsiteY9" fmla="*/ 883330 h 900421"/>
                <a:gd name="connsiteX10" fmla="*/ 130376 w 1179709"/>
                <a:gd name="connsiteY10" fmla="*/ 871940 h 90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9709" h="900421">
                  <a:moveTo>
                    <a:pt x="130376" y="871940"/>
                  </a:moveTo>
                  <a:cubicBezTo>
                    <a:pt x="74377" y="831125"/>
                    <a:pt x="-23384" y="757088"/>
                    <a:pt x="5090" y="638439"/>
                  </a:cubicBezTo>
                  <a:cubicBezTo>
                    <a:pt x="33564" y="519790"/>
                    <a:pt x="159799" y="265406"/>
                    <a:pt x="301221" y="160046"/>
                  </a:cubicBezTo>
                  <a:cubicBezTo>
                    <a:pt x="442643" y="54686"/>
                    <a:pt x="708402" y="-23148"/>
                    <a:pt x="853620" y="6277"/>
                  </a:cubicBezTo>
                  <a:cubicBezTo>
                    <a:pt x="998838" y="35702"/>
                    <a:pt x="1136463" y="261610"/>
                    <a:pt x="1172530" y="336596"/>
                  </a:cubicBezTo>
                  <a:cubicBezTo>
                    <a:pt x="1208597" y="411582"/>
                    <a:pt x="1098498" y="405887"/>
                    <a:pt x="1070024" y="456194"/>
                  </a:cubicBezTo>
                  <a:cubicBezTo>
                    <a:pt x="1041550" y="506501"/>
                    <a:pt x="1065278" y="590030"/>
                    <a:pt x="1001686" y="638439"/>
                  </a:cubicBezTo>
                  <a:cubicBezTo>
                    <a:pt x="938094" y="686848"/>
                    <a:pt x="780536" y="727663"/>
                    <a:pt x="688470" y="746647"/>
                  </a:cubicBezTo>
                  <a:cubicBezTo>
                    <a:pt x="596404" y="765631"/>
                    <a:pt x="507185" y="729561"/>
                    <a:pt x="449287" y="752342"/>
                  </a:cubicBezTo>
                  <a:cubicBezTo>
                    <a:pt x="391389" y="775123"/>
                    <a:pt x="393288" y="863397"/>
                    <a:pt x="341085" y="883330"/>
                  </a:cubicBezTo>
                  <a:cubicBezTo>
                    <a:pt x="288882" y="903263"/>
                    <a:pt x="186375" y="912755"/>
                    <a:pt x="130376" y="871940"/>
                  </a:cubicBezTo>
                  <a:close/>
                </a:path>
              </a:pathLst>
            </a:custGeom>
            <a:solidFill>
              <a:srgbClr val="1F497D">
                <a:lumMod val="40000"/>
                <a:lumOff val="60000"/>
              </a:srgbClr>
            </a:solidFill>
            <a:ln w="31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5" name="Figura a mano libera 1244"/>
            <p:cNvSpPr/>
            <p:nvPr/>
          </p:nvSpPr>
          <p:spPr>
            <a:xfrm rot="14008139" flipH="1">
              <a:off x="-2970975" y="3552630"/>
              <a:ext cx="19073" cy="39603"/>
            </a:xfrm>
            <a:custGeom>
              <a:avLst/>
              <a:gdLst>
                <a:gd name="connsiteX0" fmla="*/ 65431 w 656662"/>
                <a:gd name="connsiteY0" fmla="*/ 0 h 1512350"/>
                <a:gd name="connsiteX1" fmla="*/ 54482 w 656662"/>
                <a:gd name="connsiteY1" fmla="*/ 1291967 h 1512350"/>
                <a:gd name="connsiteX2" fmla="*/ 656662 w 656662"/>
                <a:gd name="connsiteY2" fmla="*/ 1510945 h 1512350"/>
                <a:gd name="connsiteX3" fmla="*/ 656662 w 656662"/>
                <a:gd name="connsiteY3" fmla="*/ 1510945 h 151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62" h="1512350">
                  <a:moveTo>
                    <a:pt x="65431" y="0"/>
                  </a:moveTo>
                  <a:cubicBezTo>
                    <a:pt x="10687" y="520071"/>
                    <a:pt x="-44057" y="1040143"/>
                    <a:pt x="54482" y="1291967"/>
                  </a:cubicBezTo>
                  <a:cubicBezTo>
                    <a:pt x="153021" y="1543791"/>
                    <a:pt x="656662" y="1510945"/>
                    <a:pt x="656662" y="1510945"/>
                  </a:cubicBezTo>
                  <a:lnTo>
                    <a:pt x="656662" y="1510945"/>
                  </a:lnTo>
                </a:path>
              </a:pathLst>
            </a:custGeom>
            <a:solidFill>
              <a:srgbClr val="FFFFFF"/>
            </a:solidFill>
            <a:ln w="19050" cap="rnd" cmpd="sng" algn="ctr">
              <a:solidFill>
                <a:srgbClr val="17375E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6" name="Figura a mano libera 1245"/>
            <p:cNvSpPr/>
            <p:nvPr/>
          </p:nvSpPr>
          <p:spPr>
            <a:xfrm rot="14008139" flipH="1">
              <a:off x="-2970975" y="3552630"/>
              <a:ext cx="19073" cy="39603"/>
            </a:xfrm>
            <a:custGeom>
              <a:avLst/>
              <a:gdLst>
                <a:gd name="connsiteX0" fmla="*/ 65431 w 656662"/>
                <a:gd name="connsiteY0" fmla="*/ 0 h 1512350"/>
                <a:gd name="connsiteX1" fmla="*/ 54482 w 656662"/>
                <a:gd name="connsiteY1" fmla="*/ 1291967 h 1512350"/>
                <a:gd name="connsiteX2" fmla="*/ 656662 w 656662"/>
                <a:gd name="connsiteY2" fmla="*/ 1510945 h 1512350"/>
                <a:gd name="connsiteX3" fmla="*/ 656662 w 656662"/>
                <a:gd name="connsiteY3" fmla="*/ 1510945 h 151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62" h="1512350">
                  <a:moveTo>
                    <a:pt x="65431" y="0"/>
                  </a:moveTo>
                  <a:cubicBezTo>
                    <a:pt x="10687" y="520071"/>
                    <a:pt x="-44057" y="1040143"/>
                    <a:pt x="54482" y="1291967"/>
                  </a:cubicBezTo>
                  <a:cubicBezTo>
                    <a:pt x="153021" y="1543791"/>
                    <a:pt x="656662" y="1510945"/>
                    <a:pt x="656662" y="1510945"/>
                  </a:cubicBezTo>
                  <a:lnTo>
                    <a:pt x="656662" y="1510945"/>
                  </a:lnTo>
                </a:path>
              </a:pathLst>
            </a:custGeom>
            <a:noFill/>
            <a:ln w="9525" cap="rnd" cmpd="sng" algn="ctr">
              <a:solidFill>
                <a:srgbClr val="DCE6F2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7" name="Figura a mano libera 1246"/>
            <p:cNvSpPr/>
            <p:nvPr/>
          </p:nvSpPr>
          <p:spPr>
            <a:xfrm rot="14379377" flipH="1">
              <a:off x="-3033680" y="3496163"/>
              <a:ext cx="98543" cy="12673"/>
            </a:xfrm>
            <a:custGeom>
              <a:avLst/>
              <a:gdLst>
                <a:gd name="connsiteX0" fmla="*/ 0 w 203345"/>
                <a:gd name="connsiteY0" fmla="*/ 0 h 82195"/>
                <a:gd name="connsiteX1" fmla="*/ 89186 w 203345"/>
                <a:gd name="connsiteY1" fmla="*/ 82052 h 82195"/>
                <a:gd name="connsiteX2" fmla="*/ 203345 w 203345"/>
                <a:gd name="connsiteY2" fmla="*/ 21405 h 82195"/>
                <a:gd name="connsiteX3" fmla="*/ 203345 w 203345"/>
                <a:gd name="connsiteY3" fmla="*/ 21405 h 82195"/>
                <a:gd name="connsiteX4" fmla="*/ 203345 w 203345"/>
                <a:gd name="connsiteY4" fmla="*/ 21405 h 8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345" h="82195">
                  <a:moveTo>
                    <a:pt x="0" y="0"/>
                  </a:moveTo>
                  <a:cubicBezTo>
                    <a:pt x="27647" y="39242"/>
                    <a:pt x="55295" y="78485"/>
                    <a:pt x="89186" y="82052"/>
                  </a:cubicBezTo>
                  <a:cubicBezTo>
                    <a:pt x="123077" y="85620"/>
                    <a:pt x="203345" y="21405"/>
                    <a:pt x="203345" y="21405"/>
                  </a:cubicBezTo>
                  <a:lnTo>
                    <a:pt x="203345" y="21405"/>
                  </a:lnTo>
                  <a:lnTo>
                    <a:pt x="203345" y="21405"/>
                  </a:lnTo>
                </a:path>
              </a:pathLst>
            </a:custGeom>
            <a:noFill/>
            <a:ln w="19050" cap="rnd" cmpd="sng" algn="ctr">
              <a:solidFill>
                <a:srgbClr val="17375E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8" name="Figura a mano libera 1247"/>
            <p:cNvSpPr/>
            <p:nvPr/>
          </p:nvSpPr>
          <p:spPr>
            <a:xfrm rot="14379377" flipH="1">
              <a:off x="-3033680" y="3496163"/>
              <a:ext cx="98543" cy="12673"/>
            </a:xfrm>
            <a:custGeom>
              <a:avLst/>
              <a:gdLst>
                <a:gd name="connsiteX0" fmla="*/ 0 w 203345"/>
                <a:gd name="connsiteY0" fmla="*/ 0 h 82195"/>
                <a:gd name="connsiteX1" fmla="*/ 89186 w 203345"/>
                <a:gd name="connsiteY1" fmla="*/ 82052 h 82195"/>
                <a:gd name="connsiteX2" fmla="*/ 203345 w 203345"/>
                <a:gd name="connsiteY2" fmla="*/ 21405 h 82195"/>
                <a:gd name="connsiteX3" fmla="*/ 203345 w 203345"/>
                <a:gd name="connsiteY3" fmla="*/ 21405 h 82195"/>
                <a:gd name="connsiteX4" fmla="*/ 203345 w 203345"/>
                <a:gd name="connsiteY4" fmla="*/ 21405 h 8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345" h="82195">
                  <a:moveTo>
                    <a:pt x="0" y="0"/>
                  </a:moveTo>
                  <a:cubicBezTo>
                    <a:pt x="27647" y="39242"/>
                    <a:pt x="55295" y="78485"/>
                    <a:pt x="89186" y="82052"/>
                  </a:cubicBezTo>
                  <a:cubicBezTo>
                    <a:pt x="123077" y="85620"/>
                    <a:pt x="203345" y="21405"/>
                    <a:pt x="203345" y="21405"/>
                  </a:cubicBezTo>
                  <a:lnTo>
                    <a:pt x="203345" y="21405"/>
                  </a:lnTo>
                  <a:lnTo>
                    <a:pt x="203345" y="21405"/>
                  </a:lnTo>
                </a:path>
              </a:pathLst>
            </a:custGeom>
            <a:noFill/>
            <a:ln w="9525" cap="rnd" cmpd="sng" algn="ctr">
              <a:solidFill>
                <a:srgbClr val="FFCC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9" name="Connettore 1 547"/>
            <p:cNvCxnSpPr>
              <a:cxnSpLocks noChangeShapeType="1"/>
            </p:cNvCxnSpPr>
            <p:nvPr/>
          </p:nvCxnSpPr>
          <p:spPr bwMode="auto">
            <a:xfrm rot="-7591861">
              <a:off x="-2980603" y="3532409"/>
              <a:ext cx="4502" cy="42813"/>
            </a:xfrm>
            <a:prstGeom prst="line">
              <a:avLst/>
            </a:prstGeom>
            <a:noFill/>
            <a:ln w="19050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0" name="Connettore 1 548"/>
            <p:cNvCxnSpPr>
              <a:cxnSpLocks noChangeShapeType="1"/>
            </p:cNvCxnSpPr>
            <p:nvPr/>
          </p:nvCxnSpPr>
          <p:spPr bwMode="auto">
            <a:xfrm rot="-7591861">
              <a:off x="-2980603" y="3532409"/>
              <a:ext cx="4502" cy="42813"/>
            </a:xfrm>
            <a:prstGeom prst="line">
              <a:avLst/>
            </a:prstGeom>
            <a:noFill/>
            <a:ln w="9525" cap="rnd">
              <a:solidFill>
                <a:srgbClr val="DCE6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51" name="Arco 1250"/>
            <p:cNvSpPr/>
            <p:nvPr/>
          </p:nvSpPr>
          <p:spPr>
            <a:xfrm rot="8608139" flipH="1">
              <a:off x="-3019258" y="3558128"/>
              <a:ext cx="30098" cy="41324"/>
            </a:xfrm>
            <a:prstGeom prst="arc">
              <a:avLst>
                <a:gd name="adj1" fmla="val 1676319"/>
                <a:gd name="adj2" fmla="val 20146369"/>
              </a:avLst>
            </a:prstGeom>
            <a:noFill/>
            <a:ln w="19050" cap="flat" cmpd="sng" algn="ctr">
              <a:solidFill>
                <a:srgbClr val="17375E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2" name="Arco 1251"/>
            <p:cNvSpPr/>
            <p:nvPr/>
          </p:nvSpPr>
          <p:spPr>
            <a:xfrm rot="8608139" flipH="1">
              <a:off x="-3019258" y="3558128"/>
              <a:ext cx="30098" cy="41324"/>
            </a:xfrm>
            <a:prstGeom prst="arc">
              <a:avLst>
                <a:gd name="adj1" fmla="val 1676319"/>
                <a:gd name="adj2" fmla="val 20146369"/>
              </a:avLst>
            </a:prstGeom>
            <a:noFill/>
            <a:ln w="9525" cap="rnd" cmpd="sng" algn="ctr">
              <a:solidFill>
                <a:srgbClr val="DCE6F2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3" name="Figura a mano libera 1252"/>
            <p:cNvSpPr>
              <a:spLocks/>
            </p:cNvSpPr>
            <p:nvPr/>
          </p:nvSpPr>
          <p:spPr>
            <a:xfrm rot="6426797">
              <a:off x="-3015430" y="3414427"/>
              <a:ext cx="79470" cy="83956"/>
            </a:xfrm>
            <a:custGeom>
              <a:avLst/>
              <a:gdLst>
                <a:gd name="connsiteX0" fmla="*/ 153760 w 289578"/>
                <a:gd name="connsiteY0" fmla="*/ 0 h 364489"/>
                <a:gd name="connsiteX1" fmla="*/ 284741 w 289578"/>
                <a:gd name="connsiteY1" fmla="*/ 113903 h 364489"/>
                <a:gd name="connsiteX2" fmla="*/ 250572 w 289578"/>
                <a:gd name="connsiteY2" fmla="*/ 279062 h 364489"/>
                <a:gd name="connsiteX3" fmla="*/ 148065 w 289578"/>
                <a:gd name="connsiteY3" fmla="*/ 341709 h 364489"/>
                <a:gd name="connsiteX4" fmla="*/ 0 w 289578"/>
                <a:gd name="connsiteY4" fmla="*/ 364489 h 364489"/>
                <a:gd name="connsiteX5" fmla="*/ 0 w 289578"/>
                <a:gd name="connsiteY5" fmla="*/ 364489 h 364489"/>
                <a:gd name="connsiteX6" fmla="*/ 0 w 289578"/>
                <a:gd name="connsiteY6" fmla="*/ 364489 h 36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578" h="364489">
                  <a:moveTo>
                    <a:pt x="153760" y="0"/>
                  </a:moveTo>
                  <a:cubicBezTo>
                    <a:pt x="211183" y="33696"/>
                    <a:pt x="268606" y="67393"/>
                    <a:pt x="284741" y="113903"/>
                  </a:cubicBezTo>
                  <a:cubicBezTo>
                    <a:pt x="300876" y="160413"/>
                    <a:pt x="273351" y="241094"/>
                    <a:pt x="250572" y="279062"/>
                  </a:cubicBezTo>
                  <a:cubicBezTo>
                    <a:pt x="227793" y="317030"/>
                    <a:pt x="189827" y="327471"/>
                    <a:pt x="148065" y="341709"/>
                  </a:cubicBezTo>
                  <a:cubicBezTo>
                    <a:pt x="106303" y="355947"/>
                    <a:pt x="0" y="364489"/>
                    <a:pt x="0" y="364489"/>
                  </a:cubicBezTo>
                  <a:lnTo>
                    <a:pt x="0" y="364489"/>
                  </a:lnTo>
                  <a:lnTo>
                    <a:pt x="0" y="364489"/>
                  </a:lnTo>
                </a:path>
              </a:pathLst>
            </a:custGeom>
            <a:solidFill>
              <a:srgbClr val="1F497D">
                <a:lumMod val="60000"/>
                <a:lumOff val="40000"/>
              </a:srgbClr>
            </a:solidFill>
            <a:ln w="31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4" name="Saetta 552"/>
            <p:cNvSpPr>
              <a:spLocks noChangeArrowheads="1"/>
            </p:cNvSpPr>
            <p:nvPr/>
          </p:nvSpPr>
          <p:spPr bwMode="auto">
            <a:xfrm>
              <a:off x="-3203012" y="3305412"/>
              <a:ext cx="125143" cy="143046"/>
            </a:xfrm>
            <a:prstGeom prst="lightningBol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55" name="Gruppo 5"/>
          <p:cNvGrpSpPr>
            <a:grpSpLocks/>
          </p:cNvGrpSpPr>
          <p:nvPr/>
        </p:nvGrpSpPr>
        <p:grpSpPr bwMode="auto">
          <a:xfrm>
            <a:off x="1325563" y="1843178"/>
            <a:ext cx="501650" cy="501650"/>
            <a:chOff x="10936942" y="-376519"/>
            <a:chExt cx="502023" cy="699248"/>
          </a:xfrm>
        </p:grpSpPr>
        <p:cxnSp>
          <p:nvCxnSpPr>
            <p:cNvPr id="1256" name="Connettore 1 1255"/>
            <p:cNvCxnSpPr/>
            <p:nvPr/>
          </p:nvCxnSpPr>
          <p:spPr>
            <a:xfrm flipH="1">
              <a:off x="10954417" y="-376519"/>
              <a:ext cx="484548" cy="69924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257" name="Connettore 1 1256"/>
            <p:cNvCxnSpPr/>
            <p:nvPr/>
          </p:nvCxnSpPr>
          <p:spPr>
            <a:xfrm>
              <a:off x="10936942" y="-376519"/>
              <a:ext cx="484547" cy="69924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60" name="Rectangle 128"/>
          <p:cNvSpPr>
            <a:spLocks noChangeAspect="1" noChangeArrowheads="1"/>
          </p:cNvSpPr>
          <p:nvPr/>
        </p:nvSpPr>
        <p:spPr bwMode="auto">
          <a:xfrm>
            <a:off x="576263" y="1251635"/>
            <a:ext cx="31083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CTL-mediated rejection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allogeneic tissue/organ</a:t>
            </a:r>
          </a:p>
        </p:txBody>
      </p:sp>
      <p:grpSp>
        <p:nvGrpSpPr>
          <p:cNvPr id="1261" name="Gruppo 489"/>
          <p:cNvGrpSpPr>
            <a:grpSpLocks/>
          </p:cNvGrpSpPr>
          <p:nvPr/>
        </p:nvGrpSpPr>
        <p:grpSpPr bwMode="auto">
          <a:xfrm>
            <a:off x="457200" y="4607015"/>
            <a:ext cx="501650" cy="501650"/>
            <a:chOff x="10936942" y="-376519"/>
            <a:chExt cx="502023" cy="699248"/>
          </a:xfrm>
        </p:grpSpPr>
        <p:cxnSp>
          <p:nvCxnSpPr>
            <p:cNvPr id="1262" name="Connettore 1 1261"/>
            <p:cNvCxnSpPr/>
            <p:nvPr/>
          </p:nvCxnSpPr>
          <p:spPr>
            <a:xfrm flipH="1">
              <a:off x="10954418" y="-376519"/>
              <a:ext cx="484547" cy="69924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263" name="Connettore 1 1262"/>
            <p:cNvCxnSpPr/>
            <p:nvPr/>
          </p:nvCxnSpPr>
          <p:spPr>
            <a:xfrm>
              <a:off x="10936942" y="-376519"/>
              <a:ext cx="484548" cy="69924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64" name="Gruppo 497"/>
          <p:cNvGrpSpPr>
            <a:grpSpLocks/>
          </p:cNvGrpSpPr>
          <p:nvPr/>
        </p:nvGrpSpPr>
        <p:grpSpPr bwMode="auto">
          <a:xfrm rot="5400000" flipV="1">
            <a:off x="1497806" y="4669722"/>
            <a:ext cx="185737" cy="304800"/>
            <a:chOff x="2888176" y="7373538"/>
            <a:chExt cx="185157" cy="304693"/>
          </a:xfrm>
        </p:grpSpPr>
        <p:sp>
          <p:nvSpPr>
            <p:cNvPr id="1265" name="Freeform 1375"/>
            <p:cNvSpPr>
              <a:spLocks/>
            </p:cNvSpPr>
            <p:nvPr/>
          </p:nvSpPr>
          <p:spPr bwMode="auto">
            <a:xfrm rot="2460000">
              <a:off x="2979963" y="7370364"/>
              <a:ext cx="1582" cy="38087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6" name="Freeform 1376"/>
            <p:cNvSpPr>
              <a:spLocks/>
            </p:cNvSpPr>
            <p:nvPr/>
          </p:nvSpPr>
          <p:spPr bwMode="auto">
            <a:xfrm rot="2460000">
              <a:off x="2989458" y="7378300"/>
              <a:ext cx="6330" cy="41261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67" name="Connettore 1 500"/>
            <p:cNvCxnSpPr>
              <a:cxnSpLocks noChangeShapeType="1"/>
            </p:cNvCxnSpPr>
            <p:nvPr/>
          </p:nvCxnSpPr>
          <p:spPr bwMode="auto">
            <a:xfrm rot="420000" flipH="1">
              <a:off x="2894011" y="7567071"/>
              <a:ext cx="60035" cy="111160"/>
            </a:xfrm>
            <a:prstGeom prst="line">
              <a:avLst/>
            </a:prstGeom>
            <a:noFill/>
            <a:ln w="19050" cap="rnd">
              <a:solidFill>
                <a:srgbClr val="984807">
                  <a:alpha val="34901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8" name="Oval 1372"/>
            <p:cNvSpPr>
              <a:spLocks noChangeArrowheads="1"/>
            </p:cNvSpPr>
            <p:nvPr/>
          </p:nvSpPr>
          <p:spPr bwMode="auto">
            <a:xfrm rot="2460000">
              <a:off x="2948312" y="7522712"/>
              <a:ext cx="50641" cy="53956"/>
            </a:xfrm>
            <a:prstGeom prst="ellipse">
              <a:avLst/>
            </a:prstGeom>
            <a:solidFill>
              <a:srgbClr val="FFDB45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69" name="Oval 1373"/>
            <p:cNvSpPr>
              <a:spLocks noChangeArrowheads="1"/>
            </p:cNvSpPr>
            <p:nvPr/>
          </p:nvSpPr>
          <p:spPr bwMode="auto">
            <a:xfrm rot="2460000">
              <a:off x="2948312" y="7522712"/>
              <a:ext cx="50641" cy="53956"/>
            </a:xfrm>
            <a:prstGeom prst="ellipse">
              <a:avLst/>
            </a:prstGeom>
            <a:noFill/>
            <a:ln w="7938">
              <a:solidFill>
                <a:srgbClr val="AD6200">
                  <a:alpha val="32941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0" name="Oval 1377"/>
            <p:cNvSpPr>
              <a:spLocks noChangeArrowheads="1"/>
            </p:cNvSpPr>
            <p:nvPr/>
          </p:nvSpPr>
          <p:spPr bwMode="auto">
            <a:xfrm rot="2460000">
              <a:off x="2964138" y="7527472"/>
              <a:ext cx="15825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1" name="Oval 26"/>
            <p:cNvSpPr>
              <a:spLocks noChangeArrowheads="1"/>
            </p:cNvSpPr>
            <p:nvPr/>
          </p:nvSpPr>
          <p:spPr bwMode="auto">
            <a:xfrm rot="2460000">
              <a:off x="2940399" y="7443364"/>
              <a:ext cx="55389" cy="55543"/>
            </a:xfrm>
            <a:prstGeom prst="ellipse">
              <a:avLst/>
            </a:prstGeom>
            <a:solidFill>
              <a:srgbClr val="FF4848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2" name="Oval 27"/>
            <p:cNvSpPr>
              <a:spLocks noChangeArrowheads="1"/>
            </p:cNvSpPr>
            <p:nvPr/>
          </p:nvSpPr>
          <p:spPr bwMode="auto">
            <a:xfrm rot="2460000">
              <a:off x="2940399" y="7443364"/>
              <a:ext cx="55389" cy="55543"/>
            </a:xfrm>
            <a:prstGeom prst="ellipse">
              <a:avLst/>
            </a:prstGeom>
            <a:noFill/>
            <a:ln w="7938">
              <a:solidFill>
                <a:srgbClr val="B70000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3" name="Oval 31"/>
            <p:cNvSpPr>
              <a:spLocks noChangeArrowheads="1"/>
            </p:cNvSpPr>
            <p:nvPr/>
          </p:nvSpPr>
          <p:spPr bwMode="auto">
            <a:xfrm rot="2460000">
              <a:off x="2957807" y="7451299"/>
              <a:ext cx="17407" cy="190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4" name="Oval 19"/>
            <p:cNvSpPr>
              <a:spLocks noChangeArrowheads="1"/>
            </p:cNvSpPr>
            <p:nvPr/>
          </p:nvSpPr>
          <p:spPr bwMode="auto">
            <a:xfrm rot="2460000">
              <a:off x="2983128" y="7479864"/>
              <a:ext cx="55388" cy="55542"/>
            </a:xfrm>
            <a:prstGeom prst="ellipse">
              <a:avLst/>
            </a:prstGeom>
            <a:solidFill>
              <a:srgbClr val="8AAB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5" name="Oval 20"/>
            <p:cNvSpPr>
              <a:spLocks noChangeArrowheads="1"/>
            </p:cNvSpPr>
            <p:nvPr/>
          </p:nvSpPr>
          <p:spPr bwMode="auto">
            <a:xfrm rot="2460000">
              <a:off x="2983128" y="7479864"/>
              <a:ext cx="55388" cy="55542"/>
            </a:xfrm>
            <a:prstGeom prst="ellipse">
              <a:avLst/>
            </a:prstGeom>
            <a:noFill/>
            <a:ln w="7938">
              <a:solidFill>
                <a:srgbClr val="333333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6" name="Oval 24"/>
            <p:cNvSpPr>
              <a:spLocks noChangeArrowheads="1"/>
            </p:cNvSpPr>
            <p:nvPr/>
          </p:nvSpPr>
          <p:spPr bwMode="auto">
            <a:xfrm rot="2460000">
              <a:off x="2998953" y="7486212"/>
              <a:ext cx="18991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7" name="Rettangolo arrotondato 1276"/>
            <p:cNvSpPr/>
            <p:nvPr/>
          </p:nvSpPr>
          <p:spPr>
            <a:xfrm rot="2460000">
              <a:off x="2885010" y="7481451"/>
              <a:ext cx="72797" cy="42848"/>
            </a:xfrm>
            <a:prstGeom prst="roundRect">
              <a:avLst/>
            </a:prstGeom>
            <a:solidFill>
              <a:srgbClr val="9BBB59">
                <a:alpha val="33000"/>
              </a:srgbClr>
            </a:solidFill>
            <a:ln w="9525" cap="flat" cmpd="sng" algn="ctr">
              <a:solidFill>
                <a:srgbClr val="000000">
                  <a:lumMod val="65000"/>
                  <a:lumOff val="35000"/>
                  <a:alpha val="34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78" name="Figura a mano libera 1277"/>
            <p:cNvSpPr/>
            <p:nvPr/>
          </p:nvSpPr>
          <p:spPr>
            <a:xfrm rot="2460000" flipH="1" flipV="1">
              <a:off x="2975215" y="7437016"/>
              <a:ext cx="94953" cy="38087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>
                <a:alpha val="35000"/>
              </a:srgbClr>
            </a:solidFill>
            <a:ln w="9525" cap="flat" cmpd="sng" algn="ctr">
              <a:solidFill>
                <a:srgbClr val="262626">
                  <a:alpha val="33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79" name="Rectangle 128"/>
          <p:cNvSpPr>
            <a:spLocks noChangeAspect="1" noChangeArrowheads="1"/>
          </p:cNvSpPr>
          <p:nvPr/>
        </p:nvSpPr>
        <p:spPr bwMode="auto">
          <a:xfrm>
            <a:off x="4046355" y="3517105"/>
            <a:ext cx="18288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18FF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Recipient CTL</a:t>
            </a:r>
          </a:p>
        </p:txBody>
      </p:sp>
      <p:cxnSp>
        <p:nvCxnSpPr>
          <p:cNvPr id="1280" name="Connettore 2 571"/>
          <p:cNvCxnSpPr>
            <a:cxnSpLocks noChangeShapeType="1"/>
          </p:cNvCxnSpPr>
          <p:nvPr/>
        </p:nvCxnSpPr>
        <p:spPr bwMode="auto">
          <a:xfrm flipH="1">
            <a:off x="3743325" y="3683090"/>
            <a:ext cx="328613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81" name="Gruppo 1"/>
          <p:cNvGrpSpPr>
            <a:grpSpLocks/>
          </p:cNvGrpSpPr>
          <p:nvPr/>
        </p:nvGrpSpPr>
        <p:grpSpPr bwMode="auto">
          <a:xfrm>
            <a:off x="2944813" y="3246528"/>
            <a:ext cx="782637" cy="804862"/>
            <a:chOff x="4043997" y="2953247"/>
            <a:chExt cx="783558" cy="805024"/>
          </a:xfrm>
        </p:grpSpPr>
        <p:grpSp>
          <p:nvGrpSpPr>
            <p:cNvPr id="1282" name="Gruppo 556"/>
            <p:cNvGrpSpPr>
              <a:grpSpLocks/>
            </p:cNvGrpSpPr>
            <p:nvPr/>
          </p:nvGrpSpPr>
          <p:grpSpPr bwMode="auto">
            <a:xfrm>
              <a:off x="4043997" y="3039362"/>
              <a:ext cx="695965" cy="665498"/>
              <a:chOff x="4286438" y="4779037"/>
              <a:chExt cx="421648" cy="387615"/>
            </a:xfrm>
          </p:grpSpPr>
          <p:sp>
            <p:nvSpPr>
              <p:cNvPr id="1286" name="Figura a mano libera 1285"/>
              <p:cNvSpPr/>
              <p:nvPr/>
            </p:nvSpPr>
            <p:spPr>
              <a:xfrm>
                <a:off x="4286438" y="4778820"/>
                <a:ext cx="421756" cy="38749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solidFill>
                <a:srgbClr val="4BACC6">
                  <a:lumMod val="60000"/>
                  <a:lumOff val="40000"/>
                </a:srgbClr>
              </a:solidFill>
              <a:ln w="31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7" name="Figura a mano libera 1286"/>
              <p:cNvSpPr/>
              <p:nvPr/>
            </p:nvSpPr>
            <p:spPr>
              <a:xfrm>
                <a:off x="4433763" y="4879624"/>
                <a:ext cx="214730" cy="209008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solidFill>
                <a:srgbClr val="4F81BD">
                  <a:lumMod val="60000"/>
                  <a:lumOff val="40000"/>
                  <a:alpha val="93000"/>
                </a:srgbClr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8" name="Figura a mano libera 1287"/>
              <p:cNvSpPr/>
              <p:nvPr/>
            </p:nvSpPr>
            <p:spPr>
              <a:xfrm rot="2632726">
                <a:off x="4476132" y="4909218"/>
                <a:ext cx="65478" cy="11467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solidFill>
                <a:srgbClr val="9BBB59">
                  <a:lumMod val="20000"/>
                  <a:lumOff val="80000"/>
                  <a:alpha val="93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83" name="Figura a mano libera 1282"/>
            <p:cNvSpPr>
              <a:spLocks noChangeAspect="1"/>
            </p:cNvSpPr>
            <p:nvPr/>
          </p:nvSpPr>
          <p:spPr>
            <a:xfrm rot="-3480000">
              <a:off x="4675829" y="3479519"/>
              <a:ext cx="119086" cy="184367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4" name="Figura a mano libera 1283"/>
            <p:cNvSpPr>
              <a:spLocks noChangeAspect="1"/>
            </p:cNvSpPr>
            <p:nvPr/>
          </p:nvSpPr>
          <p:spPr>
            <a:xfrm rot="9660000">
              <a:off x="4242668" y="2953247"/>
              <a:ext cx="117613" cy="184187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5" name="Figura a mano libera 1284"/>
            <p:cNvSpPr>
              <a:spLocks noChangeAspect="1"/>
            </p:cNvSpPr>
            <p:nvPr/>
          </p:nvSpPr>
          <p:spPr>
            <a:xfrm rot="1920000">
              <a:off x="4137769" y="3574084"/>
              <a:ext cx="117613" cy="184187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89" name="Gruppo 491"/>
          <p:cNvGrpSpPr>
            <a:grpSpLocks/>
          </p:cNvGrpSpPr>
          <p:nvPr/>
        </p:nvGrpSpPr>
        <p:grpSpPr bwMode="auto">
          <a:xfrm>
            <a:off x="3793898" y="4210558"/>
            <a:ext cx="669925" cy="639762"/>
            <a:chOff x="4286438" y="4779037"/>
            <a:chExt cx="421648" cy="387615"/>
          </a:xfrm>
        </p:grpSpPr>
        <p:sp>
          <p:nvSpPr>
            <p:cNvPr id="1290" name="Figura a mano libera 1289"/>
            <p:cNvSpPr/>
            <p:nvPr/>
          </p:nvSpPr>
          <p:spPr>
            <a:xfrm>
              <a:off x="4286438" y="4779037"/>
              <a:ext cx="421648" cy="38761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006633"/>
                </a:gs>
                <a:gs pos="98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 w="3175" cap="flat" cmpd="sng" algn="ctr">
              <a:solidFill>
                <a:srgbClr val="0066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1" name="Figura a mano libera 1290"/>
            <p:cNvSpPr/>
            <p:nvPr/>
          </p:nvSpPr>
          <p:spPr>
            <a:xfrm>
              <a:off x="4386355" y="4831937"/>
              <a:ext cx="261781" cy="25680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93000"/>
              </a:sysClr>
            </a:solidFill>
            <a:ln w="3175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2" name="Figura a mano libera 1291"/>
            <p:cNvSpPr/>
            <p:nvPr/>
          </p:nvSpPr>
          <p:spPr>
            <a:xfrm rot="2632726">
              <a:off x="4458295" y="4854059"/>
              <a:ext cx="64946" cy="11445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rgbClr val="9BBB59">
                <a:lumMod val="20000"/>
                <a:lumOff val="80000"/>
                <a:alpha val="93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93" name="Rectangle 128"/>
          <p:cNvSpPr>
            <a:spLocks noChangeAspect="1" noChangeArrowheads="1"/>
          </p:cNvSpPr>
          <p:nvPr/>
        </p:nvSpPr>
        <p:spPr bwMode="auto">
          <a:xfrm>
            <a:off x="3402037" y="4880253"/>
            <a:ext cx="2532668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235AD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Recipient NK cell</a:t>
            </a:r>
          </a:p>
        </p:txBody>
      </p:sp>
      <p:sp>
        <p:nvSpPr>
          <p:cNvPr id="1294" name="Figura a mano libera 1293"/>
          <p:cNvSpPr/>
          <p:nvPr/>
        </p:nvSpPr>
        <p:spPr>
          <a:xfrm>
            <a:off x="2762623" y="4306370"/>
            <a:ext cx="537860" cy="714453"/>
          </a:xfrm>
          <a:custGeom>
            <a:avLst/>
            <a:gdLst>
              <a:gd name="connsiteX0" fmla="*/ 135950 w 318759"/>
              <a:gd name="connsiteY0" fmla="*/ 48812 h 463578"/>
              <a:gd name="connsiteX1" fmla="*/ 44 w 318759"/>
              <a:gd name="connsiteY1" fmla="*/ 334686 h 463578"/>
              <a:gd name="connsiteX2" fmla="*/ 121891 w 318759"/>
              <a:gd name="connsiteY2" fmla="*/ 456534 h 463578"/>
              <a:gd name="connsiteX3" fmla="*/ 206247 w 318759"/>
              <a:gd name="connsiteY3" fmla="*/ 433101 h 463578"/>
              <a:gd name="connsiteX4" fmla="*/ 234365 w 318759"/>
              <a:gd name="connsiteY4" fmla="*/ 301880 h 463578"/>
              <a:gd name="connsiteX5" fmla="*/ 318721 w 318759"/>
              <a:gd name="connsiteY5" fmla="*/ 165973 h 463578"/>
              <a:gd name="connsiteX6" fmla="*/ 243738 w 318759"/>
              <a:gd name="connsiteY6" fmla="*/ 11320 h 463578"/>
              <a:gd name="connsiteX7" fmla="*/ 135950 w 318759"/>
              <a:gd name="connsiteY7" fmla="*/ 48812 h 46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759" h="463578">
                <a:moveTo>
                  <a:pt x="135950" y="48812"/>
                </a:moveTo>
                <a:cubicBezTo>
                  <a:pt x="95334" y="102706"/>
                  <a:pt x="2387" y="266732"/>
                  <a:pt x="44" y="334686"/>
                </a:cubicBezTo>
                <a:cubicBezTo>
                  <a:pt x="-2299" y="402640"/>
                  <a:pt x="87524" y="440132"/>
                  <a:pt x="121891" y="456534"/>
                </a:cubicBezTo>
                <a:cubicBezTo>
                  <a:pt x="156258" y="472936"/>
                  <a:pt x="187501" y="458877"/>
                  <a:pt x="206247" y="433101"/>
                </a:cubicBezTo>
                <a:cubicBezTo>
                  <a:pt x="224993" y="407325"/>
                  <a:pt x="215619" y="346401"/>
                  <a:pt x="234365" y="301880"/>
                </a:cubicBezTo>
                <a:cubicBezTo>
                  <a:pt x="253111" y="257359"/>
                  <a:pt x="317159" y="214400"/>
                  <a:pt x="318721" y="165973"/>
                </a:cubicBezTo>
                <a:cubicBezTo>
                  <a:pt x="320283" y="117546"/>
                  <a:pt x="274200" y="31628"/>
                  <a:pt x="243738" y="11320"/>
                </a:cubicBezTo>
                <a:cubicBezTo>
                  <a:pt x="213276" y="-8988"/>
                  <a:pt x="176566" y="-5082"/>
                  <a:pt x="135950" y="48812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295" name="Figura a mano libera 1294"/>
          <p:cNvSpPr/>
          <p:nvPr/>
        </p:nvSpPr>
        <p:spPr>
          <a:xfrm rot="18199255">
            <a:off x="2890179" y="4519702"/>
            <a:ext cx="247650" cy="2063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6" name="Figura a mano libera 1295"/>
          <p:cNvSpPr/>
          <p:nvPr/>
        </p:nvSpPr>
        <p:spPr>
          <a:xfrm rot="20831981">
            <a:off x="2925103" y="4595903"/>
            <a:ext cx="50800" cy="6350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7" name="Ovale 1296"/>
          <p:cNvSpPr/>
          <p:nvPr/>
        </p:nvSpPr>
        <p:spPr>
          <a:xfrm>
            <a:off x="2912913" y="4983853"/>
            <a:ext cx="152063" cy="123559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298" name="Ovale 1297"/>
          <p:cNvSpPr/>
          <p:nvPr/>
        </p:nvSpPr>
        <p:spPr>
          <a:xfrm>
            <a:off x="2817137" y="4936331"/>
            <a:ext cx="105281" cy="132297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299" name="Ovale 1298"/>
          <p:cNvSpPr/>
          <p:nvPr/>
        </p:nvSpPr>
        <p:spPr>
          <a:xfrm flipV="1">
            <a:off x="2722099" y="4822276"/>
            <a:ext cx="114783" cy="142568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0" name="Ovale 1299"/>
          <p:cNvSpPr/>
          <p:nvPr/>
        </p:nvSpPr>
        <p:spPr>
          <a:xfrm>
            <a:off x="3114316" y="4783648"/>
            <a:ext cx="104176" cy="179819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1" name="Ovale 1300"/>
          <p:cNvSpPr/>
          <p:nvPr/>
        </p:nvSpPr>
        <p:spPr>
          <a:xfrm flipV="1">
            <a:off x="2877434" y="5060721"/>
            <a:ext cx="114783" cy="142568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2" name="Ovale 1301"/>
          <p:cNvSpPr/>
          <p:nvPr/>
        </p:nvSpPr>
        <p:spPr>
          <a:xfrm flipV="1">
            <a:off x="2756968" y="4949152"/>
            <a:ext cx="62613" cy="70087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3" name="Ovale 1302"/>
          <p:cNvSpPr/>
          <p:nvPr/>
        </p:nvSpPr>
        <p:spPr>
          <a:xfrm flipV="1">
            <a:off x="2765508" y="5104486"/>
            <a:ext cx="62613" cy="83793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4" name="Ovale 1303"/>
          <p:cNvSpPr/>
          <p:nvPr/>
        </p:nvSpPr>
        <p:spPr>
          <a:xfrm>
            <a:off x="2988944" y="4888808"/>
            <a:ext cx="180576" cy="180203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05" name="Ovale 1304"/>
          <p:cNvSpPr/>
          <p:nvPr/>
        </p:nvSpPr>
        <p:spPr>
          <a:xfrm>
            <a:off x="3123686" y="4709612"/>
            <a:ext cx="76463" cy="106761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grpSp>
        <p:nvGrpSpPr>
          <p:cNvPr id="1306" name="Gruppo 132"/>
          <p:cNvGrpSpPr>
            <a:grpSpLocks/>
          </p:cNvGrpSpPr>
          <p:nvPr/>
        </p:nvGrpSpPr>
        <p:grpSpPr bwMode="auto">
          <a:xfrm rot="3180000">
            <a:off x="3330487" y="4398327"/>
            <a:ext cx="185738" cy="304800"/>
            <a:chOff x="2888176" y="7373538"/>
            <a:chExt cx="185157" cy="304693"/>
          </a:xfrm>
        </p:grpSpPr>
        <p:sp>
          <p:nvSpPr>
            <p:cNvPr id="1307" name="Freeform 1375"/>
            <p:cNvSpPr>
              <a:spLocks/>
            </p:cNvSpPr>
            <p:nvPr/>
          </p:nvSpPr>
          <p:spPr bwMode="auto">
            <a:xfrm rot="2460000">
              <a:off x="2983128" y="7373538"/>
              <a:ext cx="1583" cy="38087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8" name="Freeform 1376"/>
            <p:cNvSpPr>
              <a:spLocks/>
            </p:cNvSpPr>
            <p:nvPr/>
          </p:nvSpPr>
          <p:spPr bwMode="auto">
            <a:xfrm rot="2460000">
              <a:off x="2992623" y="7381473"/>
              <a:ext cx="6330" cy="41261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9" name="Connettore 1 135"/>
            <p:cNvCxnSpPr>
              <a:cxnSpLocks noChangeShapeType="1"/>
            </p:cNvCxnSpPr>
            <p:nvPr/>
          </p:nvCxnSpPr>
          <p:spPr bwMode="auto">
            <a:xfrm rot="420000" flipH="1">
              <a:off x="2894011" y="7567071"/>
              <a:ext cx="60035" cy="111160"/>
            </a:xfrm>
            <a:prstGeom prst="line">
              <a:avLst/>
            </a:prstGeom>
            <a:noFill/>
            <a:ln w="19050" cap="rnd">
              <a:solidFill>
                <a:srgbClr val="984807">
                  <a:alpha val="34901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10" name="Oval 1372"/>
            <p:cNvSpPr>
              <a:spLocks noChangeArrowheads="1"/>
            </p:cNvSpPr>
            <p:nvPr/>
          </p:nvSpPr>
          <p:spPr bwMode="auto">
            <a:xfrm rot="2460000">
              <a:off x="2949895" y="7524298"/>
              <a:ext cx="50641" cy="53956"/>
            </a:xfrm>
            <a:prstGeom prst="ellipse">
              <a:avLst/>
            </a:prstGeom>
            <a:solidFill>
              <a:srgbClr val="FFDB45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1" name="Oval 1373"/>
            <p:cNvSpPr>
              <a:spLocks noChangeArrowheads="1"/>
            </p:cNvSpPr>
            <p:nvPr/>
          </p:nvSpPr>
          <p:spPr bwMode="auto">
            <a:xfrm rot="2460000">
              <a:off x="2949895" y="7524298"/>
              <a:ext cx="50641" cy="53956"/>
            </a:xfrm>
            <a:prstGeom prst="ellipse">
              <a:avLst/>
            </a:prstGeom>
            <a:noFill/>
            <a:ln w="7938">
              <a:solidFill>
                <a:srgbClr val="AD6200">
                  <a:alpha val="32941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2" name="Oval 1377"/>
            <p:cNvSpPr>
              <a:spLocks noChangeArrowheads="1"/>
            </p:cNvSpPr>
            <p:nvPr/>
          </p:nvSpPr>
          <p:spPr bwMode="auto">
            <a:xfrm rot="2460000">
              <a:off x="2965721" y="7530646"/>
              <a:ext cx="15825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3" name="Oval 26"/>
            <p:cNvSpPr>
              <a:spLocks noChangeArrowheads="1"/>
            </p:cNvSpPr>
            <p:nvPr/>
          </p:nvSpPr>
          <p:spPr bwMode="auto">
            <a:xfrm rot="2460000">
              <a:off x="2941982" y="7446537"/>
              <a:ext cx="55389" cy="55543"/>
            </a:xfrm>
            <a:prstGeom prst="ellipse">
              <a:avLst/>
            </a:prstGeom>
            <a:solidFill>
              <a:srgbClr val="FF4848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4" name="Oval 27"/>
            <p:cNvSpPr>
              <a:spLocks noChangeArrowheads="1"/>
            </p:cNvSpPr>
            <p:nvPr/>
          </p:nvSpPr>
          <p:spPr bwMode="auto">
            <a:xfrm rot="2460000">
              <a:off x="2941982" y="7446537"/>
              <a:ext cx="55389" cy="55543"/>
            </a:xfrm>
            <a:prstGeom prst="ellipse">
              <a:avLst/>
            </a:prstGeom>
            <a:noFill/>
            <a:ln w="7938">
              <a:solidFill>
                <a:srgbClr val="B70000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5" name="Oval 31"/>
            <p:cNvSpPr>
              <a:spLocks noChangeArrowheads="1"/>
            </p:cNvSpPr>
            <p:nvPr/>
          </p:nvSpPr>
          <p:spPr bwMode="auto">
            <a:xfrm rot="2460000">
              <a:off x="2959391" y="7452885"/>
              <a:ext cx="17407" cy="190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6" name="Oval 19"/>
            <p:cNvSpPr>
              <a:spLocks noChangeArrowheads="1"/>
            </p:cNvSpPr>
            <p:nvPr/>
          </p:nvSpPr>
          <p:spPr bwMode="auto">
            <a:xfrm rot="2460000">
              <a:off x="2984711" y="7483038"/>
              <a:ext cx="55388" cy="55542"/>
            </a:xfrm>
            <a:prstGeom prst="ellipse">
              <a:avLst/>
            </a:prstGeom>
            <a:solidFill>
              <a:srgbClr val="8AAB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7" name="Oval 20"/>
            <p:cNvSpPr>
              <a:spLocks noChangeArrowheads="1"/>
            </p:cNvSpPr>
            <p:nvPr/>
          </p:nvSpPr>
          <p:spPr bwMode="auto">
            <a:xfrm rot="2460000">
              <a:off x="2984711" y="7483038"/>
              <a:ext cx="55388" cy="55542"/>
            </a:xfrm>
            <a:prstGeom prst="ellipse">
              <a:avLst/>
            </a:prstGeom>
            <a:noFill/>
            <a:ln w="7938">
              <a:solidFill>
                <a:srgbClr val="333333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8" name="Oval 24"/>
            <p:cNvSpPr>
              <a:spLocks noChangeArrowheads="1"/>
            </p:cNvSpPr>
            <p:nvPr/>
          </p:nvSpPr>
          <p:spPr bwMode="auto">
            <a:xfrm rot="2460000">
              <a:off x="3000536" y="7489385"/>
              <a:ext cx="18990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19" name="Rettangolo arrotondato 1318"/>
            <p:cNvSpPr/>
            <p:nvPr/>
          </p:nvSpPr>
          <p:spPr>
            <a:xfrm rot="2460000">
              <a:off x="2888176" y="7487798"/>
              <a:ext cx="72797" cy="42848"/>
            </a:xfrm>
            <a:prstGeom prst="roundRect">
              <a:avLst/>
            </a:prstGeom>
            <a:solidFill>
              <a:srgbClr val="9BBB59">
                <a:alpha val="33000"/>
              </a:srgbClr>
            </a:solidFill>
            <a:ln w="9525" cap="flat" cmpd="sng" algn="ctr">
              <a:solidFill>
                <a:srgbClr val="000000">
                  <a:lumMod val="65000"/>
                  <a:lumOff val="35000"/>
                  <a:alpha val="34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20" name="Figura a mano libera 1319"/>
            <p:cNvSpPr/>
            <p:nvPr/>
          </p:nvSpPr>
          <p:spPr>
            <a:xfrm rot="2460000" flipH="1" flipV="1">
              <a:off x="2978381" y="7440190"/>
              <a:ext cx="94952" cy="38087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>
                <a:alpha val="35000"/>
              </a:srgbClr>
            </a:solidFill>
            <a:ln w="9525" cap="flat" cmpd="sng" algn="ctr">
              <a:solidFill>
                <a:srgbClr val="262626">
                  <a:alpha val="33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321" name="Connettore 2 571"/>
          <p:cNvCxnSpPr>
            <a:cxnSpLocks noChangeShapeType="1"/>
          </p:cNvCxnSpPr>
          <p:nvPr/>
        </p:nvCxnSpPr>
        <p:spPr bwMode="auto">
          <a:xfrm flipH="1">
            <a:off x="3550824" y="4553143"/>
            <a:ext cx="328613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F538D971-2F3C-6146-9617-75147528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37" y="1323521"/>
            <a:ext cx="2303042" cy="2272839"/>
          </a:xfrm>
          <a:prstGeom prst="rect">
            <a:avLst/>
          </a:prstGeom>
        </p:spPr>
      </p:pic>
      <p:grpSp>
        <p:nvGrpSpPr>
          <p:cNvPr id="205" name="Gruppo 514">
            <a:extLst>
              <a:ext uri="{FF2B5EF4-FFF2-40B4-BE49-F238E27FC236}">
                <a16:creationId xmlns:a16="http://schemas.microsoft.com/office/drawing/2014/main" id="{FE36C1E9-8EBD-E446-B18C-D98BCB29C019}"/>
              </a:ext>
            </a:extLst>
          </p:cNvPr>
          <p:cNvGrpSpPr>
            <a:grpSpLocks/>
          </p:cNvGrpSpPr>
          <p:nvPr/>
        </p:nvGrpSpPr>
        <p:grpSpPr bwMode="auto">
          <a:xfrm>
            <a:off x="6700852" y="2582553"/>
            <a:ext cx="1177643" cy="1479550"/>
            <a:chOff x="6284619" y="5105114"/>
            <a:chExt cx="1178093" cy="1479559"/>
          </a:xfrm>
        </p:grpSpPr>
        <p:sp>
          <p:nvSpPr>
            <p:cNvPr id="206" name="CasellaDiTesto 467">
              <a:extLst>
                <a:ext uri="{FF2B5EF4-FFF2-40B4-BE49-F238E27FC236}">
                  <a16:creationId xmlns:a16="http://schemas.microsoft.com/office/drawing/2014/main" id="{60713BC9-2AE1-8B42-B0A8-0C1FDA6D5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8194" y="6112471"/>
              <a:ext cx="1174518" cy="367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B2M</a:t>
              </a:r>
              <a:endParaRPr kumimoji="0" lang="en-AU" altLang="en-US" sz="1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7" name="CasellaDiTesto 468">
              <a:extLst>
                <a:ext uri="{FF2B5EF4-FFF2-40B4-BE49-F238E27FC236}">
                  <a16:creationId xmlns:a16="http://schemas.microsoft.com/office/drawing/2014/main" id="{2820DAF3-A6B0-F643-98F2-FD14D7B6A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98786" y="5690947"/>
              <a:ext cx="1479559" cy="307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HLA-ABC</a:t>
              </a:r>
            </a:p>
          </p:txBody>
        </p:sp>
        <p:cxnSp>
          <p:nvCxnSpPr>
            <p:cNvPr id="208" name="Straight Arrow Connector 136">
              <a:extLst>
                <a:ext uri="{FF2B5EF4-FFF2-40B4-BE49-F238E27FC236}">
                  <a16:creationId xmlns:a16="http://schemas.microsoft.com/office/drawing/2014/main" id="{3A10EB17-11F0-A144-8CEE-D89F627BD6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594995" y="5519537"/>
              <a:ext cx="0" cy="579283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" name="Straight Arrow Connector 136">
              <a:extLst>
                <a:ext uri="{FF2B5EF4-FFF2-40B4-BE49-F238E27FC236}">
                  <a16:creationId xmlns:a16="http://schemas.microsoft.com/office/drawing/2014/main" id="{6B422D47-68A5-1E4A-A6B1-45187164FD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6906174" y="5782212"/>
              <a:ext cx="0" cy="621378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0" name="CasellaDiTesto 485">
            <a:extLst>
              <a:ext uri="{FF2B5EF4-FFF2-40B4-BE49-F238E27FC236}">
                <a16:creationId xmlns:a16="http://schemas.microsoft.com/office/drawing/2014/main" id="{C4B68813-2C54-9840-9AE9-9BC7AE8EC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841" y="1065007"/>
            <a:ext cx="1976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Untreated Cells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1" name="Immagine 210">
            <a:extLst>
              <a:ext uri="{FF2B5EF4-FFF2-40B4-BE49-F238E27FC236}">
                <a16:creationId xmlns:a16="http://schemas.microsoft.com/office/drawing/2014/main" id="{646ED0C0-B577-334E-A5E1-387A0F556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738" y="4216014"/>
            <a:ext cx="2303042" cy="2272839"/>
          </a:xfrm>
          <a:prstGeom prst="rect">
            <a:avLst/>
          </a:prstGeom>
        </p:spPr>
      </p:pic>
      <p:sp>
        <p:nvSpPr>
          <p:cNvPr id="212" name="CasellaDiTesto 211">
            <a:extLst>
              <a:ext uri="{FF2B5EF4-FFF2-40B4-BE49-F238E27FC236}">
                <a16:creationId xmlns:a16="http://schemas.microsoft.com/office/drawing/2014/main" id="{D39FEEB6-29C4-804D-8FB9-31A1DB12F1CA}"/>
              </a:ext>
            </a:extLst>
          </p:cNvPr>
          <p:cNvSpPr txBox="1"/>
          <p:nvPr/>
        </p:nvSpPr>
        <p:spPr>
          <a:xfrm>
            <a:off x="8679241" y="131229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98%</a:t>
            </a:r>
          </a:p>
        </p:txBody>
      </p:sp>
      <p:sp>
        <p:nvSpPr>
          <p:cNvPr id="213" name="CasellaDiTesto 483">
            <a:extLst>
              <a:ext uri="{FF2B5EF4-FFF2-40B4-BE49-F238E27FC236}">
                <a16:creationId xmlns:a16="http://schemas.microsoft.com/office/drawing/2014/main" id="{D71608A9-5602-3346-95BE-9841EAE7E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891" y="3965682"/>
            <a:ext cx="1957387" cy="307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B2M Disrupted Cells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" name="CasellaDiTesto 214">
            <a:extLst>
              <a:ext uri="{FF2B5EF4-FFF2-40B4-BE49-F238E27FC236}">
                <a16:creationId xmlns:a16="http://schemas.microsoft.com/office/drawing/2014/main" id="{56D3F2F7-003F-4A42-AC19-D28657E09329}"/>
              </a:ext>
            </a:extLst>
          </p:cNvPr>
          <p:cNvSpPr txBox="1"/>
          <p:nvPr/>
        </p:nvSpPr>
        <p:spPr>
          <a:xfrm>
            <a:off x="7260971" y="5296775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16" name="CasellaDiTesto 485">
            <a:extLst>
              <a:ext uri="{FF2B5EF4-FFF2-40B4-BE49-F238E27FC236}">
                <a16:creationId xmlns:a16="http://schemas.microsoft.com/office/drawing/2014/main" id="{1D20DE46-5423-0740-BC26-CC7CAD51E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277" y="1976086"/>
            <a:ext cx="25439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Clinical</a:t>
            </a: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-grade iPSC cell line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235288D-3794-1E4B-BB61-8B9C6D5FBEF2}"/>
              </a:ext>
            </a:extLst>
          </p:cNvPr>
          <p:cNvGrpSpPr/>
          <p:nvPr/>
        </p:nvGrpSpPr>
        <p:grpSpPr>
          <a:xfrm>
            <a:off x="9642769" y="3503165"/>
            <a:ext cx="2173618" cy="2843494"/>
            <a:chOff x="9475459" y="3179155"/>
            <a:chExt cx="2173618" cy="3107544"/>
          </a:xfrm>
        </p:grpSpPr>
        <p:pic>
          <p:nvPicPr>
            <p:cNvPr id="218" name="Immagine 217">
              <a:extLst>
                <a:ext uri="{FF2B5EF4-FFF2-40B4-BE49-F238E27FC236}">
                  <a16:creationId xmlns:a16="http://schemas.microsoft.com/office/drawing/2014/main" id="{7F1CAEBE-6392-244C-9622-89FB8912A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9997"/>
            <a:stretch/>
          </p:blipFill>
          <p:spPr>
            <a:xfrm>
              <a:off x="9475459" y="3187899"/>
              <a:ext cx="454802" cy="3098800"/>
            </a:xfrm>
            <a:prstGeom prst="rect">
              <a:avLst/>
            </a:prstGeom>
          </p:spPr>
        </p:pic>
        <p:pic>
          <p:nvPicPr>
            <p:cNvPr id="219" name="Immagine 218">
              <a:extLst>
                <a:ext uri="{FF2B5EF4-FFF2-40B4-BE49-F238E27FC236}">
                  <a16:creationId xmlns:a16="http://schemas.microsoft.com/office/drawing/2014/main" id="{7AEE09ED-DE8B-A14A-9BA4-90E9E10AD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881" r="47661"/>
            <a:stretch/>
          </p:blipFill>
          <p:spPr>
            <a:xfrm>
              <a:off x="9830466" y="3179155"/>
              <a:ext cx="930167" cy="3098800"/>
            </a:xfrm>
            <a:prstGeom prst="rect">
              <a:avLst/>
            </a:prstGeom>
          </p:spPr>
        </p:pic>
        <p:pic>
          <p:nvPicPr>
            <p:cNvPr id="220" name="Immagine 219">
              <a:extLst>
                <a:ext uri="{FF2B5EF4-FFF2-40B4-BE49-F238E27FC236}">
                  <a16:creationId xmlns:a16="http://schemas.microsoft.com/office/drawing/2014/main" id="{9CCEF3AF-42BD-0048-9AFA-318FF3C09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831"/>
            <a:stretch/>
          </p:blipFill>
          <p:spPr>
            <a:xfrm>
              <a:off x="10459278" y="3179155"/>
              <a:ext cx="1189799" cy="3098800"/>
            </a:xfrm>
            <a:prstGeom prst="rect">
              <a:avLst/>
            </a:prstGeom>
          </p:spPr>
        </p:pic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0E2F7C1C-93D1-9D4C-BCD8-2FC9287C4A02}"/>
                </a:ext>
              </a:extLst>
            </p:cNvPr>
            <p:cNvCxnSpPr>
              <a:cxnSpLocks/>
            </p:cNvCxnSpPr>
            <p:nvPr/>
          </p:nvCxnSpPr>
          <p:spPr>
            <a:xfrm>
              <a:off x="9783519" y="6103480"/>
              <a:ext cx="172759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>
              <a:extLst>
                <a:ext uri="{FF2B5EF4-FFF2-40B4-BE49-F238E27FC236}">
                  <a16:creationId xmlns:a16="http://schemas.microsoft.com/office/drawing/2014/main" id="{13792C9A-CA19-BE41-B876-92E924397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747" y="3309791"/>
              <a:ext cx="0" cy="278251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CasellaDiTesto 485">
            <a:extLst>
              <a:ext uri="{FF2B5EF4-FFF2-40B4-BE49-F238E27FC236}">
                <a16:creationId xmlns:a16="http://schemas.microsoft.com/office/drawing/2014/main" id="{4AC5C3BA-405D-C346-891C-1BDF4BA0A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9501" y="6152270"/>
            <a:ext cx="9802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CD8+</a:t>
            </a:r>
          </a:p>
        </p:txBody>
      </p:sp>
      <p:sp>
        <p:nvSpPr>
          <p:cNvPr id="224" name="CasellaDiTesto 485">
            <a:extLst>
              <a:ext uri="{FF2B5EF4-FFF2-40B4-BE49-F238E27FC236}">
                <a16:creationId xmlns:a16="http://schemas.microsoft.com/office/drawing/2014/main" id="{D6C41B50-E003-B549-B8E3-12DAE86FE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8209" y="6152270"/>
            <a:ext cx="9802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NK</a:t>
            </a:r>
          </a:p>
        </p:txBody>
      </p:sp>
      <p:sp>
        <p:nvSpPr>
          <p:cNvPr id="225" name="CasellaDiTesto 468">
            <a:extLst>
              <a:ext uri="{FF2B5EF4-FFF2-40B4-BE49-F238E27FC236}">
                <a16:creationId xmlns:a16="http://schemas.microsoft.com/office/drawing/2014/main" id="{289CF56A-68FB-414B-B413-D290FCBEE58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818951" y="4777189"/>
            <a:ext cx="147955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% of killing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9316537-8752-F648-9D2D-E58CDE71DFE7}"/>
              </a:ext>
            </a:extLst>
          </p:cNvPr>
          <p:cNvSpPr/>
          <p:nvPr/>
        </p:nvSpPr>
        <p:spPr>
          <a:xfrm>
            <a:off x="10077990" y="3294451"/>
            <a:ext cx="216000" cy="21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CasellaDiTesto 485">
            <a:extLst>
              <a:ext uri="{FF2B5EF4-FFF2-40B4-BE49-F238E27FC236}">
                <a16:creationId xmlns:a16="http://schemas.microsoft.com/office/drawing/2014/main" id="{A6FA2FAD-6DEB-8442-B89E-A85481E73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2342" y="3246467"/>
            <a:ext cx="9802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UT</a:t>
            </a:r>
          </a:p>
        </p:txBody>
      </p:sp>
      <p:sp>
        <p:nvSpPr>
          <p:cNvPr id="227" name="Rettangolo 226">
            <a:extLst>
              <a:ext uri="{FF2B5EF4-FFF2-40B4-BE49-F238E27FC236}">
                <a16:creationId xmlns:a16="http://schemas.microsoft.com/office/drawing/2014/main" id="{3E934A71-FF4C-7947-BE7B-59E278BD538B}"/>
              </a:ext>
            </a:extLst>
          </p:cNvPr>
          <p:cNvSpPr/>
          <p:nvPr/>
        </p:nvSpPr>
        <p:spPr>
          <a:xfrm>
            <a:off x="10729669" y="3294451"/>
            <a:ext cx="216000" cy="21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CasellaDiTesto 485">
            <a:extLst>
              <a:ext uri="{FF2B5EF4-FFF2-40B4-BE49-F238E27FC236}">
                <a16:creationId xmlns:a16="http://schemas.microsoft.com/office/drawing/2014/main" id="{DEA30520-8046-5C46-B5AE-EF402BCB3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3795" y="3246467"/>
            <a:ext cx="9802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B2M</a:t>
            </a:r>
            <a:r>
              <a:rPr kumimoji="0" lang="en-AU" altLang="en-US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-/-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22E24DA-63F4-9546-BA17-D487430ECA16}"/>
              </a:ext>
            </a:extLst>
          </p:cNvPr>
          <p:cNvGrpSpPr/>
          <p:nvPr/>
        </p:nvGrpSpPr>
        <p:grpSpPr>
          <a:xfrm>
            <a:off x="3550824" y="3683090"/>
            <a:ext cx="8345903" cy="2839615"/>
            <a:chOff x="3550824" y="3683090"/>
            <a:chExt cx="8345903" cy="2839615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46CAC812-E5B0-2347-B464-3BE4E1E21F5F}"/>
                </a:ext>
              </a:extLst>
            </p:cNvPr>
            <p:cNvSpPr/>
            <p:nvPr/>
          </p:nvSpPr>
          <p:spPr>
            <a:xfrm>
              <a:off x="3550824" y="4158312"/>
              <a:ext cx="2324331" cy="1138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B398308D-6064-0942-976F-7284FB026E0B}"/>
                </a:ext>
              </a:extLst>
            </p:cNvPr>
            <p:cNvSpPr/>
            <p:nvPr/>
          </p:nvSpPr>
          <p:spPr>
            <a:xfrm>
              <a:off x="10762429" y="3683090"/>
              <a:ext cx="1134298" cy="2839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5" name="Rectangle 128">
            <a:extLst>
              <a:ext uri="{FF2B5EF4-FFF2-40B4-BE49-F238E27FC236}">
                <a16:creationId xmlns:a16="http://schemas.microsoft.com/office/drawing/2014/main" id="{2B318209-FB5F-4C47-B38E-4FF41D9C5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927" y="5581740"/>
            <a:ext cx="322105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Donor cell</a:t>
            </a:r>
          </a:p>
        </p:txBody>
      </p:sp>
      <p:cxnSp>
        <p:nvCxnSpPr>
          <p:cNvPr id="156" name="Connettore 2 837">
            <a:extLst>
              <a:ext uri="{FF2B5EF4-FFF2-40B4-BE49-F238E27FC236}">
                <a16:creationId xmlns:a16="http://schemas.microsoft.com/office/drawing/2014/main" id="{5949232E-3875-7C45-A53A-49E3BABE2F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46263" y="5067390"/>
            <a:ext cx="0" cy="517525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" name="Rettangolo 161">
            <a:extLst>
              <a:ext uri="{FF2B5EF4-FFF2-40B4-BE49-F238E27FC236}">
                <a16:creationId xmlns:a16="http://schemas.microsoft.com/office/drawing/2014/main" id="{42CF0EC0-F185-7E45-81D4-045BBE7029E7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163" name="Triangolo rettangolo 162">
            <a:extLst>
              <a:ext uri="{FF2B5EF4-FFF2-40B4-BE49-F238E27FC236}">
                <a16:creationId xmlns:a16="http://schemas.microsoft.com/office/drawing/2014/main" id="{D7F42D8E-618F-1941-8A2C-29B7F3306A1E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itolo 1">
            <a:extLst>
              <a:ext uri="{FF2B5EF4-FFF2-40B4-BE49-F238E27FC236}">
                <a16:creationId xmlns:a16="http://schemas.microsoft.com/office/drawing/2014/main" id="{D554CA1F-30F2-2C4E-8FA6-C7BE6B9EE1DA}"/>
              </a:ext>
            </a:extLst>
          </p:cNvPr>
          <p:cNvSpPr txBox="1">
            <a:spLocks/>
          </p:cNvSpPr>
          <p:nvPr/>
        </p:nvSpPr>
        <p:spPr>
          <a:xfrm>
            <a:off x="304798" y="0"/>
            <a:ext cx="10953009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Generation of Universal Donor Cells</a:t>
            </a:r>
          </a:p>
        </p:txBody>
      </p:sp>
    </p:spTree>
    <p:extLst>
      <p:ext uri="{BB962C8B-B14F-4D97-AF65-F5344CB8AC3E}">
        <p14:creationId xmlns:p14="http://schemas.microsoft.com/office/powerpoint/2010/main" val="42320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cxnSp>
        <p:nvCxnSpPr>
          <p:cNvPr id="1337" name="Connettore 1 136"/>
          <p:cNvCxnSpPr>
            <a:cxnSpLocks noChangeShapeType="1"/>
          </p:cNvCxnSpPr>
          <p:nvPr/>
        </p:nvCxnSpPr>
        <p:spPr bwMode="auto">
          <a:xfrm flipV="1">
            <a:off x="2074863" y="2841715"/>
            <a:ext cx="2074862" cy="747713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" name="Connettore 1 136"/>
          <p:cNvCxnSpPr>
            <a:cxnSpLocks noChangeShapeType="1"/>
          </p:cNvCxnSpPr>
          <p:nvPr/>
        </p:nvCxnSpPr>
        <p:spPr bwMode="auto">
          <a:xfrm flipH="1" flipV="1">
            <a:off x="639763" y="2841715"/>
            <a:ext cx="1279525" cy="74930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9" name="Connettore 1 136"/>
          <p:cNvCxnSpPr>
            <a:cxnSpLocks noChangeShapeType="1"/>
          </p:cNvCxnSpPr>
          <p:nvPr/>
        </p:nvCxnSpPr>
        <p:spPr bwMode="auto">
          <a:xfrm rot="-5400000">
            <a:off x="474662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0" name="Figura a mano libera 1339"/>
          <p:cNvSpPr/>
          <p:nvPr/>
        </p:nvSpPr>
        <p:spPr>
          <a:xfrm>
            <a:off x="2227263" y="4022815"/>
            <a:ext cx="647700" cy="803275"/>
          </a:xfrm>
          <a:custGeom>
            <a:avLst/>
            <a:gdLst>
              <a:gd name="connsiteX0" fmla="*/ 157037 w 383609"/>
              <a:gd name="connsiteY0" fmla="*/ 4 h 521623"/>
              <a:gd name="connsiteX1" fmla="*/ 2385 w 383609"/>
              <a:gd name="connsiteY1" fmla="*/ 182776 h 521623"/>
              <a:gd name="connsiteX2" fmla="*/ 77368 w 383609"/>
              <a:gd name="connsiteY2" fmla="*/ 473336 h 521623"/>
              <a:gd name="connsiteX3" fmla="*/ 264825 w 383609"/>
              <a:gd name="connsiteY3" fmla="*/ 492082 h 521623"/>
              <a:gd name="connsiteX4" fmla="*/ 381986 w 383609"/>
              <a:gd name="connsiteY4" fmla="*/ 178090 h 521623"/>
              <a:gd name="connsiteX5" fmla="*/ 157037 w 383609"/>
              <a:gd name="connsiteY5" fmla="*/ 4 h 52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609" h="521623">
                <a:moveTo>
                  <a:pt x="157037" y="4"/>
                </a:moveTo>
                <a:cubicBezTo>
                  <a:pt x="93770" y="785"/>
                  <a:pt x="15663" y="103887"/>
                  <a:pt x="2385" y="182776"/>
                </a:cubicBezTo>
                <a:cubicBezTo>
                  <a:pt x="-10893" y="261665"/>
                  <a:pt x="33628" y="421785"/>
                  <a:pt x="77368" y="473336"/>
                </a:cubicBezTo>
                <a:cubicBezTo>
                  <a:pt x="121108" y="524887"/>
                  <a:pt x="214055" y="541290"/>
                  <a:pt x="264825" y="492082"/>
                </a:cubicBezTo>
                <a:cubicBezTo>
                  <a:pt x="315595" y="442874"/>
                  <a:pt x="396045" y="260103"/>
                  <a:pt x="381986" y="178090"/>
                </a:cubicBezTo>
                <a:cubicBezTo>
                  <a:pt x="367927" y="96077"/>
                  <a:pt x="220304" y="-777"/>
                  <a:pt x="157037" y="4"/>
                </a:cubicBezTo>
                <a:close/>
              </a:path>
            </a:pathLst>
          </a:custGeom>
          <a:solidFill>
            <a:srgbClr val="FFCC99">
              <a:alpha val="76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1" name="Figura a mano libera 1340"/>
          <p:cNvSpPr/>
          <p:nvPr/>
        </p:nvSpPr>
        <p:spPr>
          <a:xfrm>
            <a:off x="2691845" y="4404795"/>
            <a:ext cx="537860" cy="714453"/>
          </a:xfrm>
          <a:custGeom>
            <a:avLst/>
            <a:gdLst>
              <a:gd name="connsiteX0" fmla="*/ 135950 w 318759"/>
              <a:gd name="connsiteY0" fmla="*/ 48812 h 463578"/>
              <a:gd name="connsiteX1" fmla="*/ 44 w 318759"/>
              <a:gd name="connsiteY1" fmla="*/ 334686 h 463578"/>
              <a:gd name="connsiteX2" fmla="*/ 121891 w 318759"/>
              <a:gd name="connsiteY2" fmla="*/ 456534 h 463578"/>
              <a:gd name="connsiteX3" fmla="*/ 206247 w 318759"/>
              <a:gd name="connsiteY3" fmla="*/ 433101 h 463578"/>
              <a:gd name="connsiteX4" fmla="*/ 234365 w 318759"/>
              <a:gd name="connsiteY4" fmla="*/ 301880 h 463578"/>
              <a:gd name="connsiteX5" fmla="*/ 318721 w 318759"/>
              <a:gd name="connsiteY5" fmla="*/ 165973 h 463578"/>
              <a:gd name="connsiteX6" fmla="*/ 243738 w 318759"/>
              <a:gd name="connsiteY6" fmla="*/ 11320 h 463578"/>
              <a:gd name="connsiteX7" fmla="*/ 135950 w 318759"/>
              <a:gd name="connsiteY7" fmla="*/ 48812 h 46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759" h="463578">
                <a:moveTo>
                  <a:pt x="135950" y="48812"/>
                </a:moveTo>
                <a:cubicBezTo>
                  <a:pt x="95334" y="102706"/>
                  <a:pt x="2387" y="266732"/>
                  <a:pt x="44" y="334686"/>
                </a:cubicBezTo>
                <a:cubicBezTo>
                  <a:pt x="-2299" y="402640"/>
                  <a:pt x="87524" y="440132"/>
                  <a:pt x="121891" y="456534"/>
                </a:cubicBezTo>
                <a:cubicBezTo>
                  <a:pt x="156258" y="472936"/>
                  <a:pt x="187501" y="458877"/>
                  <a:pt x="206247" y="433101"/>
                </a:cubicBezTo>
                <a:cubicBezTo>
                  <a:pt x="224993" y="407325"/>
                  <a:pt x="215619" y="346401"/>
                  <a:pt x="234365" y="301880"/>
                </a:cubicBezTo>
                <a:cubicBezTo>
                  <a:pt x="253111" y="257359"/>
                  <a:pt x="317159" y="214400"/>
                  <a:pt x="318721" y="165973"/>
                </a:cubicBezTo>
                <a:cubicBezTo>
                  <a:pt x="320283" y="117546"/>
                  <a:pt x="274200" y="31628"/>
                  <a:pt x="243738" y="11320"/>
                </a:cubicBezTo>
                <a:cubicBezTo>
                  <a:pt x="213276" y="-8988"/>
                  <a:pt x="176566" y="-5082"/>
                  <a:pt x="135950" y="48812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42" name="Figura a mano libera 1341"/>
          <p:cNvSpPr/>
          <p:nvPr/>
        </p:nvSpPr>
        <p:spPr>
          <a:xfrm>
            <a:off x="1721053" y="3471386"/>
            <a:ext cx="799179" cy="746399"/>
          </a:xfrm>
          <a:custGeom>
            <a:avLst/>
            <a:gdLst>
              <a:gd name="connsiteX0" fmla="*/ 259680 w 473629"/>
              <a:gd name="connsiteY0" fmla="*/ 471827 h 484308"/>
              <a:gd name="connsiteX1" fmla="*/ 428391 w 473629"/>
              <a:gd name="connsiteY1" fmla="*/ 321860 h 484308"/>
              <a:gd name="connsiteX2" fmla="*/ 465883 w 473629"/>
              <a:gd name="connsiteY2" fmla="*/ 307801 h 484308"/>
              <a:gd name="connsiteX3" fmla="*/ 461196 w 473629"/>
              <a:gd name="connsiteY3" fmla="*/ 274995 h 484308"/>
              <a:gd name="connsiteX4" fmla="*/ 339349 w 473629"/>
              <a:gd name="connsiteY4" fmla="*/ 82851 h 484308"/>
              <a:gd name="connsiteX5" fmla="*/ 109714 w 473629"/>
              <a:gd name="connsiteY5" fmla="*/ 12554 h 484308"/>
              <a:gd name="connsiteX6" fmla="*/ 1926 w 473629"/>
              <a:gd name="connsiteY6" fmla="*/ 326546 h 484308"/>
              <a:gd name="connsiteX7" fmla="*/ 194070 w 473629"/>
              <a:gd name="connsiteY7" fmla="*/ 462454 h 484308"/>
              <a:gd name="connsiteX8" fmla="*/ 259680 w 473629"/>
              <a:gd name="connsiteY8" fmla="*/ 471827 h 4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9" h="484308">
                <a:moveTo>
                  <a:pt x="259680" y="471827"/>
                </a:moveTo>
                <a:cubicBezTo>
                  <a:pt x="298734" y="448395"/>
                  <a:pt x="394024" y="349198"/>
                  <a:pt x="428391" y="321860"/>
                </a:cubicBezTo>
                <a:cubicBezTo>
                  <a:pt x="462758" y="294522"/>
                  <a:pt x="460416" y="315612"/>
                  <a:pt x="465883" y="307801"/>
                </a:cubicBezTo>
                <a:cubicBezTo>
                  <a:pt x="471350" y="299990"/>
                  <a:pt x="482285" y="312487"/>
                  <a:pt x="461196" y="274995"/>
                </a:cubicBezTo>
                <a:cubicBezTo>
                  <a:pt x="440107" y="237503"/>
                  <a:pt x="397929" y="126591"/>
                  <a:pt x="339349" y="82851"/>
                </a:cubicBezTo>
                <a:cubicBezTo>
                  <a:pt x="280769" y="39111"/>
                  <a:pt x="165951" y="-28062"/>
                  <a:pt x="109714" y="12554"/>
                </a:cubicBezTo>
                <a:cubicBezTo>
                  <a:pt x="53477" y="53170"/>
                  <a:pt x="-12133" y="251563"/>
                  <a:pt x="1926" y="326546"/>
                </a:cubicBezTo>
                <a:cubicBezTo>
                  <a:pt x="15985" y="401529"/>
                  <a:pt x="148768" y="442927"/>
                  <a:pt x="194070" y="462454"/>
                </a:cubicBezTo>
                <a:cubicBezTo>
                  <a:pt x="239372" y="481981"/>
                  <a:pt x="220626" y="495259"/>
                  <a:pt x="259680" y="471827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43" name="Figura a mano libera 1342"/>
          <p:cNvSpPr/>
          <p:nvPr/>
        </p:nvSpPr>
        <p:spPr>
          <a:xfrm>
            <a:off x="1531521" y="4158312"/>
            <a:ext cx="711287" cy="791600"/>
          </a:xfrm>
          <a:custGeom>
            <a:avLst/>
            <a:gdLst>
              <a:gd name="connsiteX0" fmla="*/ 259817 w 515555"/>
              <a:gd name="connsiteY0" fmla="*/ 2679 h 603133"/>
              <a:gd name="connsiteX1" fmla="*/ 400410 w 515555"/>
              <a:gd name="connsiteY1" fmla="*/ 54230 h 603133"/>
              <a:gd name="connsiteX2" fmla="*/ 475393 w 515555"/>
              <a:gd name="connsiteY2" fmla="*/ 157332 h 603133"/>
              <a:gd name="connsiteX3" fmla="*/ 508197 w 515555"/>
              <a:gd name="connsiteY3" fmla="*/ 326044 h 603133"/>
              <a:gd name="connsiteX4" fmla="*/ 494138 w 515555"/>
              <a:gd name="connsiteY4" fmla="*/ 457265 h 603133"/>
              <a:gd name="connsiteX5" fmla="*/ 297308 w 515555"/>
              <a:gd name="connsiteY5" fmla="*/ 527562 h 603133"/>
              <a:gd name="connsiteX6" fmla="*/ 203580 w 515555"/>
              <a:gd name="connsiteY6" fmla="*/ 602545 h 603133"/>
              <a:gd name="connsiteX7" fmla="*/ 105165 w 515555"/>
              <a:gd name="connsiteY7" fmla="*/ 485384 h 603133"/>
              <a:gd name="connsiteX8" fmla="*/ 11436 w 515555"/>
              <a:gd name="connsiteY8" fmla="*/ 344790 h 603133"/>
              <a:gd name="connsiteX9" fmla="*/ 16123 w 515555"/>
              <a:gd name="connsiteY9" fmla="*/ 208883 h 603133"/>
              <a:gd name="connsiteX10" fmla="*/ 142656 w 515555"/>
              <a:gd name="connsiteY10" fmla="*/ 133899 h 603133"/>
              <a:gd name="connsiteX11" fmla="*/ 259817 w 515555"/>
              <a:gd name="connsiteY11" fmla="*/ 2679 h 60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5555" h="603133">
                <a:moveTo>
                  <a:pt x="259817" y="2679"/>
                </a:moveTo>
                <a:cubicBezTo>
                  <a:pt x="302776" y="-10599"/>
                  <a:pt x="364481" y="28455"/>
                  <a:pt x="400410" y="54230"/>
                </a:cubicBezTo>
                <a:cubicBezTo>
                  <a:pt x="436339" y="80005"/>
                  <a:pt x="457429" y="112030"/>
                  <a:pt x="475393" y="157332"/>
                </a:cubicBezTo>
                <a:cubicBezTo>
                  <a:pt x="493357" y="202634"/>
                  <a:pt x="505073" y="276055"/>
                  <a:pt x="508197" y="326044"/>
                </a:cubicBezTo>
                <a:cubicBezTo>
                  <a:pt x="511321" y="376033"/>
                  <a:pt x="529286" y="423679"/>
                  <a:pt x="494138" y="457265"/>
                </a:cubicBezTo>
                <a:cubicBezTo>
                  <a:pt x="458990" y="490851"/>
                  <a:pt x="345734" y="503349"/>
                  <a:pt x="297308" y="527562"/>
                </a:cubicBezTo>
                <a:cubicBezTo>
                  <a:pt x="248882" y="551775"/>
                  <a:pt x="235604" y="609575"/>
                  <a:pt x="203580" y="602545"/>
                </a:cubicBezTo>
                <a:cubicBezTo>
                  <a:pt x="171556" y="595515"/>
                  <a:pt x="137189" y="528343"/>
                  <a:pt x="105165" y="485384"/>
                </a:cubicBezTo>
                <a:cubicBezTo>
                  <a:pt x="73141" y="442425"/>
                  <a:pt x="26276" y="390873"/>
                  <a:pt x="11436" y="344790"/>
                </a:cubicBezTo>
                <a:cubicBezTo>
                  <a:pt x="-3404" y="298707"/>
                  <a:pt x="-5747" y="244031"/>
                  <a:pt x="16123" y="208883"/>
                </a:cubicBezTo>
                <a:cubicBezTo>
                  <a:pt x="37993" y="173735"/>
                  <a:pt x="105946" y="169047"/>
                  <a:pt x="142656" y="133899"/>
                </a:cubicBezTo>
                <a:cubicBezTo>
                  <a:pt x="179366" y="98751"/>
                  <a:pt x="216858" y="15957"/>
                  <a:pt x="259817" y="2679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1344" name="Figura a mano libera 1343"/>
          <p:cNvSpPr/>
          <p:nvPr/>
        </p:nvSpPr>
        <p:spPr>
          <a:xfrm rot="19812458">
            <a:off x="1879600" y="3554503"/>
            <a:ext cx="274638" cy="2555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5" name="Figura a mano libera 1344"/>
          <p:cNvSpPr/>
          <p:nvPr/>
        </p:nvSpPr>
        <p:spPr>
          <a:xfrm rot="845184">
            <a:off x="1922463" y="3603715"/>
            <a:ext cx="50800" cy="8572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6" name="Figura a mano libera 1345"/>
          <p:cNvSpPr/>
          <p:nvPr/>
        </p:nvSpPr>
        <p:spPr>
          <a:xfrm rot="19812458">
            <a:off x="2355850" y="4160928"/>
            <a:ext cx="271463" cy="2444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7" name="Figura a mano libera 1346"/>
          <p:cNvSpPr/>
          <p:nvPr/>
        </p:nvSpPr>
        <p:spPr>
          <a:xfrm rot="845184">
            <a:off x="2400300" y="4208553"/>
            <a:ext cx="50800" cy="8255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8" name="Figura a mano libera 1347"/>
          <p:cNvSpPr/>
          <p:nvPr/>
        </p:nvSpPr>
        <p:spPr>
          <a:xfrm rot="18199255">
            <a:off x="2819401" y="4618127"/>
            <a:ext cx="247650" cy="2063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9" name="Figura a mano libera 1348"/>
          <p:cNvSpPr/>
          <p:nvPr/>
        </p:nvSpPr>
        <p:spPr>
          <a:xfrm rot="20831981">
            <a:off x="2854325" y="4694328"/>
            <a:ext cx="50800" cy="6350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0" name="Figura a mano libera 1349"/>
          <p:cNvSpPr/>
          <p:nvPr/>
        </p:nvSpPr>
        <p:spPr>
          <a:xfrm rot="19812458">
            <a:off x="1720850" y="4324440"/>
            <a:ext cx="347663" cy="309563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1" name="Figura a mano libera 1350"/>
          <p:cNvSpPr/>
          <p:nvPr/>
        </p:nvSpPr>
        <p:spPr>
          <a:xfrm rot="845184">
            <a:off x="1776413" y="4386353"/>
            <a:ext cx="66675" cy="1031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52" name="Gruppo 491"/>
          <p:cNvGrpSpPr>
            <a:grpSpLocks/>
          </p:cNvGrpSpPr>
          <p:nvPr/>
        </p:nvGrpSpPr>
        <p:grpSpPr bwMode="auto">
          <a:xfrm>
            <a:off x="3346450" y="3446553"/>
            <a:ext cx="669925" cy="639762"/>
            <a:chOff x="4286438" y="4779037"/>
            <a:chExt cx="421648" cy="387615"/>
          </a:xfrm>
        </p:grpSpPr>
        <p:sp>
          <p:nvSpPr>
            <p:cNvPr id="1353" name="Figura a mano libera 1352"/>
            <p:cNvSpPr/>
            <p:nvPr/>
          </p:nvSpPr>
          <p:spPr>
            <a:xfrm>
              <a:off x="4286438" y="4779037"/>
              <a:ext cx="421648" cy="38761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006633"/>
                </a:gs>
                <a:gs pos="98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 w="3175" cap="flat" cmpd="sng" algn="ctr">
              <a:solidFill>
                <a:srgbClr val="0066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4" name="Figura a mano libera 1353"/>
            <p:cNvSpPr/>
            <p:nvPr/>
          </p:nvSpPr>
          <p:spPr>
            <a:xfrm>
              <a:off x="4386355" y="4831937"/>
              <a:ext cx="261781" cy="25680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ysClr val="window" lastClr="FFFFFF">
                <a:lumMod val="85000"/>
                <a:alpha val="93000"/>
              </a:sysClr>
            </a:solidFill>
            <a:ln w="3175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5" name="Figura a mano libera 1354"/>
            <p:cNvSpPr/>
            <p:nvPr/>
          </p:nvSpPr>
          <p:spPr>
            <a:xfrm rot="2632726">
              <a:off x="4458295" y="4854059"/>
              <a:ext cx="64946" cy="11445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rgbClr val="9BBB59">
                <a:lumMod val="20000"/>
                <a:lumOff val="80000"/>
                <a:alpha val="93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356" name="Connettore 2 495"/>
          <p:cNvCxnSpPr>
            <a:cxnSpLocks noChangeShapeType="1"/>
          </p:cNvCxnSpPr>
          <p:nvPr/>
        </p:nvCxnSpPr>
        <p:spPr bwMode="auto">
          <a:xfrm flipH="1">
            <a:off x="3262313" y="4035515"/>
            <a:ext cx="206375" cy="22860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7" name="Figura a mano libera 1356"/>
          <p:cNvSpPr/>
          <p:nvPr/>
        </p:nvSpPr>
        <p:spPr>
          <a:xfrm rot="3042233">
            <a:off x="3191668" y="4380797"/>
            <a:ext cx="207963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8" name="Arco 1357"/>
          <p:cNvSpPr/>
          <p:nvPr/>
        </p:nvSpPr>
        <p:spPr>
          <a:xfrm rot="5847053">
            <a:off x="3092451" y="4218077"/>
            <a:ext cx="468312" cy="188913"/>
          </a:xfrm>
          <a:prstGeom prst="arc">
            <a:avLst>
              <a:gd name="adj1" fmla="val 12297497"/>
              <a:gd name="adj2" fmla="val 1965321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headEnd type="none" w="sm" len="sm"/>
            <a:tailEnd type="none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59" name="Connettore 1 500"/>
          <p:cNvCxnSpPr>
            <a:cxnSpLocks noChangeShapeType="1"/>
          </p:cNvCxnSpPr>
          <p:nvPr/>
        </p:nvCxnSpPr>
        <p:spPr bwMode="auto">
          <a:xfrm rot="21480000" flipV="1">
            <a:off x="3360999" y="4133156"/>
            <a:ext cx="107950" cy="1031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2" name="Figura a mano libera 1361"/>
          <p:cNvSpPr/>
          <p:nvPr/>
        </p:nvSpPr>
        <p:spPr>
          <a:xfrm rot="7080000">
            <a:off x="3037682" y="4896734"/>
            <a:ext cx="207962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3" name="Figura a mano libera 1362"/>
          <p:cNvSpPr/>
          <p:nvPr/>
        </p:nvSpPr>
        <p:spPr>
          <a:xfrm rot="420000" flipV="1">
            <a:off x="2335213" y="4741953"/>
            <a:ext cx="207962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4" name="Figura a mano libera 1363"/>
          <p:cNvSpPr/>
          <p:nvPr/>
        </p:nvSpPr>
        <p:spPr>
          <a:xfrm rot="3042233">
            <a:off x="2793206" y="4006147"/>
            <a:ext cx="207963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5" name="Figura a mano libera 1364"/>
          <p:cNvSpPr/>
          <p:nvPr/>
        </p:nvSpPr>
        <p:spPr>
          <a:xfrm rot="3540000">
            <a:off x="2388393" y="3555297"/>
            <a:ext cx="207963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6" name="Figura a mano libera 1365"/>
          <p:cNvSpPr/>
          <p:nvPr/>
        </p:nvSpPr>
        <p:spPr>
          <a:xfrm rot="8700000">
            <a:off x="1889125" y="4791165"/>
            <a:ext cx="207963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7" name="Figura a mano libera 1366"/>
          <p:cNvSpPr/>
          <p:nvPr/>
        </p:nvSpPr>
        <p:spPr>
          <a:xfrm rot="-3000000">
            <a:off x="1507332" y="4144259"/>
            <a:ext cx="207962" cy="298450"/>
          </a:xfrm>
          <a:custGeom>
            <a:avLst/>
            <a:gdLst>
              <a:gd name="connsiteX0" fmla="*/ 213776 w 492236"/>
              <a:gd name="connsiteY0" fmla="*/ 658424 h 658424"/>
              <a:gd name="connsiteX1" fmla="*/ 206642 w 492236"/>
              <a:gd name="connsiteY1" fmla="*/ 380160 h 658424"/>
              <a:gd name="connsiteX2" fmla="*/ 128163 w 492236"/>
              <a:gd name="connsiteY2" fmla="*/ 401565 h 658424"/>
              <a:gd name="connsiteX3" fmla="*/ 42549 w 492236"/>
              <a:gd name="connsiteY3" fmla="*/ 430105 h 658424"/>
              <a:gd name="connsiteX4" fmla="*/ 28280 w 492236"/>
              <a:gd name="connsiteY4" fmla="*/ 351621 h 658424"/>
              <a:gd name="connsiteX5" fmla="*/ 21146 w 492236"/>
              <a:gd name="connsiteY5" fmla="*/ 266001 h 658424"/>
              <a:gd name="connsiteX6" fmla="*/ 78221 w 492236"/>
              <a:gd name="connsiteY6" fmla="*/ 251731 h 658424"/>
              <a:gd name="connsiteX7" fmla="*/ 170969 w 492236"/>
              <a:gd name="connsiteY7" fmla="*/ 308811 h 658424"/>
              <a:gd name="connsiteX8" fmla="*/ 185238 w 492236"/>
              <a:gd name="connsiteY8" fmla="*/ 158977 h 658424"/>
              <a:gd name="connsiteX9" fmla="*/ 99625 w 492236"/>
              <a:gd name="connsiteY9" fmla="*/ 194651 h 658424"/>
              <a:gd name="connsiteX10" fmla="*/ 6877 w 492236"/>
              <a:gd name="connsiteY10" fmla="*/ 144707 h 658424"/>
              <a:gd name="connsiteX11" fmla="*/ 14011 w 492236"/>
              <a:gd name="connsiteY11" fmla="*/ 59087 h 658424"/>
              <a:gd name="connsiteX12" fmla="*/ 71087 w 492236"/>
              <a:gd name="connsiteY12" fmla="*/ 9142 h 658424"/>
              <a:gd name="connsiteX13" fmla="*/ 170969 w 492236"/>
              <a:gd name="connsiteY13" fmla="*/ 94762 h 658424"/>
              <a:gd name="connsiteX14" fmla="*/ 292255 w 492236"/>
              <a:gd name="connsiteY14" fmla="*/ 116167 h 658424"/>
              <a:gd name="connsiteX15" fmla="*/ 335062 w 492236"/>
              <a:gd name="connsiteY15" fmla="*/ 9142 h 658424"/>
              <a:gd name="connsiteX16" fmla="*/ 477751 w 492236"/>
              <a:gd name="connsiteY16" fmla="*/ 16277 h 658424"/>
              <a:gd name="connsiteX17" fmla="*/ 477751 w 492236"/>
              <a:gd name="connsiteY17" fmla="*/ 101897 h 658424"/>
              <a:gd name="connsiteX18" fmla="*/ 392138 w 492236"/>
              <a:gd name="connsiteY18" fmla="*/ 151842 h 658424"/>
              <a:gd name="connsiteX19" fmla="*/ 370734 w 492236"/>
              <a:gd name="connsiteY19" fmla="*/ 123302 h 658424"/>
              <a:gd name="connsiteX20" fmla="*/ 356465 w 492236"/>
              <a:gd name="connsiteY20" fmla="*/ 137572 h 6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2236" h="658424">
                <a:moveTo>
                  <a:pt x="213776" y="658424"/>
                </a:moveTo>
                <a:cubicBezTo>
                  <a:pt x="217343" y="540697"/>
                  <a:pt x="220911" y="422970"/>
                  <a:pt x="206642" y="380160"/>
                </a:cubicBezTo>
                <a:cubicBezTo>
                  <a:pt x="192373" y="337350"/>
                  <a:pt x="155512" y="393241"/>
                  <a:pt x="128163" y="401565"/>
                </a:cubicBezTo>
                <a:cubicBezTo>
                  <a:pt x="100814" y="409889"/>
                  <a:pt x="59196" y="438429"/>
                  <a:pt x="42549" y="430105"/>
                </a:cubicBezTo>
                <a:cubicBezTo>
                  <a:pt x="25902" y="421781"/>
                  <a:pt x="31847" y="378972"/>
                  <a:pt x="28280" y="351621"/>
                </a:cubicBezTo>
                <a:cubicBezTo>
                  <a:pt x="24713" y="324270"/>
                  <a:pt x="12823" y="282649"/>
                  <a:pt x="21146" y="266001"/>
                </a:cubicBezTo>
                <a:cubicBezTo>
                  <a:pt x="29469" y="249353"/>
                  <a:pt x="53250" y="244596"/>
                  <a:pt x="78221" y="251731"/>
                </a:cubicBezTo>
                <a:cubicBezTo>
                  <a:pt x="103191" y="258866"/>
                  <a:pt x="153133" y="324270"/>
                  <a:pt x="170969" y="308811"/>
                </a:cubicBezTo>
                <a:cubicBezTo>
                  <a:pt x="188805" y="293352"/>
                  <a:pt x="197129" y="178004"/>
                  <a:pt x="185238" y="158977"/>
                </a:cubicBezTo>
                <a:cubicBezTo>
                  <a:pt x="173347" y="139950"/>
                  <a:pt x="129352" y="197029"/>
                  <a:pt x="99625" y="194651"/>
                </a:cubicBezTo>
                <a:cubicBezTo>
                  <a:pt x="69898" y="192273"/>
                  <a:pt x="21146" y="167301"/>
                  <a:pt x="6877" y="144707"/>
                </a:cubicBezTo>
                <a:cubicBezTo>
                  <a:pt x="-7392" y="122113"/>
                  <a:pt x="3309" y="81681"/>
                  <a:pt x="14011" y="59087"/>
                </a:cubicBezTo>
                <a:cubicBezTo>
                  <a:pt x="24713" y="36493"/>
                  <a:pt x="44927" y="3196"/>
                  <a:pt x="71087" y="9142"/>
                </a:cubicBezTo>
                <a:cubicBezTo>
                  <a:pt x="97247" y="15088"/>
                  <a:pt x="134108" y="76925"/>
                  <a:pt x="170969" y="94762"/>
                </a:cubicBezTo>
                <a:cubicBezTo>
                  <a:pt x="207830" y="112599"/>
                  <a:pt x="264906" y="130437"/>
                  <a:pt x="292255" y="116167"/>
                </a:cubicBezTo>
                <a:cubicBezTo>
                  <a:pt x="319604" y="101897"/>
                  <a:pt x="304146" y="25790"/>
                  <a:pt x="335062" y="9142"/>
                </a:cubicBezTo>
                <a:cubicBezTo>
                  <a:pt x="365978" y="-7506"/>
                  <a:pt x="453970" y="818"/>
                  <a:pt x="477751" y="16277"/>
                </a:cubicBezTo>
                <a:cubicBezTo>
                  <a:pt x="501532" y="31736"/>
                  <a:pt x="492020" y="79303"/>
                  <a:pt x="477751" y="101897"/>
                </a:cubicBezTo>
                <a:cubicBezTo>
                  <a:pt x="463482" y="124491"/>
                  <a:pt x="409974" y="148274"/>
                  <a:pt x="392138" y="151842"/>
                </a:cubicBezTo>
                <a:cubicBezTo>
                  <a:pt x="374302" y="155409"/>
                  <a:pt x="376680" y="125680"/>
                  <a:pt x="370734" y="123302"/>
                </a:cubicBezTo>
                <a:cubicBezTo>
                  <a:pt x="364789" y="120924"/>
                  <a:pt x="356465" y="137572"/>
                  <a:pt x="356465" y="137572"/>
                </a:cubicBezTo>
              </a:path>
            </a:pathLst>
          </a:custGeom>
          <a:noFill/>
          <a:ln w="12700" cap="flat" cmpd="sng" algn="ctr">
            <a:solidFill>
              <a:srgbClr val="0099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68" name="Gruppo 132"/>
          <p:cNvGrpSpPr>
            <a:grpSpLocks/>
          </p:cNvGrpSpPr>
          <p:nvPr/>
        </p:nvGrpSpPr>
        <p:grpSpPr bwMode="auto">
          <a:xfrm>
            <a:off x="3105150" y="4216490"/>
            <a:ext cx="185738" cy="304800"/>
            <a:chOff x="2888176" y="7373538"/>
            <a:chExt cx="185157" cy="304693"/>
          </a:xfrm>
        </p:grpSpPr>
        <p:sp>
          <p:nvSpPr>
            <p:cNvPr id="1369" name="Freeform 1375"/>
            <p:cNvSpPr>
              <a:spLocks/>
            </p:cNvSpPr>
            <p:nvPr/>
          </p:nvSpPr>
          <p:spPr bwMode="auto">
            <a:xfrm rot="2460000">
              <a:off x="2983128" y="7373538"/>
              <a:ext cx="1583" cy="38087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0" name="Freeform 1376"/>
            <p:cNvSpPr>
              <a:spLocks/>
            </p:cNvSpPr>
            <p:nvPr/>
          </p:nvSpPr>
          <p:spPr bwMode="auto">
            <a:xfrm rot="2460000">
              <a:off x="2992623" y="7381473"/>
              <a:ext cx="6330" cy="41261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71" name="Connettore 1 135"/>
            <p:cNvCxnSpPr>
              <a:cxnSpLocks noChangeShapeType="1"/>
            </p:cNvCxnSpPr>
            <p:nvPr/>
          </p:nvCxnSpPr>
          <p:spPr bwMode="auto">
            <a:xfrm rot="420000" flipH="1">
              <a:off x="2894011" y="7567071"/>
              <a:ext cx="60035" cy="111160"/>
            </a:xfrm>
            <a:prstGeom prst="line">
              <a:avLst/>
            </a:prstGeom>
            <a:noFill/>
            <a:ln w="19050" cap="rnd">
              <a:solidFill>
                <a:srgbClr val="984807">
                  <a:alpha val="34901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2" name="Oval 1372"/>
            <p:cNvSpPr>
              <a:spLocks noChangeArrowheads="1"/>
            </p:cNvSpPr>
            <p:nvPr/>
          </p:nvSpPr>
          <p:spPr bwMode="auto">
            <a:xfrm rot="2460000">
              <a:off x="2949895" y="7524298"/>
              <a:ext cx="50641" cy="53956"/>
            </a:xfrm>
            <a:prstGeom prst="ellipse">
              <a:avLst/>
            </a:prstGeom>
            <a:solidFill>
              <a:srgbClr val="FFDB45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3" name="Oval 1373"/>
            <p:cNvSpPr>
              <a:spLocks noChangeArrowheads="1"/>
            </p:cNvSpPr>
            <p:nvPr/>
          </p:nvSpPr>
          <p:spPr bwMode="auto">
            <a:xfrm rot="2460000">
              <a:off x="2949895" y="7524298"/>
              <a:ext cx="50641" cy="53956"/>
            </a:xfrm>
            <a:prstGeom prst="ellipse">
              <a:avLst/>
            </a:prstGeom>
            <a:noFill/>
            <a:ln w="7938">
              <a:solidFill>
                <a:srgbClr val="AD6200">
                  <a:alpha val="32941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4" name="Oval 1377"/>
            <p:cNvSpPr>
              <a:spLocks noChangeArrowheads="1"/>
            </p:cNvSpPr>
            <p:nvPr/>
          </p:nvSpPr>
          <p:spPr bwMode="auto">
            <a:xfrm rot="2460000">
              <a:off x="2965721" y="7530646"/>
              <a:ext cx="15825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5" name="Oval 26"/>
            <p:cNvSpPr>
              <a:spLocks noChangeArrowheads="1"/>
            </p:cNvSpPr>
            <p:nvPr/>
          </p:nvSpPr>
          <p:spPr bwMode="auto">
            <a:xfrm rot="2460000">
              <a:off x="2941982" y="7446537"/>
              <a:ext cx="55389" cy="55543"/>
            </a:xfrm>
            <a:prstGeom prst="ellipse">
              <a:avLst/>
            </a:prstGeom>
            <a:solidFill>
              <a:srgbClr val="FF4848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6" name="Oval 27"/>
            <p:cNvSpPr>
              <a:spLocks noChangeArrowheads="1"/>
            </p:cNvSpPr>
            <p:nvPr/>
          </p:nvSpPr>
          <p:spPr bwMode="auto">
            <a:xfrm rot="2460000">
              <a:off x="2941982" y="7446537"/>
              <a:ext cx="55389" cy="55543"/>
            </a:xfrm>
            <a:prstGeom prst="ellipse">
              <a:avLst/>
            </a:prstGeom>
            <a:noFill/>
            <a:ln w="7938">
              <a:solidFill>
                <a:srgbClr val="B70000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7" name="Oval 31"/>
            <p:cNvSpPr>
              <a:spLocks noChangeArrowheads="1"/>
            </p:cNvSpPr>
            <p:nvPr/>
          </p:nvSpPr>
          <p:spPr bwMode="auto">
            <a:xfrm rot="2460000">
              <a:off x="2959391" y="7452885"/>
              <a:ext cx="17407" cy="190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8" name="Oval 19"/>
            <p:cNvSpPr>
              <a:spLocks noChangeArrowheads="1"/>
            </p:cNvSpPr>
            <p:nvPr/>
          </p:nvSpPr>
          <p:spPr bwMode="auto">
            <a:xfrm rot="2460000">
              <a:off x="2984711" y="7483038"/>
              <a:ext cx="55388" cy="55542"/>
            </a:xfrm>
            <a:prstGeom prst="ellipse">
              <a:avLst/>
            </a:prstGeom>
            <a:solidFill>
              <a:srgbClr val="8AABFF">
                <a:alpha val="3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79" name="Oval 20"/>
            <p:cNvSpPr>
              <a:spLocks noChangeArrowheads="1"/>
            </p:cNvSpPr>
            <p:nvPr/>
          </p:nvSpPr>
          <p:spPr bwMode="auto">
            <a:xfrm rot="2460000">
              <a:off x="2984711" y="7483038"/>
              <a:ext cx="55388" cy="55542"/>
            </a:xfrm>
            <a:prstGeom prst="ellipse">
              <a:avLst/>
            </a:prstGeom>
            <a:noFill/>
            <a:ln w="7938">
              <a:solidFill>
                <a:srgbClr val="333333">
                  <a:alpha val="36078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80" name="Oval 24"/>
            <p:cNvSpPr>
              <a:spLocks noChangeArrowheads="1"/>
            </p:cNvSpPr>
            <p:nvPr/>
          </p:nvSpPr>
          <p:spPr bwMode="auto">
            <a:xfrm rot="2460000">
              <a:off x="3000536" y="7489385"/>
              <a:ext cx="18990" cy="1745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81" name="Rettangolo arrotondato 1380"/>
            <p:cNvSpPr/>
            <p:nvPr/>
          </p:nvSpPr>
          <p:spPr>
            <a:xfrm rot="2460000">
              <a:off x="2888176" y="7487798"/>
              <a:ext cx="72797" cy="42848"/>
            </a:xfrm>
            <a:prstGeom prst="roundRect">
              <a:avLst/>
            </a:prstGeom>
            <a:solidFill>
              <a:srgbClr val="9BBB59">
                <a:alpha val="33000"/>
              </a:srgbClr>
            </a:solidFill>
            <a:ln w="9525" cap="flat" cmpd="sng" algn="ctr">
              <a:solidFill>
                <a:srgbClr val="000000">
                  <a:lumMod val="65000"/>
                  <a:lumOff val="35000"/>
                  <a:alpha val="34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82" name="Figura a mano libera 1381"/>
            <p:cNvSpPr/>
            <p:nvPr/>
          </p:nvSpPr>
          <p:spPr>
            <a:xfrm rot="2460000" flipH="1" flipV="1">
              <a:off x="2978381" y="7440190"/>
              <a:ext cx="94952" cy="38087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>
                <a:alpha val="35000"/>
              </a:srgbClr>
            </a:solidFill>
            <a:ln w="9525" cap="flat" cmpd="sng" algn="ctr">
              <a:solidFill>
                <a:srgbClr val="262626">
                  <a:alpha val="33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3" name="Rectangle 128"/>
          <p:cNvSpPr>
            <a:spLocks noChangeAspect="1" noChangeArrowheads="1"/>
          </p:cNvSpPr>
          <p:nvPr/>
        </p:nvSpPr>
        <p:spPr bwMode="auto">
          <a:xfrm>
            <a:off x="3478213" y="3119528"/>
            <a:ext cx="20542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235AD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Recipient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235AD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NK cell</a:t>
            </a:r>
          </a:p>
        </p:txBody>
      </p:sp>
      <p:sp>
        <p:nvSpPr>
          <p:cNvPr id="1384" name="Rectangle 128"/>
          <p:cNvSpPr>
            <a:spLocks noChangeAspect="1" noChangeArrowheads="1"/>
          </p:cNvSpPr>
          <p:nvPr/>
        </p:nvSpPr>
        <p:spPr bwMode="auto">
          <a:xfrm>
            <a:off x="101600" y="4059328"/>
            <a:ext cx="1123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HLA-E/G</a:t>
            </a:r>
          </a:p>
        </p:txBody>
      </p:sp>
      <p:cxnSp>
        <p:nvCxnSpPr>
          <p:cNvPr id="1385" name="Connettore 2 149"/>
          <p:cNvCxnSpPr>
            <a:cxnSpLocks noChangeShapeType="1"/>
          </p:cNvCxnSpPr>
          <p:nvPr/>
        </p:nvCxnSpPr>
        <p:spPr bwMode="auto">
          <a:xfrm flipV="1">
            <a:off x="1146175" y="4226015"/>
            <a:ext cx="234950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86" name="Gruppo 1385"/>
          <p:cNvGrpSpPr/>
          <p:nvPr/>
        </p:nvGrpSpPr>
        <p:grpSpPr>
          <a:xfrm>
            <a:off x="3755075" y="4311740"/>
            <a:ext cx="1951038" cy="1911350"/>
            <a:chOff x="3933825" y="4584700"/>
            <a:chExt cx="1951038" cy="1911350"/>
          </a:xfrm>
        </p:grpSpPr>
        <p:grpSp>
          <p:nvGrpSpPr>
            <p:cNvPr id="1387" name="Gruppo 7"/>
            <p:cNvGrpSpPr>
              <a:grpSpLocks/>
            </p:cNvGrpSpPr>
            <p:nvPr/>
          </p:nvGrpSpPr>
          <p:grpSpPr bwMode="auto">
            <a:xfrm>
              <a:off x="4543425" y="5418138"/>
              <a:ext cx="254000" cy="260350"/>
              <a:chOff x="4542777" y="5418166"/>
              <a:chExt cx="255088" cy="260113"/>
            </a:xfrm>
          </p:grpSpPr>
          <p:sp>
            <p:nvSpPr>
              <p:cNvPr id="1655" name="Figura a mano libera 1654"/>
              <p:cNvSpPr>
                <a:spLocks noChangeAspect="1"/>
              </p:cNvSpPr>
              <p:nvPr/>
            </p:nvSpPr>
            <p:spPr>
              <a:xfrm>
                <a:off x="4702207" y="5418166"/>
                <a:ext cx="95658" cy="215703"/>
              </a:xfrm>
              <a:custGeom>
                <a:avLst/>
                <a:gdLst>
                  <a:gd name="connsiteX0" fmla="*/ 0 w 125577"/>
                  <a:gd name="connsiteY0" fmla="*/ 204124 h 284015"/>
                  <a:gd name="connsiteX1" fmla="*/ 22679 w 125577"/>
                  <a:gd name="connsiteY1" fmla="*/ 283505 h 284015"/>
                  <a:gd name="connsiteX2" fmla="*/ 124736 w 125577"/>
                  <a:gd name="connsiteY2" fmla="*/ 170103 h 284015"/>
                  <a:gd name="connsiteX3" fmla="*/ 68038 w 125577"/>
                  <a:gd name="connsiteY3" fmla="*/ 68041 h 284015"/>
                  <a:gd name="connsiteX4" fmla="*/ 11340 w 125577"/>
                  <a:gd name="connsiteY4" fmla="*/ 68041 h 284015"/>
                  <a:gd name="connsiteX5" fmla="*/ 34019 w 125577"/>
                  <a:gd name="connsiteY5" fmla="*/ 0 h 28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577" h="284015">
                    <a:moveTo>
                      <a:pt x="0" y="204124"/>
                    </a:moveTo>
                    <a:cubicBezTo>
                      <a:pt x="945" y="246649"/>
                      <a:pt x="1890" y="289175"/>
                      <a:pt x="22679" y="283505"/>
                    </a:cubicBezTo>
                    <a:cubicBezTo>
                      <a:pt x="43468" y="277835"/>
                      <a:pt x="117176" y="206014"/>
                      <a:pt x="124736" y="170103"/>
                    </a:cubicBezTo>
                    <a:cubicBezTo>
                      <a:pt x="132296" y="134192"/>
                      <a:pt x="86937" y="85051"/>
                      <a:pt x="68038" y="68041"/>
                    </a:cubicBezTo>
                    <a:cubicBezTo>
                      <a:pt x="49139" y="51031"/>
                      <a:pt x="17010" y="79381"/>
                      <a:pt x="11340" y="68041"/>
                    </a:cubicBezTo>
                    <a:cubicBezTo>
                      <a:pt x="5670" y="56701"/>
                      <a:pt x="34019" y="0"/>
                      <a:pt x="34019" y="0"/>
                    </a:cubicBezTo>
                  </a:path>
                </a:pathLst>
              </a:custGeom>
              <a:noFill/>
              <a:ln w="19050" cap="flat" cmpd="sng" algn="ctr">
                <a:solidFill>
                  <a:srgbClr val="EEECE1">
                    <a:lumMod val="2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6" name="Rettangolo arrotondato 1450"/>
              <p:cNvSpPr>
                <a:spLocks noChangeArrowheads="1"/>
              </p:cNvSpPr>
              <p:nvPr/>
            </p:nvSpPr>
            <p:spPr bwMode="auto">
              <a:xfrm>
                <a:off x="4542777" y="5484780"/>
                <a:ext cx="191316" cy="19349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388" name="Rettangolo 1186"/>
            <p:cNvSpPr>
              <a:spLocks noChangeArrowheads="1"/>
            </p:cNvSpPr>
            <p:nvPr/>
          </p:nvSpPr>
          <p:spPr bwMode="auto">
            <a:xfrm>
              <a:off x="4000500" y="4584700"/>
              <a:ext cx="1830388" cy="19113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89" name="Rectangle 128"/>
            <p:cNvSpPr>
              <a:spLocks noChangeAspect="1" noChangeArrowheads="1"/>
            </p:cNvSpPr>
            <p:nvPr/>
          </p:nvSpPr>
          <p:spPr bwMode="auto">
            <a:xfrm>
              <a:off x="5133975" y="5006975"/>
              <a:ext cx="7508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Antigen</a:t>
              </a:r>
              <a:endParaRPr kumimoji="0" lang="en-US" altLang="it-IT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90" name="Rectangle 128"/>
            <p:cNvSpPr>
              <a:spLocks noChangeAspect="1" noChangeArrowheads="1"/>
            </p:cNvSpPr>
            <p:nvPr/>
          </p:nvSpPr>
          <p:spPr bwMode="auto">
            <a:xfrm>
              <a:off x="5178425" y="5327650"/>
              <a:ext cx="6524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MHC-I</a:t>
              </a:r>
            </a:p>
          </p:txBody>
        </p:sp>
        <p:cxnSp>
          <p:nvCxnSpPr>
            <p:cNvPr id="1391" name="Connettore 2 1189"/>
            <p:cNvCxnSpPr>
              <a:cxnSpLocks noChangeShapeType="1"/>
            </p:cNvCxnSpPr>
            <p:nvPr/>
          </p:nvCxnSpPr>
          <p:spPr bwMode="auto">
            <a:xfrm flipV="1">
              <a:off x="4395788" y="5578475"/>
              <a:ext cx="134937" cy="4763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2" name="Connettore 2 1190"/>
            <p:cNvCxnSpPr>
              <a:cxnSpLocks noChangeShapeType="1"/>
            </p:cNvCxnSpPr>
            <p:nvPr/>
          </p:nvCxnSpPr>
          <p:spPr bwMode="auto">
            <a:xfrm flipH="1">
              <a:off x="5030788" y="5451475"/>
              <a:ext cx="192087" cy="0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3" name="Connettore 2 1191"/>
            <p:cNvCxnSpPr>
              <a:cxnSpLocks noChangeShapeType="1"/>
            </p:cNvCxnSpPr>
            <p:nvPr/>
          </p:nvCxnSpPr>
          <p:spPr bwMode="auto">
            <a:xfrm flipH="1">
              <a:off x="5013325" y="5127625"/>
              <a:ext cx="192088" cy="0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4" name="Rettangolo 1192"/>
            <p:cNvSpPr>
              <a:spLocks noChangeArrowheads="1"/>
            </p:cNvSpPr>
            <p:nvPr/>
          </p:nvSpPr>
          <p:spPr bwMode="auto">
            <a:xfrm>
              <a:off x="4233863" y="6165850"/>
              <a:ext cx="1360487" cy="300038"/>
            </a:xfrm>
            <a:prstGeom prst="rect">
              <a:avLst/>
            </a:prstGeom>
            <a:gradFill rotWithShape="1">
              <a:gsLst>
                <a:gs pos="0">
                  <a:srgbClr val="FFCC33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395" name="Rectangle 1355"/>
            <p:cNvSpPr>
              <a:spLocks noChangeAspect="1" noChangeArrowheads="1"/>
            </p:cNvSpPr>
            <p:nvPr/>
          </p:nvSpPr>
          <p:spPr bwMode="auto">
            <a:xfrm>
              <a:off x="4230688" y="5862638"/>
              <a:ext cx="1350962" cy="2921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CCCCFF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396" name="Group 1386"/>
            <p:cNvGrpSpPr>
              <a:grpSpLocks noChangeAspect="1"/>
            </p:cNvGrpSpPr>
            <p:nvPr/>
          </p:nvGrpSpPr>
          <p:grpSpPr bwMode="auto">
            <a:xfrm>
              <a:off x="4224338" y="5829300"/>
              <a:ext cx="92075" cy="184150"/>
              <a:chOff x="533" y="1248"/>
              <a:chExt cx="175" cy="403"/>
            </a:xfrm>
          </p:grpSpPr>
          <p:sp>
            <p:nvSpPr>
              <p:cNvPr id="1649" name="Oval 138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50" name="Oval 138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51" name="Freeform 1389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2" name="Freeform 1390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3" name="Freeform 1391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4" name="Oval 139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97" name="Group 1393"/>
            <p:cNvGrpSpPr>
              <a:grpSpLocks noChangeAspect="1"/>
            </p:cNvGrpSpPr>
            <p:nvPr/>
          </p:nvGrpSpPr>
          <p:grpSpPr bwMode="auto">
            <a:xfrm rot="10800000">
              <a:off x="4227513" y="6038850"/>
              <a:ext cx="92075" cy="184150"/>
              <a:chOff x="533" y="1248"/>
              <a:chExt cx="175" cy="403"/>
            </a:xfrm>
          </p:grpSpPr>
          <p:sp>
            <p:nvSpPr>
              <p:cNvPr id="1643" name="Oval 139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44" name="Oval 139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45" name="Freeform 139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6" name="Freeform 139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7" name="Freeform 139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8" name="Oval 139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98" name="Group 1400"/>
            <p:cNvGrpSpPr>
              <a:grpSpLocks noChangeAspect="1"/>
            </p:cNvGrpSpPr>
            <p:nvPr/>
          </p:nvGrpSpPr>
          <p:grpSpPr bwMode="auto">
            <a:xfrm>
              <a:off x="4322763" y="5829300"/>
              <a:ext cx="90487" cy="184150"/>
              <a:chOff x="533" y="1248"/>
              <a:chExt cx="175" cy="403"/>
            </a:xfrm>
          </p:grpSpPr>
          <p:sp>
            <p:nvSpPr>
              <p:cNvPr id="1637" name="Oval 140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8" name="Oval 140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9" name="Freeform 1403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0" name="Freeform 1404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1" name="Freeform 1405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2" name="Oval 140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99" name="Group 1407"/>
            <p:cNvGrpSpPr>
              <a:grpSpLocks noChangeAspect="1"/>
            </p:cNvGrpSpPr>
            <p:nvPr/>
          </p:nvGrpSpPr>
          <p:grpSpPr bwMode="auto">
            <a:xfrm rot="10800000">
              <a:off x="4325938" y="6038850"/>
              <a:ext cx="90487" cy="184150"/>
              <a:chOff x="533" y="1248"/>
              <a:chExt cx="175" cy="403"/>
            </a:xfrm>
          </p:grpSpPr>
          <p:sp>
            <p:nvSpPr>
              <p:cNvPr id="1631" name="Oval 140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2" name="Oval 140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3" name="Freeform 141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4" name="Freeform 141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5" name="Freeform 141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6" name="Oval 141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0" name="Group 1414"/>
            <p:cNvGrpSpPr>
              <a:grpSpLocks noChangeAspect="1"/>
            </p:cNvGrpSpPr>
            <p:nvPr/>
          </p:nvGrpSpPr>
          <p:grpSpPr bwMode="auto">
            <a:xfrm>
              <a:off x="4416425" y="5829300"/>
              <a:ext cx="92075" cy="184150"/>
              <a:chOff x="533" y="1248"/>
              <a:chExt cx="175" cy="403"/>
            </a:xfrm>
          </p:grpSpPr>
          <p:sp>
            <p:nvSpPr>
              <p:cNvPr id="1625" name="Oval 141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6" name="Oval 141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7" name="Freeform 141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8" name="Freeform 141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9" name="Freeform 141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0" name="Oval 142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1" name="Group 1421"/>
            <p:cNvGrpSpPr>
              <a:grpSpLocks noChangeAspect="1"/>
            </p:cNvGrpSpPr>
            <p:nvPr/>
          </p:nvGrpSpPr>
          <p:grpSpPr bwMode="auto">
            <a:xfrm rot="10800000">
              <a:off x="4419600" y="6038850"/>
              <a:ext cx="92075" cy="184150"/>
              <a:chOff x="533" y="1248"/>
              <a:chExt cx="175" cy="403"/>
            </a:xfrm>
          </p:grpSpPr>
          <p:sp>
            <p:nvSpPr>
              <p:cNvPr id="1619" name="Oval 142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0" name="Oval 142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1" name="Freeform 142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2" name="Freeform 142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3" name="Freeform 142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4" name="Oval 142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2" name="Group 1428"/>
            <p:cNvGrpSpPr>
              <a:grpSpLocks noChangeAspect="1"/>
            </p:cNvGrpSpPr>
            <p:nvPr/>
          </p:nvGrpSpPr>
          <p:grpSpPr bwMode="auto">
            <a:xfrm>
              <a:off x="4513263" y="5829300"/>
              <a:ext cx="90487" cy="184150"/>
              <a:chOff x="533" y="1248"/>
              <a:chExt cx="175" cy="403"/>
            </a:xfrm>
          </p:grpSpPr>
          <p:sp>
            <p:nvSpPr>
              <p:cNvPr id="1613" name="Oval 142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14" name="Oval 143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15" name="Freeform 1431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6" name="Freeform 1432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7" name="Freeform 1433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8" name="Oval 1434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3" name="Group 1435"/>
            <p:cNvGrpSpPr>
              <a:grpSpLocks noChangeAspect="1"/>
            </p:cNvGrpSpPr>
            <p:nvPr/>
          </p:nvGrpSpPr>
          <p:grpSpPr bwMode="auto">
            <a:xfrm rot="10800000">
              <a:off x="4516438" y="6038850"/>
              <a:ext cx="90487" cy="184150"/>
              <a:chOff x="533" y="1248"/>
              <a:chExt cx="175" cy="403"/>
            </a:xfrm>
          </p:grpSpPr>
          <p:sp>
            <p:nvSpPr>
              <p:cNvPr id="1607" name="Oval 143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08" name="Oval 143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09" name="Freeform 1438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0" name="Freeform 1439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1" name="Freeform 1440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2" name="Oval 1441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4" name="Group 1442"/>
            <p:cNvGrpSpPr>
              <a:grpSpLocks noChangeAspect="1"/>
            </p:cNvGrpSpPr>
            <p:nvPr/>
          </p:nvGrpSpPr>
          <p:grpSpPr bwMode="auto">
            <a:xfrm>
              <a:off x="4613275" y="5826125"/>
              <a:ext cx="92075" cy="185738"/>
              <a:chOff x="533" y="1248"/>
              <a:chExt cx="175" cy="403"/>
            </a:xfrm>
          </p:grpSpPr>
          <p:sp>
            <p:nvSpPr>
              <p:cNvPr id="1601" name="Oval 1443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02" name="Oval 1444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03" name="Freeform 1445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4" name="Freeform 1446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5" name="Freeform 1447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6" name="Oval 1448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5" name="Group 1449"/>
            <p:cNvGrpSpPr>
              <a:grpSpLocks noChangeAspect="1"/>
            </p:cNvGrpSpPr>
            <p:nvPr/>
          </p:nvGrpSpPr>
          <p:grpSpPr bwMode="auto">
            <a:xfrm rot="10800000">
              <a:off x="4616450" y="6037263"/>
              <a:ext cx="90488" cy="184150"/>
              <a:chOff x="533" y="1248"/>
              <a:chExt cx="175" cy="403"/>
            </a:xfrm>
          </p:grpSpPr>
          <p:sp>
            <p:nvSpPr>
              <p:cNvPr id="1595" name="Oval 1450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96" name="Oval 1451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97" name="Freeform 1452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8" name="Freeform 1453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9" name="Freeform 1454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0" name="Oval 1455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6" name="Group 1456"/>
            <p:cNvGrpSpPr>
              <a:grpSpLocks noChangeAspect="1"/>
            </p:cNvGrpSpPr>
            <p:nvPr/>
          </p:nvGrpSpPr>
          <p:grpSpPr bwMode="auto">
            <a:xfrm>
              <a:off x="4710113" y="5826125"/>
              <a:ext cx="92075" cy="185738"/>
              <a:chOff x="533" y="1248"/>
              <a:chExt cx="175" cy="403"/>
            </a:xfrm>
          </p:grpSpPr>
          <p:sp>
            <p:nvSpPr>
              <p:cNvPr id="1589" name="Oval 145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90" name="Oval 145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91" name="Freeform 1459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2" name="Freeform 1460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3" name="Freeform 1461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4" name="Oval 146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7" name="Group 1463"/>
            <p:cNvGrpSpPr>
              <a:grpSpLocks noChangeAspect="1"/>
            </p:cNvGrpSpPr>
            <p:nvPr/>
          </p:nvGrpSpPr>
          <p:grpSpPr bwMode="auto">
            <a:xfrm rot="10800000">
              <a:off x="4713288" y="6037263"/>
              <a:ext cx="92075" cy="184150"/>
              <a:chOff x="533" y="1248"/>
              <a:chExt cx="175" cy="403"/>
            </a:xfrm>
          </p:grpSpPr>
          <p:sp>
            <p:nvSpPr>
              <p:cNvPr id="1583" name="Oval 146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84" name="Oval 146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85" name="Freeform 146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6" name="Freeform 146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7" name="Freeform 146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8" name="Oval 146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8" name="Group 1470"/>
            <p:cNvGrpSpPr>
              <a:grpSpLocks noChangeAspect="1"/>
            </p:cNvGrpSpPr>
            <p:nvPr/>
          </p:nvGrpSpPr>
          <p:grpSpPr bwMode="auto">
            <a:xfrm>
              <a:off x="4805363" y="5826125"/>
              <a:ext cx="90487" cy="185738"/>
              <a:chOff x="533" y="1248"/>
              <a:chExt cx="175" cy="403"/>
            </a:xfrm>
          </p:grpSpPr>
          <p:sp>
            <p:nvSpPr>
              <p:cNvPr id="1577" name="Oval 147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78" name="Oval 147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79" name="Freeform 1473"/>
              <p:cNvSpPr>
                <a:spLocks noChangeAspect="1"/>
              </p:cNvSpPr>
              <p:nvPr/>
            </p:nvSpPr>
            <p:spPr bwMode="auto">
              <a:xfrm>
                <a:off x="576" y="1420"/>
                <a:ext cx="86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0" name="Freeform 1474"/>
              <p:cNvSpPr>
                <a:spLocks noChangeAspect="1"/>
              </p:cNvSpPr>
              <p:nvPr/>
            </p:nvSpPr>
            <p:spPr bwMode="auto">
              <a:xfrm>
                <a:off x="579" y="1517"/>
                <a:ext cx="6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1" name="Freeform 1475"/>
              <p:cNvSpPr>
                <a:spLocks noChangeAspect="1"/>
              </p:cNvSpPr>
              <p:nvPr/>
            </p:nvSpPr>
            <p:spPr bwMode="auto">
              <a:xfrm>
                <a:off x="628" y="1503"/>
                <a:ext cx="18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2" name="Oval 147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09" name="Group 1477"/>
            <p:cNvGrpSpPr>
              <a:grpSpLocks noChangeAspect="1"/>
            </p:cNvGrpSpPr>
            <p:nvPr/>
          </p:nvGrpSpPr>
          <p:grpSpPr bwMode="auto">
            <a:xfrm rot="10800000">
              <a:off x="4808538" y="6037263"/>
              <a:ext cx="90487" cy="184150"/>
              <a:chOff x="533" y="1248"/>
              <a:chExt cx="175" cy="403"/>
            </a:xfrm>
          </p:grpSpPr>
          <p:sp>
            <p:nvSpPr>
              <p:cNvPr id="1571" name="Oval 147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72" name="Oval 147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73" name="Freeform 148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4" name="Freeform 148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5" name="Freeform 148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6" name="Oval 148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0" name="Group 1484"/>
            <p:cNvGrpSpPr>
              <a:grpSpLocks noChangeAspect="1"/>
            </p:cNvGrpSpPr>
            <p:nvPr/>
          </p:nvGrpSpPr>
          <p:grpSpPr bwMode="auto">
            <a:xfrm>
              <a:off x="4900613" y="5826125"/>
              <a:ext cx="92075" cy="185738"/>
              <a:chOff x="533" y="1248"/>
              <a:chExt cx="175" cy="403"/>
            </a:xfrm>
          </p:grpSpPr>
          <p:sp>
            <p:nvSpPr>
              <p:cNvPr id="1565" name="Oval 148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66" name="Oval 148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67" name="Freeform 1487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8" name="Freeform 1488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9" name="Freeform 1489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0" name="Oval 149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1" name="Group 1491"/>
            <p:cNvGrpSpPr>
              <a:grpSpLocks noChangeAspect="1"/>
            </p:cNvGrpSpPr>
            <p:nvPr/>
          </p:nvGrpSpPr>
          <p:grpSpPr bwMode="auto">
            <a:xfrm rot="10800000">
              <a:off x="4903788" y="6037263"/>
              <a:ext cx="92075" cy="184150"/>
              <a:chOff x="533" y="1248"/>
              <a:chExt cx="175" cy="403"/>
            </a:xfrm>
          </p:grpSpPr>
          <p:sp>
            <p:nvSpPr>
              <p:cNvPr id="1559" name="Oval 149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60" name="Oval 149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61" name="Freeform 149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2" name="Freeform 149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3" name="Freeform 149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4" name="Oval 149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2" name="Group 1498"/>
            <p:cNvGrpSpPr>
              <a:grpSpLocks noChangeAspect="1"/>
            </p:cNvGrpSpPr>
            <p:nvPr/>
          </p:nvGrpSpPr>
          <p:grpSpPr bwMode="auto">
            <a:xfrm>
              <a:off x="5000625" y="5826125"/>
              <a:ext cx="92075" cy="185738"/>
              <a:chOff x="533" y="1248"/>
              <a:chExt cx="175" cy="403"/>
            </a:xfrm>
          </p:grpSpPr>
          <p:sp>
            <p:nvSpPr>
              <p:cNvPr id="1553" name="Oval 149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54" name="Oval 150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55" name="Freeform 1501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6" name="Freeform 1502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7" name="Freeform 1503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8" name="Oval 1504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3" name="Group 1505"/>
            <p:cNvGrpSpPr>
              <a:grpSpLocks noChangeAspect="1"/>
            </p:cNvGrpSpPr>
            <p:nvPr/>
          </p:nvGrpSpPr>
          <p:grpSpPr bwMode="auto">
            <a:xfrm rot="10800000">
              <a:off x="5003800" y="6037263"/>
              <a:ext cx="92075" cy="184150"/>
              <a:chOff x="533" y="1248"/>
              <a:chExt cx="175" cy="403"/>
            </a:xfrm>
          </p:grpSpPr>
          <p:sp>
            <p:nvSpPr>
              <p:cNvPr id="1547" name="Oval 150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8" name="Oval 150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9" name="Freeform 1508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0" name="Freeform 1509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1" name="Freeform 1510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2" name="Oval 1511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4" name="Group 1512"/>
            <p:cNvGrpSpPr>
              <a:grpSpLocks noChangeAspect="1"/>
            </p:cNvGrpSpPr>
            <p:nvPr/>
          </p:nvGrpSpPr>
          <p:grpSpPr bwMode="auto">
            <a:xfrm>
              <a:off x="5099050" y="5826125"/>
              <a:ext cx="92075" cy="185738"/>
              <a:chOff x="533" y="1248"/>
              <a:chExt cx="175" cy="403"/>
            </a:xfrm>
          </p:grpSpPr>
          <p:sp>
            <p:nvSpPr>
              <p:cNvPr id="1541" name="Oval 1513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2" name="Oval 1514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3" name="Freeform 1515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4" name="Freeform 1516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5" name="Freeform 1517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6" name="Oval 1518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5" name="Group 1519"/>
            <p:cNvGrpSpPr>
              <a:grpSpLocks noChangeAspect="1"/>
            </p:cNvGrpSpPr>
            <p:nvPr/>
          </p:nvGrpSpPr>
          <p:grpSpPr bwMode="auto">
            <a:xfrm rot="10800000">
              <a:off x="5102225" y="6037263"/>
              <a:ext cx="90488" cy="184150"/>
              <a:chOff x="533" y="1248"/>
              <a:chExt cx="175" cy="403"/>
            </a:xfrm>
          </p:grpSpPr>
          <p:sp>
            <p:nvSpPr>
              <p:cNvPr id="1535" name="Oval 1520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" name="Oval 1521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7" name="Freeform 1522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8" name="Freeform 1523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9" name="Freeform 1524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0" name="Oval 1525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6" name="Group 1526"/>
            <p:cNvGrpSpPr>
              <a:grpSpLocks noChangeAspect="1"/>
            </p:cNvGrpSpPr>
            <p:nvPr/>
          </p:nvGrpSpPr>
          <p:grpSpPr bwMode="auto">
            <a:xfrm>
              <a:off x="5192713" y="5826125"/>
              <a:ext cx="92075" cy="185738"/>
              <a:chOff x="533" y="1248"/>
              <a:chExt cx="175" cy="403"/>
            </a:xfrm>
          </p:grpSpPr>
          <p:sp>
            <p:nvSpPr>
              <p:cNvPr id="1529" name="Oval 152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0" name="Oval 152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1" name="Freeform 1529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2" name="Freeform 1530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3" name="Freeform 1531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4" name="Oval 153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7" name="Group 1533"/>
            <p:cNvGrpSpPr>
              <a:grpSpLocks noChangeAspect="1"/>
            </p:cNvGrpSpPr>
            <p:nvPr/>
          </p:nvGrpSpPr>
          <p:grpSpPr bwMode="auto">
            <a:xfrm rot="10800000">
              <a:off x="5195888" y="6037263"/>
              <a:ext cx="92075" cy="184150"/>
              <a:chOff x="533" y="1248"/>
              <a:chExt cx="175" cy="403"/>
            </a:xfrm>
          </p:grpSpPr>
          <p:sp>
            <p:nvSpPr>
              <p:cNvPr id="1523" name="Oval 153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24" name="Oval 153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25" name="Freeform 153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6" name="Freeform 153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7" name="Freeform 153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8" name="Oval 153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8" name="Group 1540"/>
            <p:cNvGrpSpPr>
              <a:grpSpLocks noChangeAspect="1"/>
            </p:cNvGrpSpPr>
            <p:nvPr/>
          </p:nvGrpSpPr>
          <p:grpSpPr bwMode="auto">
            <a:xfrm>
              <a:off x="5289550" y="5826125"/>
              <a:ext cx="92075" cy="185738"/>
              <a:chOff x="533" y="1248"/>
              <a:chExt cx="175" cy="403"/>
            </a:xfrm>
          </p:grpSpPr>
          <p:sp>
            <p:nvSpPr>
              <p:cNvPr id="1517" name="Oval 154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18" name="Oval 154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19" name="Freeform 1543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0" name="Freeform 1544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1" name="Freeform 1545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2" name="Oval 1546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19" name="Group 1547"/>
            <p:cNvGrpSpPr>
              <a:grpSpLocks noChangeAspect="1"/>
            </p:cNvGrpSpPr>
            <p:nvPr/>
          </p:nvGrpSpPr>
          <p:grpSpPr bwMode="auto">
            <a:xfrm rot="10800000">
              <a:off x="5292725" y="6037263"/>
              <a:ext cx="90488" cy="184150"/>
              <a:chOff x="533" y="1248"/>
              <a:chExt cx="175" cy="403"/>
            </a:xfrm>
          </p:grpSpPr>
          <p:sp>
            <p:nvSpPr>
              <p:cNvPr id="1511" name="Oval 154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12" name="Oval 154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13" name="Freeform 155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4" name="Freeform 155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5" name="Freeform 155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6" name="Oval 155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0" name="Group 1554"/>
            <p:cNvGrpSpPr>
              <a:grpSpLocks noChangeAspect="1"/>
            </p:cNvGrpSpPr>
            <p:nvPr/>
          </p:nvGrpSpPr>
          <p:grpSpPr bwMode="auto">
            <a:xfrm>
              <a:off x="5389563" y="5824538"/>
              <a:ext cx="92075" cy="184150"/>
              <a:chOff x="533" y="1248"/>
              <a:chExt cx="175" cy="403"/>
            </a:xfrm>
          </p:grpSpPr>
          <p:sp>
            <p:nvSpPr>
              <p:cNvPr id="1505" name="Oval 155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6" name="Oval 155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7" name="Freeform 155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8" name="Freeform 155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9" name="Freeform 155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0" name="Oval 156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1" name="Group 1561"/>
            <p:cNvGrpSpPr>
              <a:grpSpLocks noChangeAspect="1"/>
            </p:cNvGrpSpPr>
            <p:nvPr/>
          </p:nvGrpSpPr>
          <p:grpSpPr bwMode="auto">
            <a:xfrm rot="10800000">
              <a:off x="5392738" y="6034088"/>
              <a:ext cx="92075" cy="184150"/>
              <a:chOff x="533" y="1248"/>
              <a:chExt cx="175" cy="403"/>
            </a:xfrm>
          </p:grpSpPr>
          <p:sp>
            <p:nvSpPr>
              <p:cNvPr id="1499" name="Oval 156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0" name="Oval 156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1" name="Freeform 156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2" name="Freeform 156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3" name="Freeform 156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4" name="Oval 156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2" name="Group 1568"/>
            <p:cNvGrpSpPr>
              <a:grpSpLocks noChangeAspect="1"/>
            </p:cNvGrpSpPr>
            <p:nvPr/>
          </p:nvGrpSpPr>
          <p:grpSpPr bwMode="auto">
            <a:xfrm>
              <a:off x="5486400" y="5824538"/>
              <a:ext cx="92075" cy="184150"/>
              <a:chOff x="533" y="1248"/>
              <a:chExt cx="175" cy="403"/>
            </a:xfrm>
          </p:grpSpPr>
          <p:sp>
            <p:nvSpPr>
              <p:cNvPr id="1493" name="Oval 156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94" name="Oval 157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95" name="Freeform 1571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6" name="Freeform 1572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7" name="Freeform 1573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8" name="Oval 1574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3" name="Group 1575"/>
            <p:cNvGrpSpPr>
              <a:grpSpLocks noChangeAspect="1"/>
            </p:cNvGrpSpPr>
            <p:nvPr/>
          </p:nvGrpSpPr>
          <p:grpSpPr bwMode="auto">
            <a:xfrm rot="10800000">
              <a:off x="5489575" y="6034088"/>
              <a:ext cx="92075" cy="184150"/>
              <a:chOff x="533" y="1248"/>
              <a:chExt cx="175" cy="403"/>
            </a:xfrm>
          </p:grpSpPr>
          <p:sp>
            <p:nvSpPr>
              <p:cNvPr id="1487" name="Oval 157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8" name="Oval 157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9" name="Freeform 1578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0" name="Freeform 1579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1" name="Freeform 1580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2" name="Oval 1581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424" name="Rectangle 1355"/>
            <p:cNvSpPr>
              <a:spLocks noChangeAspect="1" noChangeArrowheads="1"/>
            </p:cNvSpPr>
            <p:nvPr/>
          </p:nvSpPr>
          <p:spPr bwMode="auto">
            <a:xfrm>
              <a:off x="5305425" y="5862638"/>
              <a:ext cx="268288" cy="2921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CCCCFF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425" name="Group 1386"/>
            <p:cNvGrpSpPr>
              <a:grpSpLocks noChangeAspect="1"/>
            </p:cNvGrpSpPr>
            <p:nvPr/>
          </p:nvGrpSpPr>
          <p:grpSpPr bwMode="auto">
            <a:xfrm>
              <a:off x="5286375" y="5829300"/>
              <a:ext cx="92075" cy="184150"/>
              <a:chOff x="533" y="1248"/>
              <a:chExt cx="175" cy="403"/>
            </a:xfrm>
          </p:grpSpPr>
          <p:sp>
            <p:nvSpPr>
              <p:cNvPr id="1481" name="Oval 138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2" name="Oval 138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3" name="Freeform 1389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4" name="Freeform 1390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5" name="Freeform 1391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6" name="Oval 139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6" name="Group 1393"/>
            <p:cNvGrpSpPr>
              <a:grpSpLocks noChangeAspect="1"/>
            </p:cNvGrpSpPr>
            <p:nvPr/>
          </p:nvGrpSpPr>
          <p:grpSpPr bwMode="auto">
            <a:xfrm rot="10800000">
              <a:off x="5289550" y="6038850"/>
              <a:ext cx="92075" cy="184150"/>
              <a:chOff x="533" y="1248"/>
              <a:chExt cx="175" cy="403"/>
            </a:xfrm>
          </p:grpSpPr>
          <p:sp>
            <p:nvSpPr>
              <p:cNvPr id="1475" name="Oval 139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76" name="Oval 139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77" name="Freeform 139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8" name="Freeform 139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9" name="Freeform 139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0" name="Oval 139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7" name="Group 1400"/>
            <p:cNvGrpSpPr>
              <a:grpSpLocks noChangeAspect="1"/>
            </p:cNvGrpSpPr>
            <p:nvPr/>
          </p:nvGrpSpPr>
          <p:grpSpPr bwMode="auto">
            <a:xfrm>
              <a:off x="5384800" y="5829300"/>
              <a:ext cx="90488" cy="184150"/>
              <a:chOff x="533" y="1248"/>
              <a:chExt cx="175" cy="403"/>
            </a:xfrm>
          </p:grpSpPr>
          <p:sp>
            <p:nvSpPr>
              <p:cNvPr id="1469" name="Oval 140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70" name="Oval 140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71" name="Freeform 1403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2" name="Freeform 1404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3" name="Freeform 1405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4" name="Oval 140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8" name="Group 1407"/>
            <p:cNvGrpSpPr>
              <a:grpSpLocks noChangeAspect="1"/>
            </p:cNvGrpSpPr>
            <p:nvPr/>
          </p:nvGrpSpPr>
          <p:grpSpPr bwMode="auto">
            <a:xfrm rot="10800000">
              <a:off x="5387975" y="6038850"/>
              <a:ext cx="90488" cy="184150"/>
              <a:chOff x="533" y="1248"/>
              <a:chExt cx="175" cy="403"/>
            </a:xfrm>
          </p:grpSpPr>
          <p:sp>
            <p:nvSpPr>
              <p:cNvPr id="1463" name="Oval 140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64" name="Oval 140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65" name="Freeform 141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6" name="Freeform 141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7" name="Freeform 141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8" name="Oval 141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29" name="Group 1414"/>
            <p:cNvGrpSpPr>
              <a:grpSpLocks noChangeAspect="1"/>
            </p:cNvGrpSpPr>
            <p:nvPr/>
          </p:nvGrpSpPr>
          <p:grpSpPr bwMode="auto">
            <a:xfrm>
              <a:off x="5478463" y="5829300"/>
              <a:ext cx="92075" cy="184150"/>
              <a:chOff x="533" y="1248"/>
              <a:chExt cx="175" cy="403"/>
            </a:xfrm>
          </p:grpSpPr>
          <p:sp>
            <p:nvSpPr>
              <p:cNvPr id="1457" name="Oval 141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8" name="Oval 141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9" name="Freeform 141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0" name="Freeform 141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1" name="Freeform 141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2" name="Oval 142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30" name="Group 1421"/>
            <p:cNvGrpSpPr>
              <a:grpSpLocks noChangeAspect="1"/>
            </p:cNvGrpSpPr>
            <p:nvPr/>
          </p:nvGrpSpPr>
          <p:grpSpPr bwMode="auto">
            <a:xfrm rot="10800000">
              <a:off x="5481638" y="6038850"/>
              <a:ext cx="92075" cy="184150"/>
              <a:chOff x="533" y="1248"/>
              <a:chExt cx="175" cy="403"/>
            </a:xfrm>
          </p:grpSpPr>
          <p:sp>
            <p:nvSpPr>
              <p:cNvPr id="1451" name="Oval 142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2" name="Oval 142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3" name="Freeform 142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4" name="Freeform 142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5" name="Freeform 142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6" name="Oval 142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1431" name="Connettore 1 1434"/>
            <p:cNvCxnSpPr>
              <a:cxnSpLocks noChangeShapeType="1"/>
            </p:cNvCxnSpPr>
            <p:nvPr/>
          </p:nvCxnSpPr>
          <p:spPr bwMode="auto">
            <a:xfrm>
              <a:off x="4887913" y="5703888"/>
              <a:ext cx="3175" cy="646112"/>
            </a:xfrm>
            <a:prstGeom prst="line">
              <a:avLst/>
            </a:prstGeom>
            <a:noFill/>
            <a:ln w="3810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432" name="Gruppo 1435"/>
            <p:cNvGrpSpPr>
              <a:grpSpLocks/>
            </p:cNvGrpSpPr>
            <p:nvPr/>
          </p:nvGrpSpPr>
          <p:grpSpPr bwMode="auto">
            <a:xfrm>
              <a:off x="4773613" y="5454650"/>
              <a:ext cx="227012" cy="242888"/>
              <a:chOff x="4474775" y="3191192"/>
              <a:chExt cx="162173" cy="173295"/>
            </a:xfrm>
          </p:grpSpPr>
          <p:sp>
            <p:nvSpPr>
              <p:cNvPr id="1448" name="Oval 1372"/>
              <p:cNvSpPr>
                <a:spLocks noChangeArrowheads="1"/>
              </p:cNvSpPr>
              <p:nvPr/>
            </p:nvSpPr>
            <p:spPr bwMode="auto">
              <a:xfrm>
                <a:off x="4474775" y="3191192"/>
                <a:ext cx="162173" cy="173295"/>
              </a:xfrm>
              <a:prstGeom prst="ellipse">
                <a:avLst/>
              </a:prstGeom>
              <a:solidFill>
                <a:srgbClr val="00B050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9" name="Oval 1373"/>
              <p:cNvSpPr>
                <a:spLocks noChangeArrowheads="1"/>
              </p:cNvSpPr>
              <p:nvPr/>
            </p:nvSpPr>
            <p:spPr bwMode="auto">
              <a:xfrm>
                <a:off x="4474775" y="3191192"/>
                <a:ext cx="162173" cy="173295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0" name="Oval 1377"/>
              <p:cNvSpPr>
                <a:spLocks noChangeArrowheads="1"/>
              </p:cNvSpPr>
              <p:nvPr/>
            </p:nvSpPr>
            <p:spPr bwMode="auto">
              <a:xfrm>
                <a:off x="4500858" y="3226304"/>
                <a:ext cx="52168" cy="566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33" name="Gruppo 1439"/>
            <p:cNvGrpSpPr>
              <a:grpSpLocks noChangeAspect="1"/>
            </p:cNvGrpSpPr>
            <p:nvPr/>
          </p:nvGrpSpPr>
          <p:grpSpPr bwMode="auto">
            <a:xfrm>
              <a:off x="4514850" y="5203825"/>
              <a:ext cx="252413" cy="250825"/>
              <a:chOff x="1073150" y="4799013"/>
              <a:chExt cx="277813" cy="296862"/>
            </a:xfrm>
          </p:grpSpPr>
          <p:sp>
            <p:nvSpPr>
              <p:cNvPr id="1445" name="Oval 26"/>
              <p:cNvSpPr>
                <a:spLocks noChangeArrowheads="1"/>
              </p:cNvSpPr>
              <p:nvPr/>
            </p:nvSpPr>
            <p:spPr bwMode="auto">
              <a:xfrm>
                <a:off x="1073150" y="4799013"/>
                <a:ext cx="277813" cy="296862"/>
              </a:xfrm>
              <a:prstGeom prst="ellipse">
                <a:avLst/>
              </a:prstGeom>
              <a:solidFill>
                <a:srgbClr val="00B050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6" name="Oval 27"/>
              <p:cNvSpPr>
                <a:spLocks noChangeArrowheads="1"/>
              </p:cNvSpPr>
              <p:nvPr/>
            </p:nvSpPr>
            <p:spPr bwMode="auto">
              <a:xfrm>
                <a:off x="1073150" y="4799013"/>
                <a:ext cx="277813" cy="296862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7" name="Oval 31"/>
              <p:cNvSpPr>
                <a:spLocks noChangeArrowheads="1"/>
              </p:cNvSpPr>
              <p:nvPr/>
            </p:nvSpPr>
            <p:spPr bwMode="auto">
              <a:xfrm>
                <a:off x="1116832" y="4859137"/>
                <a:ext cx="90857" cy="9770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434" name="Gruppo 1443"/>
            <p:cNvGrpSpPr>
              <a:grpSpLocks noChangeAspect="1"/>
            </p:cNvGrpSpPr>
            <p:nvPr/>
          </p:nvGrpSpPr>
          <p:grpSpPr bwMode="auto">
            <a:xfrm>
              <a:off x="4767263" y="5203825"/>
              <a:ext cx="252412" cy="250825"/>
              <a:chOff x="1071563" y="2911475"/>
              <a:chExt cx="277812" cy="296863"/>
            </a:xfrm>
          </p:grpSpPr>
          <p:sp>
            <p:nvSpPr>
              <p:cNvPr id="1442" name="Oval 19"/>
              <p:cNvSpPr>
                <a:spLocks noChangeArrowheads="1"/>
              </p:cNvSpPr>
              <p:nvPr/>
            </p:nvSpPr>
            <p:spPr bwMode="auto">
              <a:xfrm>
                <a:off x="1071563" y="2911475"/>
                <a:ext cx="277812" cy="296863"/>
              </a:xfrm>
              <a:prstGeom prst="ellipse">
                <a:avLst/>
              </a:prstGeom>
              <a:solidFill>
                <a:srgbClr val="00B050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3" name="Oval 20"/>
              <p:cNvSpPr>
                <a:spLocks noChangeArrowheads="1"/>
              </p:cNvSpPr>
              <p:nvPr/>
            </p:nvSpPr>
            <p:spPr bwMode="auto">
              <a:xfrm>
                <a:off x="1071563" y="2911475"/>
                <a:ext cx="277812" cy="296863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4" name="Oval 24"/>
              <p:cNvSpPr>
                <a:spLocks noChangeArrowheads="1"/>
              </p:cNvSpPr>
              <p:nvPr/>
            </p:nvSpPr>
            <p:spPr bwMode="auto">
              <a:xfrm>
                <a:off x="1115244" y="2971599"/>
                <a:ext cx="90857" cy="977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435" name="Rettangolo arrotondato 1434"/>
            <p:cNvSpPr/>
            <p:nvPr/>
          </p:nvSpPr>
          <p:spPr>
            <a:xfrm>
              <a:off x="4541838" y="5484813"/>
              <a:ext cx="192087" cy="193675"/>
            </a:xfrm>
            <a:prstGeom prst="roundRect">
              <a:avLst/>
            </a:prstGeom>
            <a:solidFill>
              <a:srgbClr val="009D00">
                <a:lumMod val="75000"/>
                <a:alpha val="60000"/>
              </a:srgbClr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36" name="Rectangle 128"/>
            <p:cNvSpPr>
              <a:spLocks noChangeAspect="1" noChangeArrowheads="1"/>
            </p:cNvSpPr>
            <p:nvPr/>
          </p:nvSpPr>
          <p:spPr bwMode="auto">
            <a:xfrm>
              <a:off x="3933825" y="5473700"/>
              <a:ext cx="5826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B2M</a:t>
              </a:r>
              <a:endParaRPr kumimoji="0" lang="en-US" altLang="it-IT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437" name="Gruppo 2"/>
            <p:cNvGrpSpPr>
              <a:grpSpLocks/>
            </p:cNvGrpSpPr>
            <p:nvPr/>
          </p:nvGrpSpPr>
          <p:grpSpPr bwMode="auto">
            <a:xfrm>
              <a:off x="4376738" y="4838700"/>
              <a:ext cx="360362" cy="706438"/>
              <a:chOff x="3370989" y="5418166"/>
              <a:chExt cx="587036" cy="503955"/>
            </a:xfrm>
          </p:grpSpPr>
          <p:sp>
            <p:nvSpPr>
              <p:cNvPr id="1440" name="Figura a mano libera 1439"/>
              <p:cNvSpPr>
                <a:spLocks noChangeAspect="1"/>
              </p:cNvSpPr>
              <p:nvPr/>
            </p:nvSpPr>
            <p:spPr>
              <a:xfrm>
                <a:off x="3370989" y="5497440"/>
                <a:ext cx="506869" cy="424681"/>
              </a:xfrm>
              <a:custGeom>
                <a:avLst/>
                <a:gdLst>
                  <a:gd name="connsiteX0" fmla="*/ 102869 w 193586"/>
                  <a:gd name="connsiteY0" fmla="*/ 226805 h 226805"/>
                  <a:gd name="connsiteX1" fmla="*/ 812 w 193586"/>
                  <a:gd name="connsiteY1" fmla="*/ 136083 h 226805"/>
                  <a:gd name="connsiteX2" fmla="*/ 57510 w 193586"/>
                  <a:gd name="connsiteY2" fmla="*/ 34021 h 226805"/>
                  <a:gd name="connsiteX3" fmla="*/ 102869 w 193586"/>
                  <a:gd name="connsiteY3" fmla="*/ 90722 h 226805"/>
                  <a:gd name="connsiteX4" fmla="*/ 193586 w 193586"/>
                  <a:gd name="connsiteY4" fmla="*/ 0 h 22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586" h="226805">
                    <a:moveTo>
                      <a:pt x="102869" y="226805"/>
                    </a:moveTo>
                    <a:cubicBezTo>
                      <a:pt x="55620" y="197509"/>
                      <a:pt x="8372" y="168214"/>
                      <a:pt x="812" y="136083"/>
                    </a:cubicBezTo>
                    <a:cubicBezTo>
                      <a:pt x="-6748" y="103952"/>
                      <a:pt x="40500" y="41581"/>
                      <a:pt x="57510" y="34021"/>
                    </a:cubicBezTo>
                    <a:cubicBezTo>
                      <a:pt x="74519" y="26461"/>
                      <a:pt x="80190" y="96392"/>
                      <a:pt x="102869" y="90722"/>
                    </a:cubicBezTo>
                    <a:cubicBezTo>
                      <a:pt x="125548" y="85052"/>
                      <a:pt x="193586" y="0"/>
                      <a:pt x="193586" y="0"/>
                    </a:cubicBezTo>
                  </a:path>
                </a:pathLst>
              </a:custGeom>
              <a:noFill/>
              <a:ln w="19050" cap="flat" cmpd="sng" algn="ctr">
                <a:solidFill>
                  <a:srgbClr val="4A452A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1" name="Rettangolo 1440"/>
              <p:cNvSpPr/>
              <p:nvPr/>
            </p:nvSpPr>
            <p:spPr>
              <a:xfrm>
                <a:off x="3714935" y="5418166"/>
                <a:ext cx="243090" cy="260471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438" name="Figura a mano libera 1437"/>
            <p:cNvSpPr/>
            <p:nvPr/>
          </p:nvSpPr>
          <p:spPr>
            <a:xfrm flipH="1" flipV="1">
              <a:off x="4575175" y="5064125"/>
              <a:ext cx="427038" cy="134938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7030A0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9" name="Rectangle 128"/>
            <p:cNvSpPr>
              <a:spLocks noChangeAspect="1" noChangeArrowheads="1"/>
            </p:cNvSpPr>
            <p:nvPr/>
          </p:nvSpPr>
          <p:spPr bwMode="auto">
            <a:xfrm>
              <a:off x="4141788" y="4683125"/>
              <a:ext cx="1560512" cy="30638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solidFill>
                <a:srgbClr val="000000">
                  <a:lumMod val="65000"/>
                  <a:lumOff val="35000"/>
                </a:srgbClr>
              </a:solidFill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HLA-E* trimer</a:t>
              </a:r>
            </a:p>
          </p:txBody>
        </p:sp>
      </p:grpSp>
      <p:cxnSp>
        <p:nvCxnSpPr>
          <p:cNvPr id="1657" name="Connettore 1 1451"/>
          <p:cNvCxnSpPr>
            <a:cxnSpLocks noChangeShapeType="1"/>
          </p:cNvCxnSpPr>
          <p:nvPr/>
        </p:nvCxnSpPr>
        <p:spPr bwMode="auto">
          <a:xfrm flipV="1">
            <a:off x="3087688" y="4318307"/>
            <a:ext cx="734062" cy="552233"/>
          </a:xfrm>
          <a:prstGeom prst="line">
            <a:avLst/>
          </a:prstGeom>
          <a:noFill/>
          <a:ln w="317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8" name="Connettore 1 1452"/>
          <p:cNvCxnSpPr>
            <a:cxnSpLocks noChangeShapeType="1"/>
          </p:cNvCxnSpPr>
          <p:nvPr/>
        </p:nvCxnSpPr>
        <p:spPr bwMode="auto">
          <a:xfrm>
            <a:off x="3040063" y="5072153"/>
            <a:ext cx="776287" cy="1150937"/>
          </a:xfrm>
          <a:prstGeom prst="line">
            <a:avLst/>
          </a:prstGeom>
          <a:noFill/>
          <a:ln w="317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9" name="Connettore 1 136"/>
          <p:cNvCxnSpPr>
            <a:cxnSpLocks noChangeShapeType="1"/>
          </p:cNvCxnSpPr>
          <p:nvPr/>
        </p:nvCxnSpPr>
        <p:spPr bwMode="auto">
          <a:xfrm rot="-5400000">
            <a:off x="3995737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60" name="Gruppo 5"/>
          <p:cNvGrpSpPr>
            <a:grpSpLocks/>
          </p:cNvGrpSpPr>
          <p:nvPr/>
        </p:nvGrpSpPr>
        <p:grpSpPr bwMode="auto">
          <a:xfrm>
            <a:off x="114300" y="2041615"/>
            <a:ext cx="4367213" cy="555625"/>
            <a:chOff x="114558" y="2314316"/>
            <a:chExt cx="4366288" cy="555765"/>
          </a:xfrm>
        </p:grpSpPr>
        <p:sp>
          <p:nvSpPr>
            <p:cNvPr id="1661" name="Rectangle 128"/>
            <p:cNvSpPr>
              <a:spLocks noChangeAspect="1" noChangeArrowheads="1"/>
            </p:cNvSpPr>
            <p:nvPr/>
          </p:nvSpPr>
          <p:spPr bwMode="auto">
            <a:xfrm>
              <a:off x="3461887" y="2330195"/>
              <a:ext cx="1018959" cy="24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AAAA</a:t>
              </a:r>
            </a:p>
          </p:txBody>
        </p:sp>
        <p:cxnSp>
          <p:nvCxnSpPr>
            <p:cNvPr id="1662" name="Connettore 1 523"/>
            <p:cNvCxnSpPr>
              <a:cxnSpLocks noChangeShapeType="1"/>
            </p:cNvCxnSpPr>
            <p:nvPr/>
          </p:nvCxnSpPr>
          <p:spPr bwMode="auto">
            <a:xfrm flipV="1">
              <a:off x="871203" y="2460871"/>
              <a:ext cx="2630735" cy="0"/>
            </a:xfrm>
            <a:prstGeom prst="line">
              <a:avLst/>
            </a:prstGeom>
            <a:noFill/>
            <a:ln w="1905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63" name="Gruppo 1662"/>
            <p:cNvGrpSpPr/>
            <p:nvPr/>
          </p:nvGrpSpPr>
          <p:grpSpPr>
            <a:xfrm>
              <a:off x="992824" y="2705080"/>
              <a:ext cx="2291683" cy="159003"/>
              <a:chOff x="837949" y="3175718"/>
              <a:chExt cx="5003330" cy="0"/>
            </a:xfr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grpSpPr>
          <p:cxnSp>
            <p:nvCxnSpPr>
              <p:cNvPr id="1686" name="Connettore 1 1685"/>
              <p:cNvCxnSpPr/>
              <p:nvPr/>
            </p:nvCxnSpPr>
            <p:spPr>
              <a:xfrm flipV="1">
                <a:off x="837949" y="3175718"/>
                <a:ext cx="5003330" cy="0"/>
              </a:xfrm>
              <a:prstGeom prst="line">
                <a:avLst/>
              </a:prstGeom>
              <a:noFill/>
              <a:ln w="57150" cap="rnd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87" name="Connettore 1 1686"/>
              <p:cNvCxnSpPr/>
              <p:nvPr/>
            </p:nvCxnSpPr>
            <p:spPr>
              <a:xfrm flipV="1">
                <a:off x="837949" y="3175718"/>
                <a:ext cx="5003330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664" name="Rettangolo arrotondato 459"/>
            <p:cNvSpPr>
              <a:spLocks noChangeArrowheads="1"/>
            </p:cNvSpPr>
            <p:nvPr/>
          </p:nvSpPr>
          <p:spPr bwMode="auto">
            <a:xfrm>
              <a:off x="916076" y="2654127"/>
              <a:ext cx="258707" cy="101626"/>
            </a:xfrm>
            <a:prstGeom prst="roundRect">
              <a:avLst>
                <a:gd name="adj" fmla="val 16667"/>
              </a:avLst>
            </a:prstGeom>
            <a:solidFill>
              <a:srgbClr val="FFCC33"/>
            </a:solidFill>
            <a:ln w="12700">
              <a:solidFill>
                <a:srgbClr val="404040"/>
              </a:solidFill>
              <a:round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65" name="Rettangolo arrotondato 460"/>
            <p:cNvSpPr>
              <a:spLocks noChangeArrowheads="1"/>
            </p:cNvSpPr>
            <p:nvPr/>
          </p:nvSpPr>
          <p:spPr bwMode="auto">
            <a:xfrm>
              <a:off x="1223986" y="2574732"/>
              <a:ext cx="358699" cy="252477"/>
            </a:xfrm>
            <a:prstGeom prst="roundRect">
              <a:avLst>
                <a:gd name="adj" fmla="val 16667"/>
              </a:avLst>
            </a:prstGeom>
            <a:solidFill>
              <a:srgbClr val="F79646"/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66" name="Rettangolo 461"/>
            <p:cNvSpPr>
              <a:spLocks noChangeArrowheads="1"/>
            </p:cNvSpPr>
            <p:nvPr/>
          </p:nvSpPr>
          <p:spPr bwMode="auto">
            <a:xfrm>
              <a:off x="1593147" y="2608078"/>
              <a:ext cx="839610" cy="190548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404040"/>
              </a:solidFill>
              <a:miter lim="800000"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67" name="Rettangolo 1666"/>
            <p:cNvSpPr/>
            <p:nvPr/>
          </p:nvSpPr>
          <p:spPr>
            <a:xfrm>
              <a:off x="2863526" y="2614430"/>
              <a:ext cx="519003" cy="19054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04040"/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68" name="Triangolo isoscele 275"/>
            <p:cNvSpPr>
              <a:spLocks/>
            </p:cNvSpPr>
            <p:nvPr/>
          </p:nvSpPr>
          <p:spPr bwMode="auto">
            <a:xfrm rot="5400000">
              <a:off x="2488881" y="2503371"/>
              <a:ext cx="323932" cy="409488"/>
            </a:xfrm>
            <a:prstGeom prst="triangle">
              <a:avLst>
                <a:gd name="adj" fmla="val 50000"/>
              </a:avLst>
            </a:prstGeom>
            <a:solidFill>
              <a:srgbClr val="B7DEE8"/>
            </a:solidFill>
            <a:ln w="9525">
              <a:solidFill>
                <a:srgbClr val="404040"/>
              </a:solidFill>
              <a:miter lim="800000"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69" name="Ovale 464"/>
            <p:cNvSpPr>
              <a:spLocks noChangeArrowheads="1"/>
            </p:cNvSpPr>
            <p:nvPr/>
          </p:nvSpPr>
          <p:spPr bwMode="auto">
            <a:xfrm>
              <a:off x="3382529" y="2614430"/>
              <a:ext cx="247598" cy="1905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04040"/>
              </a:solidFill>
              <a:round/>
              <a:headEnd/>
              <a:tailEnd/>
            </a:ln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70" name="Rectangle 128"/>
            <p:cNvSpPr>
              <a:spLocks noChangeAspect="1" noChangeArrowheads="1"/>
            </p:cNvSpPr>
            <p:nvPr/>
          </p:nvSpPr>
          <p:spPr bwMode="auto">
            <a:xfrm>
              <a:off x="3341262" y="2571556"/>
              <a:ext cx="860243" cy="24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pA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71" name="Rectangle 128"/>
            <p:cNvSpPr>
              <a:spLocks noChangeAspect="1" noChangeArrowheads="1"/>
            </p:cNvSpPr>
            <p:nvPr/>
          </p:nvSpPr>
          <p:spPr bwMode="auto">
            <a:xfrm>
              <a:off x="2688938" y="2573144"/>
              <a:ext cx="861830" cy="2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TK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72" name="Rectangle 128"/>
            <p:cNvSpPr>
              <a:spLocks noChangeAspect="1" noChangeArrowheads="1"/>
            </p:cNvSpPr>
            <p:nvPr/>
          </p:nvSpPr>
          <p:spPr bwMode="auto">
            <a:xfrm>
              <a:off x="2165466" y="2587435"/>
              <a:ext cx="861829" cy="228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IRES</a:t>
              </a:r>
            </a:p>
          </p:txBody>
        </p:sp>
        <p:sp>
          <p:nvSpPr>
            <p:cNvPr id="1673" name="Rectangle 128"/>
            <p:cNvSpPr>
              <a:spLocks noChangeAspect="1" noChangeArrowheads="1"/>
            </p:cNvSpPr>
            <p:nvPr/>
          </p:nvSpPr>
          <p:spPr bwMode="auto">
            <a:xfrm>
              <a:off x="1560465" y="2565204"/>
              <a:ext cx="861829" cy="2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HLA-E*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74" name="Rectangle 128"/>
            <p:cNvSpPr>
              <a:spLocks noChangeAspect="1" noChangeArrowheads="1"/>
            </p:cNvSpPr>
            <p:nvPr/>
          </p:nvSpPr>
          <p:spPr bwMode="auto">
            <a:xfrm>
              <a:off x="973214" y="2563617"/>
              <a:ext cx="861829" cy="274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B2M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675" name="Rectangle 128"/>
            <p:cNvSpPr>
              <a:spLocks noChangeAspect="1" noChangeArrowheads="1"/>
            </p:cNvSpPr>
            <p:nvPr/>
          </p:nvSpPr>
          <p:spPr bwMode="auto">
            <a:xfrm>
              <a:off x="616102" y="2565204"/>
              <a:ext cx="860243" cy="242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pep</a:t>
              </a:r>
            </a:p>
          </p:txBody>
        </p:sp>
        <p:sp>
          <p:nvSpPr>
            <p:cNvPr id="1676" name="Rectangle 128"/>
            <p:cNvSpPr>
              <a:spLocks noChangeAspect="1" noChangeArrowheads="1"/>
            </p:cNvSpPr>
            <p:nvPr/>
          </p:nvSpPr>
          <p:spPr bwMode="auto">
            <a:xfrm>
              <a:off x="114558" y="2525507"/>
              <a:ext cx="558682" cy="304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B2M</a:t>
              </a:r>
              <a:endParaRPr kumimoji="0" lang="en-US" altLang="it-IT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677" name="Straight Connector 7"/>
            <p:cNvCxnSpPr>
              <a:cxnSpLocks noChangeShapeType="1"/>
            </p:cNvCxnSpPr>
            <p:nvPr/>
          </p:nvCxnSpPr>
          <p:spPr bwMode="auto">
            <a:xfrm flipH="1" flipV="1">
              <a:off x="620543" y="2694316"/>
              <a:ext cx="222994" cy="21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8" name="Straight Connector 7"/>
            <p:cNvCxnSpPr>
              <a:cxnSpLocks noChangeShapeType="1"/>
            </p:cNvCxnSpPr>
            <p:nvPr/>
          </p:nvCxnSpPr>
          <p:spPr bwMode="auto">
            <a:xfrm flipH="1" flipV="1">
              <a:off x="620542" y="2694316"/>
              <a:ext cx="278014" cy="2164"/>
            </a:xfrm>
            <a:prstGeom prst="line">
              <a:avLst/>
            </a:prstGeom>
            <a:noFill/>
            <a:ln w="12700">
              <a:solidFill>
                <a:srgbClr val="D9D9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9" name="Straight Arrow Connector 12"/>
            <p:cNvCxnSpPr>
              <a:cxnSpLocks noChangeShapeType="1"/>
            </p:cNvCxnSpPr>
            <p:nvPr/>
          </p:nvCxnSpPr>
          <p:spPr bwMode="auto">
            <a:xfrm>
              <a:off x="813526" y="2323460"/>
              <a:ext cx="200153" cy="0"/>
            </a:xfrm>
            <a:prstGeom prst="straightConnector1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0" name="Straight Connector 10"/>
            <p:cNvCxnSpPr>
              <a:cxnSpLocks noChangeShapeType="1"/>
            </p:cNvCxnSpPr>
            <p:nvPr/>
          </p:nvCxnSpPr>
          <p:spPr bwMode="auto">
            <a:xfrm flipV="1">
              <a:off x="813525" y="2314316"/>
              <a:ext cx="0" cy="311496"/>
            </a:xfrm>
            <a:prstGeom prst="line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1" name="Rectangle 3"/>
            <p:cNvSpPr>
              <a:spLocks noChangeArrowheads="1"/>
            </p:cNvSpPr>
            <p:nvPr/>
          </p:nvSpPr>
          <p:spPr bwMode="auto">
            <a:xfrm>
              <a:off x="843067" y="2581083"/>
              <a:ext cx="55550" cy="231833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682" name="Rectangle 81"/>
            <p:cNvSpPr>
              <a:spLocks noChangeArrowheads="1"/>
            </p:cNvSpPr>
            <p:nvPr/>
          </p:nvSpPr>
          <p:spPr bwMode="auto">
            <a:xfrm>
              <a:off x="804975" y="2611254"/>
              <a:ext cx="38092" cy="169905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1683" name="Straight Connector 7"/>
            <p:cNvCxnSpPr>
              <a:cxnSpLocks noChangeShapeType="1"/>
            </p:cNvCxnSpPr>
            <p:nvPr/>
          </p:nvCxnSpPr>
          <p:spPr bwMode="auto">
            <a:xfrm flipH="1">
              <a:off x="3628850" y="2708464"/>
              <a:ext cx="63028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4" name="Straight Connector 7"/>
            <p:cNvCxnSpPr>
              <a:cxnSpLocks noChangeShapeType="1"/>
            </p:cNvCxnSpPr>
            <p:nvPr/>
          </p:nvCxnSpPr>
          <p:spPr bwMode="auto">
            <a:xfrm flipH="1">
              <a:off x="3638423" y="2708464"/>
              <a:ext cx="620713" cy="0"/>
            </a:xfrm>
            <a:prstGeom prst="line">
              <a:avLst/>
            </a:prstGeom>
            <a:noFill/>
            <a:ln w="12700">
              <a:solidFill>
                <a:srgbClr val="D9D9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85" name="Rectangle 79"/>
            <p:cNvSpPr>
              <a:spLocks noChangeArrowheads="1"/>
            </p:cNvSpPr>
            <p:nvPr/>
          </p:nvSpPr>
          <p:spPr bwMode="auto">
            <a:xfrm>
              <a:off x="3911054" y="2581083"/>
              <a:ext cx="153955" cy="231833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702" name="Rectangle 128"/>
          <p:cNvSpPr>
            <a:spLocks noChangeAspect="1" noChangeArrowheads="1"/>
          </p:cNvSpPr>
          <p:nvPr/>
        </p:nvSpPr>
        <p:spPr bwMode="auto">
          <a:xfrm>
            <a:off x="219075" y="1218320"/>
            <a:ext cx="4184650" cy="58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B2M</a:t>
            </a:r>
            <a:r>
              <a:rPr kumimoji="0" lang="mr-IN" alt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</a:rPr>
              <a:t>–</a:t>
            </a:r>
            <a:r>
              <a:rPr kumimoji="0" lang="en-US" alt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mediated expression of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a </a:t>
            </a:r>
            <a:r>
              <a:rPr kumimoji="0" lang="en-US" alt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single chain HLA-E trimer </a:t>
            </a:r>
            <a:r>
              <a:rPr kumimoji="0" lang="en-US" alt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linked to TK</a:t>
            </a:r>
          </a:p>
        </p:txBody>
      </p:sp>
      <p:sp>
        <p:nvSpPr>
          <p:cNvPr id="2" name="Rettangolo 1"/>
          <p:cNvSpPr/>
          <p:nvPr/>
        </p:nvSpPr>
        <p:spPr>
          <a:xfrm>
            <a:off x="76692" y="5969241"/>
            <a:ext cx="3527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Crew et al.,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Mol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Imm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2005; Le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Maoult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al., FASEB 2013; Zhao et al., SCR 2014;</a:t>
            </a:r>
          </a:p>
          <a:p>
            <a:pPr marL="15875" marR="0" lvl="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Gornalusse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al., Nat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Biot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2017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Connettore 2 5"/>
          <p:cNvCxnSpPr/>
          <p:nvPr/>
        </p:nvCxnSpPr>
        <p:spPr>
          <a:xfrm flipV="1">
            <a:off x="1665901" y="2473209"/>
            <a:ext cx="0" cy="330110"/>
          </a:xfrm>
          <a:prstGeom prst="straightConnector1">
            <a:avLst/>
          </a:prstGeom>
          <a:ln w="12700">
            <a:solidFill>
              <a:srgbClr val="0432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Rectangle 128"/>
          <p:cNvSpPr>
            <a:spLocks noChangeAspect="1" noChangeArrowheads="1"/>
          </p:cNvSpPr>
          <p:nvPr/>
        </p:nvSpPr>
        <p:spPr bwMode="auto">
          <a:xfrm>
            <a:off x="1347992" y="2768687"/>
            <a:ext cx="2228300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+/- HLA-G (long or soluble)</a:t>
            </a:r>
          </a:p>
        </p:txBody>
      </p:sp>
      <p:sp>
        <p:nvSpPr>
          <p:cNvPr id="1699" name="Rectangle 128"/>
          <p:cNvSpPr>
            <a:spLocks noChangeAspect="1" noChangeArrowheads="1"/>
          </p:cNvSpPr>
          <p:nvPr/>
        </p:nvSpPr>
        <p:spPr bwMode="auto">
          <a:xfrm>
            <a:off x="7175269" y="1121577"/>
            <a:ext cx="1546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sgRNA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00" name="Rectangle 128"/>
          <p:cNvSpPr>
            <a:spLocks noChangeAspect="1" noChangeArrowheads="1"/>
          </p:cNvSpPr>
          <p:nvPr/>
        </p:nvSpPr>
        <p:spPr bwMode="auto">
          <a:xfrm>
            <a:off x="9602569" y="1119989"/>
            <a:ext cx="1546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Cas9 + sgRNA</a:t>
            </a:r>
          </a:p>
        </p:txBody>
      </p:sp>
      <p:pic>
        <p:nvPicPr>
          <p:cNvPr id="423" name="Immagine 422">
            <a:extLst>
              <a:ext uri="{FF2B5EF4-FFF2-40B4-BE49-F238E27FC236}">
                <a16:creationId xmlns:a16="http://schemas.microsoft.com/office/drawing/2014/main" id="{1F0DF321-2695-7746-9A4A-5C522EDC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819" y="1474707"/>
            <a:ext cx="2371100" cy="2340000"/>
          </a:xfrm>
          <a:prstGeom prst="rect">
            <a:avLst/>
          </a:prstGeom>
        </p:spPr>
      </p:pic>
      <p:grpSp>
        <p:nvGrpSpPr>
          <p:cNvPr id="1688" name="Gruppo 557"/>
          <p:cNvGrpSpPr>
            <a:grpSpLocks/>
          </p:cNvGrpSpPr>
          <p:nvPr/>
        </p:nvGrpSpPr>
        <p:grpSpPr bwMode="auto">
          <a:xfrm>
            <a:off x="6399262" y="2771814"/>
            <a:ext cx="1178245" cy="1479980"/>
            <a:chOff x="6284677" y="5105114"/>
            <a:chExt cx="1178035" cy="1479559"/>
          </a:xfrm>
        </p:grpSpPr>
        <p:sp>
          <p:nvSpPr>
            <p:cNvPr id="1689" name="CasellaDiTesto 467"/>
            <p:cNvSpPr txBox="1">
              <a:spLocks noChangeArrowheads="1"/>
            </p:cNvSpPr>
            <p:nvPr/>
          </p:nvSpPr>
          <p:spPr bwMode="auto">
            <a:xfrm>
              <a:off x="6288194" y="6112471"/>
              <a:ext cx="11745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HLA-E*</a:t>
              </a:r>
              <a:endParaRPr kumimoji="0" lang="en-AU" altLang="en-US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90" name="CasellaDiTesto 468"/>
            <p:cNvSpPr txBox="1">
              <a:spLocks noChangeArrowheads="1"/>
            </p:cNvSpPr>
            <p:nvPr/>
          </p:nvSpPr>
          <p:spPr bwMode="auto">
            <a:xfrm rot="-5400000">
              <a:off x="5698786" y="5691005"/>
              <a:ext cx="14795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HLA-ABC</a:t>
              </a:r>
            </a:p>
          </p:txBody>
        </p:sp>
        <p:cxnSp>
          <p:nvCxnSpPr>
            <p:cNvPr id="1691" name="Straight Arrow Connector 136"/>
            <p:cNvCxnSpPr>
              <a:cxnSpLocks noChangeShapeType="1"/>
            </p:cNvCxnSpPr>
            <p:nvPr/>
          </p:nvCxnSpPr>
          <p:spPr bwMode="auto">
            <a:xfrm flipH="1" flipV="1">
              <a:off x="6594995" y="5519537"/>
              <a:ext cx="0" cy="579283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2" name="Straight Arrow Connector 136"/>
            <p:cNvCxnSpPr>
              <a:cxnSpLocks noChangeShapeType="1"/>
            </p:cNvCxnSpPr>
            <p:nvPr/>
          </p:nvCxnSpPr>
          <p:spPr bwMode="auto">
            <a:xfrm rot="5400000" flipH="1" flipV="1">
              <a:off x="6906174" y="5782212"/>
              <a:ext cx="0" cy="621378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8" name="CasellaDiTesto 447">
            <a:extLst>
              <a:ext uri="{FF2B5EF4-FFF2-40B4-BE49-F238E27FC236}">
                <a16:creationId xmlns:a16="http://schemas.microsoft.com/office/drawing/2014/main" id="{B759CAF3-251C-E14E-8390-1230A647B14A}"/>
              </a:ext>
            </a:extLst>
          </p:cNvPr>
          <p:cNvSpPr txBox="1"/>
          <p:nvPr/>
        </p:nvSpPr>
        <p:spPr>
          <a:xfrm>
            <a:off x="6991374" y="14910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98%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E10C285-9CFF-0A4D-B3F7-79BACAD9687F}"/>
              </a:ext>
            </a:extLst>
          </p:cNvPr>
          <p:cNvGrpSpPr/>
          <p:nvPr/>
        </p:nvGrpSpPr>
        <p:grpSpPr>
          <a:xfrm>
            <a:off x="9011820" y="1459613"/>
            <a:ext cx="2371100" cy="2340000"/>
            <a:chOff x="9132843" y="1459613"/>
            <a:chExt cx="2371100" cy="2340000"/>
          </a:xfrm>
        </p:grpSpPr>
        <p:pic>
          <p:nvPicPr>
            <p:cNvPr id="408" name="Immagine 407">
              <a:extLst>
                <a:ext uri="{FF2B5EF4-FFF2-40B4-BE49-F238E27FC236}">
                  <a16:creationId xmlns:a16="http://schemas.microsoft.com/office/drawing/2014/main" id="{314A2B3D-A74A-9646-A8D6-949EE3DF5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2843" y="1459613"/>
              <a:ext cx="2371100" cy="2340000"/>
            </a:xfrm>
            <a:prstGeom prst="rect">
              <a:avLst/>
            </a:prstGeom>
          </p:spPr>
        </p:pic>
        <p:sp>
          <p:nvSpPr>
            <p:cNvPr id="411" name="CasellaDiTesto 410">
              <a:extLst>
                <a:ext uri="{FF2B5EF4-FFF2-40B4-BE49-F238E27FC236}">
                  <a16:creationId xmlns:a16="http://schemas.microsoft.com/office/drawing/2014/main" id="{5D36637F-5025-DD4F-8E54-32C6C71C8134}"/>
                </a:ext>
              </a:extLst>
            </p:cNvPr>
            <p:cNvSpPr txBox="1"/>
            <p:nvPr/>
          </p:nvSpPr>
          <p:spPr>
            <a:xfrm>
              <a:off x="9499000" y="147258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73%</a:t>
              </a:r>
            </a:p>
          </p:txBody>
        </p:sp>
        <p:sp>
          <p:nvSpPr>
            <p:cNvPr id="421" name="CasellaDiTesto 420">
              <a:extLst>
                <a:ext uri="{FF2B5EF4-FFF2-40B4-BE49-F238E27FC236}">
                  <a16:creationId xmlns:a16="http://schemas.microsoft.com/office/drawing/2014/main" id="{F311EBC2-9433-3143-BCF1-66F31F528965}"/>
                </a:ext>
              </a:extLst>
            </p:cNvPr>
            <p:cNvSpPr txBox="1"/>
            <p:nvPr/>
          </p:nvSpPr>
          <p:spPr>
            <a:xfrm>
              <a:off x="11009064" y="3130069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8%</a:t>
              </a:r>
            </a:p>
          </p:txBody>
        </p:sp>
        <p:sp>
          <p:nvSpPr>
            <p:cNvPr id="422" name="CasellaDiTesto 421">
              <a:extLst>
                <a:ext uri="{FF2B5EF4-FFF2-40B4-BE49-F238E27FC236}">
                  <a16:creationId xmlns:a16="http://schemas.microsoft.com/office/drawing/2014/main" id="{91872811-C9FE-D442-9309-D507EBA60475}"/>
                </a:ext>
              </a:extLst>
            </p:cNvPr>
            <p:cNvSpPr txBox="1"/>
            <p:nvPr/>
          </p:nvSpPr>
          <p:spPr>
            <a:xfrm>
              <a:off x="9513748" y="31448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19%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172726B-DE20-EC4C-A894-9B9E4A218871}"/>
                </a:ext>
              </a:extLst>
            </p:cNvPr>
            <p:cNvSpPr/>
            <p:nvPr/>
          </p:nvSpPr>
          <p:spPr>
            <a:xfrm>
              <a:off x="9499000" y="1470843"/>
              <a:ext cx="836986" cy="116970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Rettangolo 457">
              <a:extLst>
                <a:ext uri="{FF2B5EF4-FFF2-40B4-BE49-F238E27FC236}">
                  <a16:creationId xmlns:a16="http://schemas.microsoft.com/office/drawing/2014/main" id="{4ED97D93-F837-534F-9E10-D4A2890D40C2}"/>
                </a:ext>
              </a:extLst>
            </p:cNvPr>
            <p:cNvSpPr/>
            <p:nvPr/>
          </p:nvSpPr>
          <p:spPr>
            <a:xfrm>
              <a:off x="9500078" y="2659823"/>
              <a:ext cx="836986" cy="809588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Rettangolo 458">
              <a:extLst>
                <a:ext uri="{FF2B5EF4-FFF2-40B4-BE49-F238E27FC236}">
                  <a16:creationId xmlns:a16="http://schemas.microsoft.com/office/drawing/2014/main" id="{8A4FC2F5-89D7-3041-AF31-73771EF398B2}"/>
                </a:ext>
              </a:extLst>
            </p:cNvPr>
            <p:cNvSpPr/>
            <p:nvPr/>
          </p:nvSpPr>
          <p:spPr>
            <a:xfrm>
              <a:off x="10353984" y="2655173"/>
              <a:ext cx="1136302" cy="809588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2" name="CasellaDiTesto 467">
            <a:extLst>
              <a:ext uri="{FF2B5EF4-FFF2-40B4-BE49-F238E27FC236}">
                <a16:creationId xmlns:a16="http://schemas.microsoft.com/office/drawing/2014/main" id="{4EDA754A-C586-A44F-8E05-6D26564EF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020" y="6256844"/>
            <a:ext cx="4158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3" name="CasellaDiTesto 467">
            <a:extLst>
              <a:ext uri="{FF2B5EF4-FFF2-40B4-BE49-F238E27FC236}">
                <a16:creationId xmlns:a16="http://schemas.microsoft.com/office/drawing/2014/main" id="{47599558-9992-4641-97D7-1AEC7D5F5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093" y="5791686"/>
            <a:ext cx="586759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0.5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4" name="CasellaDiTesto 467">
            <a:extLst>
              <a:ext uri="{FF2B5EF4-FFF2-40B4-BE49-F238E27FC236}">
                <a16:creationId xmlns:a16="http://schemas.microsoft.com/office/drawing/2014/main" id="{C8BDA811-3B8C-9D48-B12C-7FFDE2A2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020" y="5317474"/>
            <a:ext cx="4158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1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5" name="CasellaDiTesto 467">
            <a:extLst>
              <a:ext uri="{FF2B5EF4-FFF2-40B4-BE49-F238E27FC236}">
                <a16:creationId xmlns:a16="http://schemas.microsoft.com/office/drawing/2014/main" id="{9E19AC84-5731-A04E-8BCA-68CC6D6FC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875" y="4843262"/>
            <a:ext cx="51097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1.5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6" name="CasellaDiTesto 467">
            <a:extLst>
              <a:ext uri="{FF2B5EF4-FFF2-40B4-BE49-F238E27FC236}">
                <a16:creationId xmlns:a16="http://schemas.microsoft.com/office/drawing/2014/main" id="{2647E0FB-A81D-2441-B250-C15966AA0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875" y="4369050"/>
            <a:ext cx="51097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7" name="CasellaDiTesto 467">
            <a:extLst>
              <a:ext uri="{FF2B5EF4-FFF2-40B4-BE49-F238E27FC236}">
                <a16:creationId xmlns:a16="http://schemas.microsoft.com/office/drawing/2014/main" id="{A0E600A7-7EF6-4941-83E6-DF70DDEC6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875" y="3894838"/>
            <a:ext cx="510977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2.5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49" name="Grafico 448">
            <a:extLst>
              <a:ext uri="{FF2B5EF4-FFF2-40B4-BE49-F238E27FC236}">
                <a16:creationId xmlns:a16="http://schemas.microsoft.com/office/drawing/2014/main" id="{A86732F7-5161-5249-8CBA-8FD4D7CE21D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743601" y="3911253"/>
          <a:ext cx="3006185" cy="2805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50" name="Connettore 1 449">
            <a:extLst>
              <a:ext uri="{FF2B5EF4-FFF2-40B4-BE49-F238E27FC236}">
                <a16:creationId xmlns:a16="http://schemas.microsoft.com/office/drawing/2014/main" id="{EA762EBC-5493-8A44-9580-A20C903E1629}"/>
              </a:ext>
            </a:extLst>
          </p:cNvPr>
          <p:cNvCxnSpPr>
            <a:cxnSpLocks/>
          </p:cNvCxnSpPr>
          <p:nvPr/>
        </p:nvCxnSpPr>
        <p:spPr>
          <a:xfrm>
            <a:off x="8101731" y="4042324"/>
            <a:ext cx="0" cy="23741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Connettore 1 450">
            <a:extLst>
              <a:ext uri="{FF2B5EF4-FFF2-40B4-BE49-F238E27FC236}">
                <a16:creationId xmlns:a16="http://schemas.microsoft.com/office/drawing/2014/main" id="{393E64FB-076D-4A4B-BB45-B84E76865E49}"/>
              </a:ext>
            </a:extLst>
          </p:cNvPr>
          <p:cNvCxnSpPr>
            <a:cxnSpLocks/>
          </p:cNvCxnSpPr>
          <p:nvPr/>
        </p:nvCxnSpPr>
        <p:spPr>
          <a:xfrm flipV="1">
            <a:off x="8062565" y="6416467"/>
            <a:ext cx="2413229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CasellaDiTesto 485">
            <a:extLst>
              <a:ext uri="{FF2B5EF4-FFF2-40B4-BE49-F238E27FC236}">
                <a16:creationId xmlns:a16="http://schemas.microsoft.com/office/drawing/2014/main" id="{69A7CEEE-D7F0-E84F-8AB5-4187C39DC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0269" y="6400053"/>
            <a:ext cx="980217" cy="26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CD8+</a:t>
            </a:r>
          </a:p>
        </p:txBody>
      </p:sp>
      <p:sp>
        <p:nvSpPr>
          <p:cNvPr id="462" name="CasellaDiTesto 485">
            <a:extLst>
              <a:ext uri="{FF2B5EF4-FFF2-40B4-BE49-F238E27FC236}">
                <a16:creationId xmlns:a16="http://schemas.microsoft.com/office/drawing/2014/main" id="{625AAAE0-7037-6148-AC6A-590B458C5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751" y="6400053"/>
            <a:ext cx="980217" cy="26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NK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E364F39-E810-BF4A-889A-EF19BFB34AE6}"/>
              </a:ext>
            </a:extLst>
          </p:cNvPr>
          <p:cNvGrpSpPr/>
          <p:nvPr/>
        </p:nvGrpSpPr>
        <p:grpSpPr>
          <a:xfrm>
            <a:off x="10487243" y="4646950"/>
            <a:ext cx="1175622" cy="307777"/>
            <a:chOff x="10506201" y="4616098"/>
            <a:chExt cx="1175622" cy="30777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082AF18-088D-E74F-8E81-D14E45FABDB7}"/>
                </a:ext>
              </a:extLst>
            </p:cNvPr>
            <p:cNvSpPr/>
            <p:nvPr/>
          </p:nvSpPr>
          <p:spPr>
            <a:xfrm>
              <a:off x="10506201" y="4660812"/>
              <a:ext cx="216000" cy="216000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CasellaDiTesto 485">
              <a:extLst>
                <a:ext uri="{FF2B5EF4-FFF2-40B4-BE49-F238E27FC236}">
                  <a16:creationId xmlns:a16="http://schemas.microsoft.com/office/drawing/2014/main" id="{C5BBC268-9262-494A-B1C5-0AE3BF554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1606" y="4616098"/>
              <a:ext cx="9802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UT</a:t>
              </a: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AEDC3A4-384E-894A-BF23-B01F8BE801D4}"/>
              </a:ext>
            </a:extLst>
          </p:cNvPr>
          <p:cNvGrpSpPr/>
          <p:nvPr/>
        </p:nvGrpSpPr>
        <p:grpSpPr>
          <a:xfrm>
            <a:off x="10487243" y="4966844"/>
            <a:ext cx="1175622" cy="307777"/>
            <a:chOff x="10506201" y="4937407"/>
            <a:chExt cx="1175622" cy="307777"/>
          </a:xfrm>
        </p:grpSpPr>
        <p:sp>
          <p:nvSpPr>
            <p:cNvPr id="463" name="Rettangolo 462">
              <a:extLst>
                <a:ext uri="{FF2B5EF4-FFF2-40B4-BE49-F238E27FC236}">
                  <a16:creationId xmlns:a16="http://schemas.microsoft.com/office/drawing/2014/main" id="{BBE70335-8E7B-5D40-8FEF-6135AADFE008}"/>
                </a:ext>
              </a:extLst>
            </p:cNvPr>
            <p:cNvSpPr/>
            <p:nvPr/>
          </p:nvSpPr>
          <p:spPr>
            <a:xfrm>
              <a:off x="10506201" y="4983296"/>
              <a:ext cx="216000" cy="216000"/>
            </a:xfrm>
            <a:prstGeom prst="rect">
              <a:avLst/>
            </a:prstGeom>
            <a:noFill/>
            <a:ln w="317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CasellaDiTesto 485">
              <a:extLst>
                <a:ext uri="{FF2B5EF4-FFF2-40B4-BE49-F238E27FC236}">
                  <a16:creationId xmlns:a16="http://schemas.microsoft.com/office/drawing/2014/main" id="{0F6D27D8-8D3F-524F-88F3-F153B3594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1606" y="4937407"/>
              <a:ext cx="9802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B2M</a:t>
              </a:r>
              <a:r>
                <a:rPr kumimoji="0" lang="en-AU" altLang="en-US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-/-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764DABF-5F75-2F4D-A757-E7B1294FF0A4}"/>
              </a:ext>
            </a:extLst>
          </p:cNvPr>
          <p:cNvGrpSpPr/>
          <p:nvPr/>
        </p:nvGrpSpPr>
        <p:grpSpPr>
          <a:xfrm>
            <a:off x="10487243" y="5288567"/>
            <a:ext cx="1515174" cy="307777"/>
            <a:chOff x="10506201" y="5265923"/>
            <a:chExt cx="1515174" cy="307777"/>
          </a:xfrm>
        </p:grpSpPr>
        <p:sp>
          <p:nvSpPr>
            <p:cNvPr id="464" name="Rettangolo 463">
              <a:extLst>
                <a:ext uri="{FF2B5EF4-FFF2-40B4-BE49-F238E27FC236}">
                  <a16:creationId xmlns:a16="http://schemas.microsoft.com/office/drawing/2014/main" id="{0D0AC184-1D7F-7E4E-B76C-C02597B4DD81}"/>
                </a:ext>
              </a:extLst>
            </p:cNvPr>
            <p:cNvSpPr/>
            <p:nvPr/>
          </p:nvSpPr>
          <p:spPr>
            <a:xfrm>
              <a:off x="10506201" y="5305780"/>
              <a:ext cx="216000" cy="216000"/>
            </a:xfrm>
            <a:prstGeom prst="rect">
              <a:avLst/>
            </a:prstGeom>
            <a:noFill/>
            <a:ln w="317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CasellaDiTesto 485">
              <a:extLst>
                <a:ext uri="{FF2B5EF4-FFF2-40B4-BE49-F238E27FC236}">
                  <a16:creationId xmlns:a16="http://schemas.microsoft.com/office/drawing/2014/main" id="{0D521167-69FF-3148-BCCB-0C6AFF453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1606" y="5265923"/>
              <a:ext cx="13197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B2M</a:t>
              </a:r>
              <a:r>
                <a:rPr kumimoji="0" lang="en-AU" altLang="en-US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-/-</a:t>
              </a: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/HLA-E</a:t>
              </a:r>
              <a:r>
                <a:rPr kumimoji="0" lang="en-AU" altLang="en-US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+</a:t>
              </a:r>
            </a:p>
          </p:txBody>
        </p:sp>
      </p:grpSp>
      <p:sp>
        <p:nvSpPr>
          <p:cNvPr id="460" name="CasellaDiTesto 468">
            <a:extLst>
              <a:ext uri="{FF2B5EF4-FFF2-40B4-BE49-F238E27FC236}">
                <a16:creationId xmlns:a16="http://schemas.microsoft.com/office/drawing/2014/main" id="{3F95D231-111E-1743-B7E6-989C0CD871C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742516" y="5036325"/>
            <a:ext cx="1733122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Fold killing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5377947-61C9-E542-BA4A-2440C2557D0B}"/>
              </a:ext>
            </a:extLst>
          </p:cNvPr>
          <p:cNvSpPr/>
          <p:nvPr/>
        </p:nvSpPr>
        <p:spPr>
          <a:xfrm>
            <a:off x="7455189" y="3911253"/>
            <a:ext cx="4646759" cy="280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Rectangle 128">
            <a:extLst>
              <a:ext uri="{FF2B5EF4-FFF2-40B4-BE49-F238E27FC236}">
                <a16:creationId xmlns:a16="http://schemas.microsoft.com/office/drawing/2014/main" id="{14290F35-760B-7746-9968-1DC643B02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927" y="5581740"/>
            <a:ext cx="322105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Donor cell</a:t>
            </a:r>
          </a:p>
        </p:txBody>
      </p:sp>
      <p:cxnSp>
        <p:nvCxnSpPr>
          <p:cNvPr id="405" name="Connettore 2 837">
            <a:extLst>
              <a:ext uri="{FF2B5EF4-FFF2-40B4-BE49-F238E27FC236}">
                <a16:creationId xmlns:a16="http://schemas.microsoft.com/office/drawing/2014/main" id="{2A0D9781-B514-414A-920A-DE27AC2DB5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46263" y="5067390"/>
            <a:ext cx="0" cy="517525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3" name="Rettangolo 412">
            <a:extLst>
              <a:ext uri="{FF2B5EF4-FFF2-40B4-BE49-F238E27FC236}">
                <a16:creationId xmlns:a16="http://schemas.microsoft.com/office/drawing/2014/main" id="{51D0C08E-1D22-B447-A3EE-16016FFB0ECE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414" name="Triangolo rettangolo 413">
            <a:extLst>
              <a:ext uri="{FF2B5EF4-FFF2-40B4-BE49-F238E27FC236}">
                <a16:creationId xmlns:a16="http://schemas.microsoft.com/office/drawing/2014/main" id="{06F926AE-91D1-7343-ADCC-34C2369FAF60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Titolo 1">
            <a:extLst>
              <a:ext uri="{FF2B5EF4-FFF2-40B4-BE49-F238E27FC236}">
                <a16:creationId xmlns:a16="http://schemas.microsoft.com/office/drawing/2014/main" id="{6DD4391A-5E5A-CB4A-85EC-0402843412A3}"/>
              </a:ext>
            </a:extLst>
          </p:cNvPr>
          <p:cNvSpPr txBox="1">
            <a:spLocks/>
          </p:cNvSpPr>
          <p:nvPr/>
        </p:nvSpPr>
        <p:spPr>
          <a:xfrm>
            <a:off x="304798" y="0"/>
            <a:ext cx="10953009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Generation of Universal Donor Cells</a:t>
            </a:r>
          </a:p>
        </p:txBody>
      </p:sp>
    </p:spTree>
    <p:extLst>
      <p:ext uri="{BB962C8B-B14F-4D97-AF65-F5344CB8AC3E}">
        <p14:creationId xmlns:p14="http://schemas.microsoft.com/office/powerpoint/2010/main" val="403645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acqua, cielo, barca, sedendo&#10;&#10;&#10;&#10;Descrizione generata automaticamente">
            <a:extLst>
              <a:ext uri="{FF2B5EF4-FFF2-40B4-BE49-F238E27FC236}">
                <a16:creationId xmlns:a16="http://schemas.microsoft.com/office/drawing/2014/main" id="{28AF614D-6F48-274F-BF93-586FADB25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4" r="1" b="1642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7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F7727632-DB5F-764F-A650-0D6FFD46D51A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4" name="Rettangolo 3"/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olo rettangolo 4"/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87287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Therapeutic Gene Silencing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F11B1AC-D162-234C-957B-53F88C33F172}"/>
              </a:ext>
            </a:extLst>
          </p:cNvPr>
          <p:cNvSpPr txBox="1"/>
          <p:nvPr/>
        </p:nvSpPr>
        <p:spPr>
          <a:xfrm>
            <a:off x="304800" y="1242569"/>
            <a:ext cx="11546774" cy="534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§"/>
            </a:pPr>
            <a:r>
              <a:rPr lang="en-US" sz="2000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The scope of gene therapy goes beyond gene replacement </a:t>
            </a:r>
            <a:r>
              <a:rPr lang="en-US" sz="2000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  <a:sym typeface="Wingdings" pitchFamily="2" charset="2"/>
              </a:rPr>
              <a:t> gene silencing</a:t>
            </a:r>
            <a:endParaRPr lang="en-US" sz="20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§"/>
            </a:pPr>
            <a:endParaRPr lang="en-US" sz="8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ppleSymbols" charset="0"/>
              <a:buChar char="⎻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Diseases caused by dominant-negative/gain-of-function mutations &amp; repeat expansion disorders:</a:t>
            </a:r>
          </a:p>
          <a:p>
            <a:pPr marL="800100" lvl="1" indent="-342900">
              <a:buFont typeface="AppleSymbols" charset="0"/>
              <a:buChar char="⎻"/>
            </a:pPr>
            <a:endParaRPr lang="en-US" sz="800" i="1" dirty="0">
              <a:latin typeface="Arial" charset="0"/>
              <a:ea typeface="Arial" charset="0"/>
              <a:cs typeface="Arial" charset="0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Hypercholesterolemia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Spinocerebellar ataxia type 1 (SCA1) …</a:t>
            </a:r>
          </a:p>
          <a:p>
            <a:pPr marL="1257300" lvl="2" indent="-342900">
              <a:buFont typeface="Arial" charset="0"/>
              <a:buChar char="•"/>
            </a:pPr>
            <a:endParaRPr lang="en-US" sz="800" i="1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ppleSymbols" charset="0"/>
              <a:buChar char="⎻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Infectious diseases:</a:t>
            </a:r>
          </a:p>
          <a:p>
            <a:pPr marL="800100" lvl="1" indent="-342900">
              <a:buFont typeface="AppleSymbols" charset="0"/>
              <a:buChar char="⎻"/>
            </a:pPr>
            <a:endParaRPr lang="en-US" sz="800" i="1" dirty="0">
              <a:latin typeface="Arial" charset="0"/>
              <a:ea typeface="Arial" charset="0"/>
              <a:cs typeface="Arial" charset="0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HBV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HIV</a:t>
            </a:r>
          </a:p>
          <a:p>
            <a:pPr marL="1257300" lvl="2" indent="-342900">
              <a:buFont typeface="Arial" charset="0"/>
              <a:buChar char="•"/>
            </a:pPr>
            <a:endParaRPr lang="en-US" sz="800" i="1" dirty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AppleSymbols" charset="0"/>
              <a:buChar char="⎻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Others:</a:t>
            </a:r>
          </a:p>
          <a:p>
            <a:pPr marL="800100" lvl="1" indent="-342900">
              <a:buFont typeface="AppleSymbols" charset="0"/>
              <a:buChar char="⎻"/>
            </a:pPr>
            <a:endParaRPr lang="en-US" sz="800" i="1" dirty="0">
              <a:latin typeface="Arial" charset="0"/>
              <a:ea typeface="Arial" charset="0"/>
              <a:cs typeface="Arial" charset="0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Hemoglobinopathies</a:t>
            </a:r>
          </a:p>
          <a:p>
            <a:pPr marL="1257300" lvl="2" indent="-342900">
              <a:buFont typeface="Arial" charset="0"/>
              <a:buChar char="•"/>
            </a:pPr>
            <a:endParaRPr lang="en-US" sz="1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lnSpc>
                <a:spcPct val="90000"/>
              </a:lnSpc>
              <a:buFont typeface="Wingdings" charset="2"/>
              <a:buChar char="§"/>
            </a:pPr>
            <a:r>
              <a:rPr lang="en-US" altLang="en-US" sz="2000" dirty="0">
                <a:solidFill>
                  <a:srgbClr val="002060"/>
                </a:solidFill>
                <a:latin typeface="Arial" charset="0"/>
                <a:cs typeface="Arial" charset="0"/>
              </a:rPr>
              <a:t>To silence gene expression:</a:t>
            </a:r>
          </a:p>
          <a:p>
            <a:pPr marL="538163" indent="-34925">
              <a:lnSpc>
                <a:spcPct val="90000"/>
              </a:lnSpc>
              <a:buFont typeface="Wingdings" charset="2"/>
              <a:buChar char="Ø"/>
            </a:pPr>
            <a:endParaRPr lang="en-US" altLang="en-US" sz="800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marL="538163" lvl="2" indent="-34925">
              <a:lnSpc>
                <a:spcPct val="90000"/>
              </a:lnSpc>
              <a:buFontTx/>
              <a:buAutoNum type="arabicPeriod"/>
            </a:pPr>
            <a:r>
              <a:rPr lang="en-US" altLang="en-US" i="1" dirty="0">
                <a:latin typeface="Arial" charset="0"/>
                <a:cs typeface="Arial" charset="0"/>
              </a:rPr>
              <a:t> RNA interference (</a:t>
            </a:r>
            <a:r>
              <a:rPr lang="en-US" altLang="en-US" i="1" dirty="0" err="1">
                <a:latin typeface="Arial" charset="0"/>
                <a:cs typeface="Arial" charset="0"/>
              </a:rPr>
              <a:t>si</a:t>
            </a:r>
            <a:r>
              <a:rPr lang="en-US" altLang="en-US" i="1" dirty="0">
                <a:latin typeface="Arial" charset="0"/>
                <a:cs typeface="Arial" charset="0"/>
              </a:rPr>
              <a:t>/shRNA)</a:t>
            </a:r>
          </a:p>
          <a:p>
            <a:pPr marL="538163" lvl="3" indent="-34925">
              <a:lnSpc>
                <a:spcPct val="90000"/>
              </a:lnSpc>
              <a:buFontTx/>
              <a:buNone/>
            </a:pPr>
            <a:r>
              <a:rPr lang="en-US" altLang="en-US" sz="1600" i="1" dirty="0">
                <a:latin typeface="Arial" charset="0"/>
                <a:cs typeface="Arial" charset="0"/>
              </a:rPr>
              <a:t>		- Stable expression/delivery of the RNAi molecules</a:t>
            </a:r>
          </a:p>
          <a:p>
            <a:pPr marL="538163" lvl="3" indent="-34925">
              <a:lnSpc>
                <a:spcPct val="90000"/>
              </a:lnSpc>
              <a:buFontTx/>
              <a:buNone/>
            </a:pPr>
            <a:endParaRPr lang="en-US" altLang="en-US" sz="600" i="1" dirty="0">
              <a:latin typeface="Arial" charset="0"/>
              <a:cs typeface="Arial" charset="0"/>
            </a:endParaRPr>
          </a:p>
          <a:p>
            <a:pPr marL="538163" lvl="2" indent="-34925">
              <a:lnSpc>
                <a:spcPct val="90000"/>
              </a:lnSpc>
              <a:buFontTx/>
              <a:buAutoNum type="arabicPeriod"/>
            </a:pPr>
            <a:r>
              <a:rPr lang="en-US" altLang="en-US" i="1" dirty="0">
                <a:latin typeface="Arial" charset="0"/>
                <a:cs typeface="Arial" charset="0"/>
              </a:rPr>
              <a:t> Gene inactivation (Artificial Nucleases / Base Editors)</a:t>
            </a:r>
          </a:p>
          <a:p>
            <a:pPr marL="538163" lvl="3" indent="-34925">
              <a:lnSpc>
                <a:spcPct val="90000"/>
              </a:lnSpc>
              <a:buFontTx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 	- </a:t>
            </a:r>
            <a:r>
              <a:rPr lang="en-US" altLang="en-US" sz="1600" i="1" dirty="0">
                <a:latin typeface="Arial" charset="0"/>
                <a:cs typeface="Arial" charset="0"/>
              </a:rPr>
              <a:t>For AN, induction of the DNA Damage Response (DDR)</a:t>
            </a:r>
          </a:p>
          <a:p>
            <a:pPr marL="538163" lvl="3" indent="-34925">
              <a:lnSpc>
                <a:spcPct val="90000"/>
              </a:lnSpc>
              <a:buFontTx/>
              <a:buNone/>
            </a:pPr>
            <a:endParaRPr lang="en-US" altLang="en-US" sz="600" i="1" dirty="0">
              <a:latin typeface="Arial" charset="0"/>
              <a:cs typeface="Arial" charset="0"/>
            </a:endParaRPr>
          </a:p>
          <a:p>
            <a:pPr marL="538163" lvl="2" indent="-34925">
              <a:lnSpc>
                <a:spcPct val="90000"/>
              </a:lnSpc>
              <a:buFontTx/>
              <a:buAutoNum type="arabicPeriod"/>
            </a:pPr>
            <a:r>
              <a:rPr lang="en-US" altLang="en-US" i="1" dirty="0">
                <a:latin typeface="Arial" charset="0"/>
                <a:cs typeface="Arial" charset="0"/>
              </a:rPr>
              <a:t> Targeted epigenetic silencing</a:t>
            </a:r>
          </a:p>
        </p:txBody>
      </p:sp>
    </p:spTree>
    <p:extLst>
      <p:ext uri="{BB962C8B-B14F-4D97-AF65-F5344CB8AC3E}">
        <p14:creationId xmlns:p14="http://schemas.microsoft.com/office/powerpoint/2010/main" val="288538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36" name="Picture 4" descr="F:\FLASH DRIVE\Epigenetic Therapy project\tesi\letteratura da studiare\epi\dna meth\erv\er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1" y="2237241"/>
            <a:ext cx="5469776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itolo 1"/>
          <p:cNvSpPr txBox="1">
            <a:spLocks/>
          </p:cNvSpPr>
          <p:nvPr/>
        </p:nvSpPr>
        <p:spPr bwMode="auto">
          <a:xfrm>
            <a:off x="469881" y="4526345"/>
            <a:ext cx="36893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200" b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  <a:sym typeface="Wingdings" charset="2"/>
              </a:rPr>
              <a:t>From </a:t>
            </a:r>
            <a:r>
              <a:rPr kumimoji="0" lang="it-IT" altLang="en-US" sz="1200" b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  <a:sym typeface="Wingdings" charset="2"/>
              </a:rPr>
              <a:t>Feschotte</a:t>
            </a:r>
            <a:r>
              <a:rPr kumimoji="0" lang="it-IT" altLang="en-US" sz="1200" b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  <a:sym typeface="Wingdings" charset="2"/>
              </a:rPr>
              <a:t> et al., </a:t>
            </a:r>
            <a:r>
              <a:rPr kumimoji="0" lang="en-US" altLang="en-US" sz="1200" b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Nat Rev Genet. 2012 </a:t>
            </a:r>
            <a:endParaRPr kumimoji="0" lang="it-IT" altLang="en-US" sz="1200" b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2" name="CasellaDiTesto 41"/>
          <p:cNvSpPr txBox="1"/>
          <p:nvPr/>
        </p:nvSpPr>
        <p:spPr>
          <a:xfrm>
            <a:off x="331335" y="1387056"/>
            <a:ext cx="57065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Permanent epigenetic silencing of Endogenous Retroviruses (ERV)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				 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4019" y="5116455"/>
            <a:ext cx="6536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Targeting by KRAB-ZFPs 	         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sz="1600" i="1" u="sng" dirty="0">
                <a:latin typeface="Arial" charset="0"/>
                <a:ea typeface="Arial" charset="0"/>
                <a:cs typeface="Arial" charset="0"/>
              </a:rPr>
              <a:t>Initiator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Recruitment of an epigenetic repressive complex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De novo DNA methylation (DNMT3A)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i="1" u="sng" dirty="0">
                <a:latin typeface="Arial" charset="0"/>
                <a:ea typeface="Arial" charset="0"/>
                <a:cs typeface="Arial" charset="0"/>
              </a:rPr>
              <a:t>Final locker</a:t>
            </a:r>
          </a:p>
        </p:txBody>
      </p:sp>
      <p:grpSp>
        <p:nvGrpSpPr>
          <p:cNvPr id="51" name="Gruppo 6"/>
          <p:cNvGrpSpPr>
            <a:grpSpLocks/>
          </p:cNvGrpSpPr>
          <p:nvPr/>
        </p:nvGrpSpPr>
        <p:grpSpPr bwMode="auto">
          <a:xfrm>
            <a:off x="2947902" y="2821482"/>
            <a:ext cx="750494" cy="316326"/>
            <a:chOff x="5354291" y="3388600"/>
            <a:chExt cx="750525" cy="316279"/>
          </a:xfrm>
        </p:grpSpPr>
        <p:sp>
          <p:nvSpPr>
            <p:cNvPr id="52" name="Ovale 988"/>
            <p:cNvSpPr>
              <a:spLocks noChangeArrowheads="1"/>
            </p:cNvSpPr>
            <p:nvPr/>
          </p:nvSpPr>
          <p:spPr bwMode="auto">
            <a:xfrm>
              <a:off x="5438999" y="3388600"/>
              <a:ext cx="621415" cy="316279"/>
            </a:xfrm>
            <a:prstGeom prst="ellipse">
              <a:avLst/>
            </a:prstGeom>
            <a:solidFill>
              <a:srgbClr val="FFDA65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CasellaDiTesto 52"/>
            <p:cNvSpPr txBox="1"/>
            <p:nvPr/>
          </p:nvSpPr>
          <p:spPr>
            <a:xfrm>
              <a:off x="5354951" y="3415997"/>
              <a:ext cx="749331" cy="2618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DNMT3L</a:t>
              </a:r>
            </a:p>
          </p:txBody>
        </p:sp>
      </p:grpSp>
      <p:sp>
        <p:nvSpPr>
          <p:cNvPr id="11" name="Rettangolo 10"/>
          <p:cNvSpPr/>
          <p:nvPr/>
        </p:nvSpPr>
        <p:spPr>
          <a:xfrm>
            <a:off x="469881" y="2237241"/>
            <a:ext cx="5469776" cy="2706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9245B868-EF34-E242-ABD7-60E11AF7DDAA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E68EC1E0-63A6-7B4A-A350-908A46B51836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olo rettangolo 37">
              <a:extLst>
                <a:ext uri="{FF2B5EF4-FFF2-40B4-BE49-F238E27FC236}">
                  <a16:creationId xmlns:a16="http://schemas.microsoft.com/office/drawing/2014/main" id="{DBC3801D-045C-2749-8364-FA3473D7A023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87287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b="0" i="1" dirty="0" err="1">
                <a:solidFill>
                  <a:schemeClr val="bg2"/>
                </a:solidFill>
                <a:latin typeface="Arial" charset="0"/>
                <a:cs typeface="Arial" charset="0"/>
              </a:rPr>
              <a:t>Epi</a:t>
            </a:r>
            <a:r>
              <a:rPr lang="it-IT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-editing: Background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ECBD6252-AEC2-2E40-BD74-7C504171A396}"/>
              </a:ext>
            </a:extLst>
          </p:cNvPr>
          <p:cNvGrpSpPr/>
          <p:nvPr/>
        </p:nvGrpSpPr>
        <p:grpSpPr>
          <a:xfrm>
            <a:off x="20322" y="1419725"/>
            <a:ext cx="11789875" cy="4917551"/>
            <a:chOff x="20322" y="1419725"/>
            <a:chExt cx="11789875" cy="4917551"/>
          </a:xfrm>
        </p:grpSpPr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DD81A4F7-0622-C548-A5A7-5663B06BA5D8}"/>
                </a:ext>
              </a:extLst>
            </p:cNvPr>
            <p:cNvGrpSpPr/>
            <p:nvPr/>
          </p:nvGrpSpPr>
          <p:grpSpPr>
            <a:xfrm>
              <a:off x="5972483" y="1419725"/>
              <a:ext cx="5837714" cy="4730877"/>
              <a:chOff x="6234533" y="1365662"/>
              <a:chExt cx="5837714" cy="4730877"/>
            </a:xfrm>
          </p:grpSpPr>
          <p:sp>
            <p:nvSpPr>
              <p:cNvPr id="54" name="CasellaDiTesto 53"/>
              <p:cNvSpPr txBox="1"/>
              <p:nvPr/>
            </p:nvSpPr>
            <p:spPr>
              <a:xfrm>
                <a:off x="6234533" y="1365662"/>
                <a:ext cx="570653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Arial" charset="0"/>
                    <a:ea typeface="Arial" charset="0"/>
                    <a:cs typeface="Arial" charset="0"/>
                  </a:rPr>
                  <a:t>Engineered Transcriptional Repressors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lvl="1"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				  </a:t>
                </a:r>
              </a:p>
            </p:txBody>
          </p:sp>
          <p:grpSp>
            <p:nvGrpSpPr>
              <p:cNvPr id="69" name="Gruppo 68"/>
              <p:cNvGrpSpPr/>
              <p:nvPr/>
            </p:nvGrpSpPr>
            <p:grpSpPr>
              <a:xfrm>
                <a:off x="6783014" y="2001537"/>
                <a:ext cx="3110437" cy="4095002"/>
                <a:chOff x="347663" y="1231900"/>
                <a:chExt cx="3848915" cy="4995863"/>
              </a:xfrm>
            </p:grpSpPr>
            <p:grpSp>
              <p:nvGrpSpPr>
                <p:cNvPr id="70" name="Group 2"/>
                <p:cNvGrpSpPr>
                  <a:grpSpLocks/>
                </p:cNvGrpSpPr>
                <p:nvPr/>
              </p:nvGrpSpPr>
              <p:grpSpPr bwMode="auto">
                <a:xfrm>
                  <a:off x="347663" y="1231900"/>
                  <a:ext cx="3489325" cy="4995863"/>
                  <a:chOff x="1231900" y="1751013"/>
                  <a:chExt cx="2376488" cy="3363911"/>
                </a:xfrm>
              </p:grpSpPr>
              <p:pic>
                <p:nvPicPr>
                  <p:cNvPr id="77" name="Picture 3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800" r="50000"/>
                  <a:stretch>
                    <a:fillRect/>
                  </a:stretch>
                </p:blipFill>
                <p:spPr bwMode="auto">
                  <a:xfrm>
                    <a:off x="1231900" y="1751013"/>
                    <a:ext cx="1808163" cy="25050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8" name="Picture 8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1875" b="11301"/>
                  <a:stretch>
                    <a:fillRect/>
                  </a:stretch>
                </p:blipFill>
                <p:spPr bwMode="auto">
                  <a:xfrm>
                    <a:off x="2293938" y="4135438"/>
                    <a:ext cx="1241425" cy="8620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9" name="Picture 50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277" b="55650"/>
                  <a:stretch>
                    <a:fillRect/>
                  </a:stretch>
                </p:blipFill>
                <p:spPr bwMode="auto">
                  <a:xfrm>
                    <a:off x="2482850" y="3365500"/>
                    <a:ext cx="1050925" cy="8159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0" name="Picture 51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31" t="12360" r="71799" b="65511"/>
                  <a:stretch>
                    <a:fillRect/>
                  </a:stretch>
                </p:blipFill>
                <p:spPr bwMode="auto">
                  <a:xfrm>
                    <a:off x="2432050" y="3592513"/>
                    <a:ext cx="214313" cy="4064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231900" y="1751013"/>
                    <a:ext cx="184150" cy="269875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marL="342900" indent="-3429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342900" marR="0" lvl="0" indent="-34290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altLang="it-IT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endParaRPr>
                  </a:p>
                </p:txBody>
              </p:sp>
              <p:sp>
                <p:nvSpPr>
                  <p:cNvPr id="82" name="Oval 1"/>
                  <p:cNvSpPr>
                    <a:spLocks noChangeArrowheads="1"/>
                  </p:cNvSpPr>
                  <p:nvPr/>
                </p:nvSpPr>
                <p:spPr bwMode="auto">
                  <a:xfrm>
                    <a:off x="2187575" y="3411537"/>
                    <a:ext cx="1420813" cy="1703387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marL="342900" indent="-3429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342900" marR="0" lvl="0" indent="-34290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endParaRPr>
                  </a:p>
                </p:txBody>
              </p:sp>
            </p:grpSp>
            <p:sp>
              <p:nvSpPr>
                <p:cNvPr id="71" name="Rectangle 3"/>
                <p:cNvSpPr>
                  <a:spLocks noChangeArrowheads="1"/>
                </p:cNvSpPr>
                <p:nvPr/>
              </p:nvSpPr>
              <p:spPr bwMode="auto">
                <a:xfrm>
                  <a:off x="617538" y="2293938"/>
                  <a:ext cx="347662" cy="22383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marL="342900" indent="-3429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342900" marR="0" lvl="0" indent="-34290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endParaRPr>
                </a:p>
              </p:txBody>
            </p:sp>
            <p:sp>
              <p:nvSpPr>
                <p:cNvPr id="72" name="Rectangle 51"/>
                <p:cNvSpPr>
                  <a:spLocks noChangeArrowheads="1"/>
                </p:cNvSpPr>
                <p:nvPr/>
              </p:nvSpPr>
              <p:spPr bwMode="auto">
                <a:xfrm>
                  <a:off x="2547938" y="2060575"/>
                  <a:ext cx="347662" cy="2222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marL="342900" indent="-3429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342900" marR="0" lvl="0" indent="-34290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endParaRPr>
                </a:p>
              </p:txBody>
            </p:sp>
            <p:sp>
              <p:nvSpPr>
                <p:cNvPr id="73" name="Rectangle 52"/>
                <p:cNvSpPr>
                  <a:spLocks noChangeArrowheads="1"/>
                </p:cNvSpPr>
                <p:nvPr/>
              </p:nvSpPr>
              <p:spPr bwMode="auto">
                <a:xfrm>
                  <a:off x="2532063" y="2922936"/>
                  <a:ext cx="363536" cy="19859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marL="342900" indent="-3429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342900" marR="0" lvl="0" indent="-34290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endParaRPr>
                </a:p>
              </p:txBody>
            </p:sp>
            <p:cxnSp>
              <p:nvCxnSpPr>
                <p:cNvPr id="74" name="Straight Connector 5"/>
                <p:cNvCxnSpPr>
                  <a:cxnSpLocks noChangeShapeType="1"/>
                </p:cNvCxnSpPr>
                <p:nvPr/>
              </p:nvCxnSpPr>
              <p:spPr bwMode="auto">
                <a:xfrm>
                  <a:off x="2931089" y="2693988"/>
                  <a:ext cx="492909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5" name="Rectangle 6"/>
                <p:cNvSpPr>
                  <a:spLocks noChangeArrowheads="1"/>
                </p:cNvSpPr>
                <p:nvPr/>
              </p:nvSpPr>
              <p:spPr bwMode="auto">
                <a:xfrm>
                  <a:off x="347663" y="1801812"/>
                  <a:ext cx="2547937" cy="1827213"/>
                </a:xfrm>
                <a:prstGeom prst="rect">
                  <a:avLst/>
                </a:prstGeom>
                <a:noFill/>
                <a:ln w="2857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marL="342900" indent="-3429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342900" marR="0" lvl="0" indent="-34290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endParaRPr>
                </a:p>
              </p:txBody>
            </p:sp>
            <p:cxnSp>
              <p:nvCxnSpPr>
                <p:cNvPr id="76" name="Straight Connector 58"/>
                <p:cNvCxnSpPr>
                  <a:cxnSpLocks noChangeShapeType="1"/>
                </p:cNvCxnSpPr>
                <p:nvPr/>
              </p:nvCxnSpPr>
              <p:spPr bwMode="auto">
                <a:xfrm>
                  <a:off x="3841750" y="4908550"/>
                  <a:ext cx="35482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8561130" y="2985451"/>
                <a:ext cx="3260268" cy="80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lvl="1" algn="ctr" eaLnBrk="0" fontAlgn="base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it-IT" sz="1600" b="1" dirty="0">
                    <a:solidFill>
                      <a:srgbClr val="0000FF"/>
                    </a:solidFill>
                    <a:ea typeface="MS PGothic" charset="-128"/>
                  </a:rPr>
                  <a:t>Custom-made DNA Binding Domain</a:t>
                </a:r>
              </a:p>
              <a:p>
                <a:pPr lvl="1" algn="ctr" eaLnBrk="0" fontAlgn="base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it-IT" sz="1600" dirty="0">
                    <a:solidFill>
                      <a:srgbClr val="000000"/>
                    </a:solidFill>
                    <a:ea typeface="MS PGothic" charset="-128"/>
                    <a:sym typeface="Wingdings" charset="2"/>
                  </a:rPr>
                  <a:t>i.e.</a:t>
                </a:r>
                <a:r>
                  <a:rPr lang="en-US" altLang="it-IT" sz="1600" dirty="0">
                    <a:solidFill>
                      <a:srgbClr val="000000"/>
                    </a:solidFill>
                    <a:ea typeface="MS PGothic" charset="-128"/>
                  </a:rPr>
                  <a:t> ZFP / TALE / </a:t>
                </a:r>
                <a:r>
                  <a:rPr lang="en-US" altLang="it-IT" sz="1600" b="1" u="sng" dirty="0">
                    <a:solidFill>
                      <a:srgbClr val="0000FF"/>
                    </a:solidFill>
                    <a:ea typeface="MS PGothic" charset="-128"/>
                  </a:rPr>
                  <a:t>dCas9</a:t>
                </a:r>
              </a:p>
            </p:txBody>
          </p:sp>
          <p:sp>
            <p:nvSpPr>
              <p:cNvPr id="86" name="Rectangle 9"/>
              <p:cNvSpPr/>
              <p:nvPr/>
            </p:nvSpPr>
            <p:spPr>
              <a:xfrm>
                <a:off x="9099211" y="4902045"/>
                <a:ext cx="2973036" cy="806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 eaLnBrk="0" fontAlgn="base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it-IT" sz="1600" b="1" dirty="0">
                    <a:solidFill>
                      <a:srgbClr val="FF0000"/>
                    </a:solidFill>
                    <a:latin typeface="Arial" charset="0"/>
                    <a:ea typeface="ＭＳ Ｐゴシック"/>
                    <a:cs typeface="Arial" pitchFamily="34" charset="0"/>
                  </a:rPr>
                  <a:t>Effector Domain</a:t>
                </a:r>
              </a:p>
              <a:p>
                <a:pPr lvl="1" algn="ctr" eaLnBrk="0" fontAlgn="base" hangingPunct="0">
                  <a:lnSpc>
                    <a:spcPct val="8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en-US" altLang="it-IT" sz="1600" dirty="0">
                    <a:solidFill>
                      <a:srgbClr val="000000"/>
                    </a:solidFill>
                    <a:latin typeface="Arial" charset="0"/>
                    <a:ea typeface="ＭＳ Ｐゴシック"/>
                    <a:cs typeface="Arial" pitchFamily="34" charset="0"/>
                  </a:rPr>
                  <a:t>from a naturally occurring                   transcriptional repressor</a:t>
                </a:r>
              </a:p>
            </p:txBody>
          </p:sp>
        </p:grp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5E255FBD-D055-884E-9C3A-61B5567D172F}"/>
                </a:ext>
              </a:extLst>
            </p:cNvPr>
            <p:cNvSpPr/>
            <p:nvPr/>
          </p:nvSpPr>
          <p:spPr>
            <a:xfrm>
              <a:off x="20322" y="5829445"/>
              <a:ext cx="653626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>
                <a:buFont typeface="+mj-lt"/>
                <a:buAutoNum type="arabicPeriod"/>
              </a:pPr>
              <a:endParaRPr lang="en-US" sz="1100" i="1" u="sng" dirty="0">
                <a:latin typeface="Arial" charset="0"/>
                <a:ea typeface="Arial" charset="0"/>
                <a:cs typeface="Arial" charset="0"/>
              </a:endParaRPr>
            </a:p>
            <a:p>
              <a:pPr marL="800100" lvl="1" indent="-342900">
                <a:buFont typeface="Wingdings" charset="2"/>
                <a:buChar char="Ø"/>
              </a:pP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Selected domains: 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KRAB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, 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DNMT3A</a:t>
              </a:r>
              <a:r>
                <a:rPr lang="en-US" sz="16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600" dirty="0">
                  <a:latin typeface="Arial" charset="0"/>
                  <a:ea typeface="Arial" charset="0"/>
                  <a:cs typeface="Arial" charset="0"/>
                </a:rPr>
                <a:t>&amp; </a:t>
              </a:r>
              <a:r>
                <a:rPr lang="en-US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DNMT3L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9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olo rettangolo 4"/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1029329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0" i="1">
                <a:solidFill>
                  <a:schemeClr val="bg2"/>
                </a:solidFill>
                <a:latin typeface="Arial" charset="0"/>
                <a:cs typeface="Arial" charset="0"/>
              </a:rPr>
              <a:t>Epi-editing: Efficiency &amp; Mode of Action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grpSp>
        <p:nvGrpSpPr>
          <p:cNvPr id="29" name="Gruppo 28"/>
          <p:cNvGrpSpPr/>
          <p:nvPr/>
        </p:nvGrpSpPr>
        <p:grpSpPr>
          <a:xfrm>
            <a:off x="5023415" y="1891357"/>
            <a:ext cx="1030152" cy="542625"/>
            <a:chOff x="8113105" y="4156066"/>
            <a:chExt cx="1030152" cy="542625"/>
          </a:xfrm>
        </p:grpSpPr>
        <p:sp>
          <p:nvSpPr>
            <p:cNvPr id="749" name="Ovale 1139"/>
            <p:cNvSpPr>
              <a:spLocks noChangeAspect="1"/>
            </p:cNvSpPr>
            <p:nvPr/>
          </p:nvSpPr>
          <p:spPr bwMode="auto">
            <a:xfrm>
              <a:off x="8116144" y="4287305"/>
              <a:ext cx="1027113" cy="4113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196"/>
              </a:schemeClr>
            </a:solidFill>
            <a:ln w="6350">
              <a:solidFill>
                <a:srgbClr val="17375E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0" i="0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750" name="Connettore 1 1140"/>
            <p:cNvCxnSpPr>
              <a:cxnSpLocks noChangeAspect="1"/>
            </p:cNvCxnSpPr>
            <p:nvPr/>
          </p:nvCxnSpPr>
          <p:spPr bwMode="auto">
            <a:xfrm>
              <a:off x="8906624" y="4360517"/>
              <a:ext cx="0" cy="11564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1" name="Figura a mano libera 750"/>
            <p:cNvSpPr/>
            <p:nvPr/>
          </p:nvSpPr>
          <p:spPr bwMode="auto">
            <a:xfrm>
              <a:off x="8170842" y="447154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52" name="Freeform 570"/>
            <p:cNvSpPr>
              <a:spLocks/>
            </p:cNvSpPr>
            <p:nvPr/>
          </p:nvSpPr>
          <p:spPr bwMode="auto">
            <a:xfrm>
              <a:off x="8195155" y="4317590"/>
              <a:ext cx="586486" cy="191812"/>
            </a:xfrm>
            <a:custGeom>
              <a:avLst/>
              <a:gdLst>
                <a:gd name="T0" fmla="*/ 0 w 308"/>
                <a:gd name="T1" fmla="*/ 780 h 110"/>
                <a:gd name="T2" fmla="*/ 1445 w 308"/>
                <a:gd name="T3" fmla="*/ 8 h 110"/>
                <a:gd name="T4" fmla="*/ 1925 w 308"/>
                <a:gd name="T5" fmla="*/ 64 h 110"/>
                <a:gd name="T6" fmla="*/ 0 w 308"/>
                <a:gd name="T7" fmla="*/ 780 h 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8" h="110">
                  <a:moveTo>
                    <a:pt x="0" y="110"/>
                  </a:moveTo>
                  <a:cubicBezTo>
                    <a:pt x="14" y="48"/>
                    <a:pt x="120" y="1"/>
                    <a:pt x="231" y="1"/>
                  </a:cubicBezTo>
                  <a:cubicBezTo>
                    <a:pt x="257" y="1"/>
                    <a:pt x="283" y="4"/>
                    <a:pt x="308" y="9"/>
                  </a:cubicBezTo>
                  <a:cubicBezTo>
                    <a:pt x="254" y="0"/>
                    <a:pt x="49" y="7"/>
                    <a:pt x="0" y="1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black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53" name="Oval 571"/>
            <p:cNvSpPr>
              <a:spLocks noChangeArrowheads="1"/>
            </p:cNvSpPr>
            <p:nvPr/>
          </p:nvSpPr>
          <p:spPr bwMode="auto">
            <a:xfrm>
              <a:off x="8647932" y="4317590"/>
              <a:ext cx="27349" cy="22715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754" name="Oval 572"/>
            <p:cNvSpPr>
              <a:spLocks noChangeArrowheads="1"/>
            </p:cNvSpPr>
            <p:nvPr/>
          </p:nvSpPr>
          <p:spPr bwMode="auto">
            <a:xfrm>
              <a:off x="8684398" y="4325163"/>
              <a:ext cx="15195" cy="17665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755" name="Oval 573"/>
            <p:cNvSpPr>
              <a:spLocks noChangeArrowheads="1"/>
            </p:cNvSpPr>
            <p:nvPr/>
          </p:nvSpPr>
          <p:spPr bwMode="auto">
            <a:xfrm>
              <a:off x="8626661" y="4325163"/>
              <a:ext cx="18232" cy="17665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756" name="Freeform 574"/>
            <p:cNvSpPr>
              <a:spLocks/>
            </p:cNvSpPr>
            <p:nvPr/>
          </p:nvSpPr>
          <p:spPr bwMode="auto">
            <a:xfrm>
              <a:off x="8611466" y="4509402"/>
              <a:ext cx="480129" cy="141334"/>
            </a:xfrm>
            <a:custGeom>
              <a:avLst/>
              <a:gdLst>
                <a:gd name="T0" fmla="*/ 0 w 252"/>
                <a:gd name="T1" fmla="*/ 580 h 82"/>
                <a:gd name="T2" fmla="*/ 1575 w 252"/>
                <a:gd name="T3" fmla="*/ 0 h 82"/>
                <a:gd name="T4" fmla="*/ 0 w 252"/>
                <a:gd name="T5" fmla="*/ 58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2" h="82">
                  <a:moveTo>
                    <a:pt x="0" y="82"/>
                  </a:moveTo>
                  <a:cubicBezTo>
                    <a:pt x="57" y="82"/>
                    <a:pt x="193" y="71"/>
                    <a:pt x="252" y="0"/>
                  </a:cubicBezTo>
                  <a:cubicBezTo>
                    <a:pt x="232" y="15"/>
                    <a:pt x="140" y="68"/>
                    <a:pt x="0" y="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black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57" name="Figura a mano libera 756"/>
            <p:cNvSpPr/>
            <p:nvPr/>
          </p:nvSpPr>
          <p:spPr bwMode="auto">
            <a:xfrm>
              <a:off x="8161725" y="4474070"/>
              <a:ext cx="79008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758" name="Gruppo 757"/>
            <p:cNvGrpSpPr/>
            <p:nvPr/>
          </p:nvGrpSpPr>
          <p:grpSpPr bwMode="auto">
            <a:xfrm>
              <a:off x="8168899" y="4407908"/>
              <a:ext cx="167245" cy="158670"/>
              <a:chOff x="1066660" y="4065748"/>
              <a:chExt cx="164780" cy="152833"/>
            </a:xfr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88" name="Figura a mano libera 887"/>
              <p:cNvSpPr/>
              <p:nvPr/>
            </p:nvSpPr>
            <p:spPr>
              <a:xfrm>
                <a:off x="1066660" y="4083549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9" name="Figura a mano libera 888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90" name="Figura a mano libera 889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91" name="Figura a mano libera 890"/>
              <p:cNvSpPr/>
              <p:nvPr/>
            </p:nvSpPr>
            <p:spPr>
              <a:xfrm>
                <a:off x="1125438" y="4131397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92" name="Figura a mano libera 891"/>
              <p:cNvSpPr/>
              <p:nvPr/>
            </p:nvSpPr>
            <p:spPr>
              <a:xfrm>
                <a:off x="1165491" y="4094810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93" name="Figura a mano libera 892"/>
              <p:cNvSpPr/>
              <p:nvPr/>
            </p:nvSpPr>
            <p:spPr>
              <a:xfrm>
                <a:off x="116656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759" name="Figura a mano libera 758"/>
            <p:cNvSpPr/>
            <p:nvPr/>
          </p:nvSpPr>
          <p:spPr bwMode="auto">
            <a:xfrm>
              <a:off x="8189076" y="4509402"/>
              <a:ext cx="69890" cy="5552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0" name="Figura a mano libera 759"/>
            <p:cNvSpPr/>
            <p:nvPr/>
          </p:nvSpPr>
          <p:spPr bwMode="auto">
            <a:xfrm>
              <a:off x="8325821" y="436302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1" name="Figura a mano libera 760"/>
            <p:cNvSpPr/>
            <p:nvPr/>
          </p:nvSpPr>
          <p:spPr bwMode="auto">
            <a:xfrm>
              <a:off x="8511188" y="4332735"/>
              <a:ext cx="66854" cy="4543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2" name="Figura a mano libera 761"/>
            <p:cNvSpPr/>
            <p:nvPr/>
          </p:nvSpPr>
          <p:spPr bwMode="auto">
            <a:xfrm>
              <a:off x="8413946" y="4388257"/>
              <a:ext cx="63815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3" name="Figura a mano libera 762"/>
            <p:cNvSpPr/>
            <p:nvPr/>
          </p:nvSpPr>
          <p:spPr bwMode="auto">
            <a:xfrm>
              <a:off x="8371404" y="442864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4" name="Figura a mano libera 763"/>
            <p:cNvSpPr/>
            <p:nvPr/>
          </p:nvSpPr>
          <p:spPr bwMode="auto">
            <a:xfrm>
              <a:off x="8429138" y="444126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5" name="Figura a mano libera 764"/>
            <p:cNvSpPr/>
            <p:nvPr/>
          </p:nvSpPr>
          <p:spPr bwMode="auto">
            <a:xfrm>
              <a:off x="8468643" y="447911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6" name="Figura a mano libera 765"/>
            <p:cNvSpPr/>
            <p:nvPr/>
          </p:nvSpPr>
          <p:spPr bwMode="auto">
            <a:xfrm>
              <a:off x="8578042" y="444630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7" name="Figura a mano libera 766"/>
            <p:cNvSpPr/>
            <p:nvPr/>
          </p:nvSpPr>
          <p:spPr bwMode="auto">
            <a:xfrm>
              <a:off x="8523344" y="446145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8" name="Figura a mano libera 767"/>
            <p:cNvSpPr/>
            <p:nvPr/>
          </p:nvSpPr>
          <p:spPr bwMode="auto">
            <a:xfrm>
              <a:off x="8547654" y="453716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69" name="Figura a mano libera 768"/>
            <p:cNvSpPr/>
            <p:nvPr/>
          </p:nvSpPr>
          <p:spPr bwMode="auto">
            <a:xfrm>
              <a:off x="8611466" y="447407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0" name="Figura a mano libera 769"/>
            <p:cNvSpPr/>
            <p:nvPr/>
          </p:nvSpPr>
          <p:spPr bwMode="auto">
            <a:xfrm>
              <a:off x="8590195" y="456745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771" name="Gruppo 770"/>
            <p:cNvGrpSpPr/>
            <p:nvPr/>
          </p:nvGrpSpPr>
          <p:grpSpPr bwMode="auto">
            <a:xfrm>
              <a:off x="8909677" y="4401820"/>
              <a:ext cx="195702" cy="133228"/>
              <a:chOff x="1267392" y="3654273"/>
              <a:chExt cx="192818" cy="128326"/>
            </a:xfrm>
            <a:solidFill>
              <a:srgbClr val="FF0000"/>
            </a:solidFill>
          </p:grpSpPr>
          <p:sp>
            <p:nvSpPr>
              <p:cNvPr id="882" name="Figura a mano libera 881"/>
              <p:cNvSpPr/>
              <p:nvPr/>
            </p:nvSpPr>
            <p:spPr>
              <a:xfrm>
                <a:off x="1311636" y="3681414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3" name="Figura a mano libera 882"/>
              <p:cNvSpPr/>
              <p:nvPr/>
            </p:nvSpPr>
            <p:spPr>
              <a:xfrm>
                <a:off x="1358549" y="3654273"/>
                <a:ext cx="59972" cy="45719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4" name="Figura a mano libera 883"/>
              <p:cNvSpPr/>
              <p:nvPr/>
            </p:nvSpPr>
            <p:spPr>
              <a:xfrm>
                <a:off x="1384276" y="3731783"/>
                <a:ext cx="70212" cy="49532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5" name="Figura a mano libera 884"/>
              <p:cNvSpPr/>
              <p:nvPr/>
            </p:nvSpPr>
            <p:spPr>
              <a:xfrm>
                <a:off x="1267392" y="3724476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6" name="Figura a mano libera 885"/>
              <p:cNvSpPr/>
              <p:nvPr/>
            </p:nvSpPr>
            <p:spPr>
              <a:xfrm>
                <a:off x="1399638" y="3696344"/>
                <a:ext cx="60572" cy="4288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7" name="Figura a mano libera 886"/>
              <p:cNvSpPr/>
              <p:nvPr/>
            </p:nvSpPr>
            <p:spPr>
              <a:xfrm>
                <a:off x="1371566" y="3715200"/>
                <a:ext cx="64871" cy="4418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grpSp>
          <p:nvGrpSpPr>
            <p:cNvPr id="772" name="Gruppo 771"/>
            <p:cNvGrpSpPr/>
            <p:nvPr/>
          </p:nvGrpSpPr>
          <p:grpSpPr bwMode="auto">
            <a:xfrm>
              <a:off x="8615634" y="4333806"/>
              <a:ext cx="141919" cy="158670"/>
              <a:chOff x="1091612" y="4065748"/>
              <a:chExt cx="139828" cy="152833"/>
            </a:xfr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77" name="Figura a mano libera 876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8" name="Figura a mano libera 877"/>
              <p:cNvSpPr/>
              <p:nvPr/>
            </p:nvSpPr>
            <p:spPr>
              <a:xfrm>
                <a:off x="1091612" y="4101407"/>
                <a:ext cx="80834" cy="49629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9" name="Figura a mano libera 878"/>
              <p:cNvSpPr/>
              <p:nvPr/>
            </p:nvSpPr>
            <p:spPr>
              <a:xfrm>
                <a:off x="1114925" y="4143104"/>
                <a:ext cx="75384" cy="46416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0" name="Figura a mano libera 879"/>
              <p:cNvSpPr/>
              <p:nvPr/>
            </p:nvSpPr>
            <p:spPr>
              <a:xfrm>
                <a:off x="1165232" y="41132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81" name="Figura a mano libera 880"/>
              <p:cNvSpPr/>
              <p:nvPr/>
            </p:nvSpPr>
            <p:spPr>
              <a:xfrm>
                <a:off x="116656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773" name="Figura a mano libera 772"/>
            <p:cNvSpPr/>
            <p:nvPr/>
          </p:nvSpPr>
          <p:spPr bwMode="auto">
            <a:xfrm>
              <a:off x="8468643" y="4370593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4" name="Figura a mano libera 773"/>
            <p:cNvSpPr/>
            <p:nvPr/>
          </p:nvSpPr>
          <p:spPr bwMode="auto">
            <a:xfrm>
              <a:off x="8918385" y="4496784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5" name="Figura a mano libera 774"/>
            <p:cNvSpPr/>
            <p:nvPr/>
          </p:nvSpPr>
          <p:spPr bwMode="auto">
            <a:xfrm>
              <a:off x="8733018" y="4458927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6" name="Figura a mano libera 775"/>
            <p:cNvSpPr/>
            <p:nvPr/>
          </p:nvSpPr>
          <p:spPr bwMode="auto">
            <a:xfrm>
              <a:off x="8426102" y="455735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7" name="Figura a mano libera 776"/>
            <p:cNvSpPr/>
            <p:nvPr/>
          </p:nvSpPr>
          <p:spPr bwMode="auto">
            <a:xfrm>
              <a:off x="8657049" y="453968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8" name="Figura a mano libera 777"/>
            <p:cNvSpPr/>
            <p:nvPr/>
          </p:nvSpPr>
          <p:spPr bwMode="auto">
            <a:xfrm>
              <a:off x="8781640" y="4373115"/>
              <a:ext cx="69893" cy="5300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79" name="Figura a mano libera 778"/>
            <p:cNvSpPr/>
            <p:nvPr/>
          </p:nvSpPr>
          <p:spPr bwMode="auto">
            <a:xfrm>
              <a:off x="8973086" y="4479117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0" name="Figura a mano libera 779"/>
            <p:cNvSpPr/>
            <p:nvPr/>
          </p:nvSpPr>
          <p:spPr bwMode="auto">
            <a:xfrm>
              <a:off x="8660089" y="4466500"/>
              <a:ext cx="7900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1" name="Figura a mano libera 780"/>
            <p:cNvSpPr/>
            <p:nvPr/>
          </p:nvSpPr>
          <p:spPr bwMode="auto">
            <a:xfrm>
              <a:off x="8638818" y="4494259"/>
              <a:ext cx="72932" cy="5300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782" name="Gruppo 781"/>
            <p:cNvGrpSpPr/>
            <p:nvPr/>
          </p:nvGrpSpPr>
          <p:grpSpPr bwMode="auto">
            <a:xfrm>
              <a:off x="8753115" y="4392016"/>
              <a:ext cx="210702" cy="158670"/>
              <a:chOff x="1040855" y="4065748"/>
              <a:chExt cx="207598" cy="152833"/>
            </a:xfr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71" name="Figura a mano libera 870"/>
              <p:cNvSpPr/>
              <p:nvPr/>
            </p:nvSpPr>
            <p:spPr>
              <a:xfrm>
                <a:off x="1040855" y="40745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2" name="Figura a mano libera 871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3" name="Figura a mano libera 872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4" name="Figura a mano libera 873"/>
              <p:cNvSpPr/>
              <p:nvPr/>
            </p:nvSpPr>
            <p:spPr>
              <a:xfrm>
                <a:off x="1125438" y="4131397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5" name="Figura a mano libera 874"/>
              <p:cNvSpPr/>
              <p:nvPr/>
            </p:nvSpPr>
            <p:spPr>
              <a:xfrm>
                <a:off x="1183582" y="411138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6" name="Figura a mano libera 875"/>
              <p:cNvSpPr/>
              <p:nvPr/>
            </p:nvSpPr>
            <p:spPr>
              <a:xfrm>
                <a:off x="114598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783" name="Figura a mano libera 782"/>
            <p:cNvSpPr/>
            <p:nvPr/>
          </p:nvSpPr>
          <p:spPr bwMode="auto">
            <a:xfrm>
              <a:off x="8392675" y="452202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4" name="Figura a mano libera 783"/>
            <p:cNvSpPr/>
            <p:nvPr/>
          </p:nvSpPr>
          <p:spPr bwMode="auto">
            <a:xfrm>
              <a:off x="8529419" y="4398355"/>
              <a:ext cx="48620" cy="6562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5" name="Figura a mano libera 784"/>
            <p:cNvSpPr/>
            <p:nvPr/>
          </p:nvSpPr>
          <p:spPr bwMode="auto">
            <a:xfrm>
              <a:off x="8635779" y="4446307"/>
              <a:ext cx="54698" cy="4290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6" name="Figura a mano libera 785"/>
            <p:cNvSpPr/>
            <p:nvPr/>
          </p:nvSpPr>
          <p:spPr bwMode="auto">
            <a:xfrm>
              <a:off x="8508149" y="4539689"/>
              <a:ext cx="54698" cy="4290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7" name="Figura a mano libera 786"/>
            <p:cNvSpPr/>
            <p:nvPr/>
          </p:nvSpPr>
          <p:spPr bwMode="auto">
            <a:xfrm>
              <a:off x="8584120" y="4504354"/>
              <a:ext cx="60776" cy="6309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8" name="Figura a mano libera 787"/>
            <p:cNvSpPr/>
            <p:nvPr/>
          </p:nvSpPr>
          <p:spPr bwMode="auto">
            <a:xfrm>
              <a:off x="8720864" y="4342830"/>
              <a:ext cx="66854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89" name="Figura a mano libera 788"/>
            <p:cNvSpPr/>
            <p:nvPr/>
          </p:nvSpPr>
          <p:spPr bwMode="auto">
            <a:xfrm>
              <a:off x="8793794" y="4403402"/>
              <a:ext cx="60776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0" name="Figura a mano libera 789"/>
            <p:cNvSpPr/>
            <p:nvPr/>
          </p:nvSpPr>
          <p:spPr bwMode="auto">
            <a:xfrm>
              <a:off x="8948773" y="4544737"/>
              <a:ext cx="60776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1" name="Figura a mano libera 790"/>
            <p:cNvSpPr/>
            <p:nvPr/>
          </p:nvSpPr>
          <p:spPr bwMode="auto">
            <a:xfrm>
              <a:off x="8708708" y="450183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2" name="Figura a mano libera 791"/>
            <p:cNvSpPr/>
            <p:nvPr/>
          </p:nvSpPr>
          <p:spPr bwMode="auto">
            <a:xfrm>
              <a:off x="8781640" y="444126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3" name="Figura a mano libera 792"/>
            <p:cNvSpPr/>
            <p:nvPr/>
          </p:nvSpPr>
          <p:spPr bwMode="auto">
            <a:xfrm>
              <a:off x="8760370" y="447911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4" name="Figura a mano libera 793"/>
            <p:cNvSpPr/>
            <p:nvPr/>
          </p:nvSpPr>
          <p:spPr bwMode="auto">
            <a:xfrm>
              <a:off x="8766448" y="450940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5" name="Figura a mano libera 794"/>
            <p:cNvSpPr/>
            <p:nvPr/>
          </p:nvSpPr>
          <p:spPr bwMode="auto">
            <a:xfrm>
              <a:off x="8824182" y="448921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6" name="Figura a mano libera 795"/>
            <p:cNvSpPr/>
            <p:nvPr/>
          </p:nvSpPr>
          <p:spPr bwMode="auto">
            <a:xfrm>
              <a:off x="8787719" y="4539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797" name="Gruppo 796"/>
            <p:cNvGrpSpPr/>
            <p:nvPr/>
          </p:nvGrpSpPr>
          <p:grpSpPr bwMode="auto">
            <a:xfrm>
              <a:off x="8562677" y="4316611"/>
              <a:ext cx="136614" cy="101672"/>
              <a:chOff x="1120267" y="4062214"/>
              <a:chExt cx="134598" cy="97931"/>
            </a:xfr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68" name="Figura a mano libera 867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69" name="Figura a mano libera 868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870" name="Figura a mano libera 869"/>
              <p:cNvSpPr/>
              <p:nvPr/>
            </p:nvSpPr>
            <p:spPr>
              <a:xfrm>
                <a:off x="1189994" y="4062214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798" name="Figura a mano libera 797"/>
            <p:cNvSpPr/>
            <p:nvPr/>
          </p:nvSpPr>
          <p:spPr bwMode="auto">
            <a:xfrm>
              <a:off x="8620583" y="439835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799" name="Figura a mano libera 798"/>
            <p:cNvSpPr/>
            <p:nvPr/>
          </p:nvSpPr>
          <p:spPr bwMode="auto">
            <a:xfrm>
              <a:off x="8717825" y="4547262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0" name="Figura a mano libera 799"/>
            <p:cNvSpPr/>
            <p:nvPr/>
          </p:nvSpPr>
          <p:spPr bwMode="auto">
            <a:xfrm>
              <a:off x="8328860" y="4345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1" name="Figura a mano libera 800"/>
            <p:cNvSpPr/>
            <p:nvPr/>
          </p:nvSpPr>
          <p:spPr bwMode="auto">
            <a:xfrm>
              <a:off x="8380519" y="430749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2" name="Figura a mano libera 801"/>
            <p:cNvSpPr/>
            <p:nvPr/>
          </p:nvSpPr>
          <p:spPr bwMode="auto">
            <a:xfrm>
              <a:off x="8438255" y="431506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3" name="Figura a mano libera 802"/>
            <p:cNvSpPr/>
            <p:nvPr/>
          </p:nvSpPr>
          <p:spPr bwMode="auto">
            <a:xfrm>
              <a:off x="8459526" y="4345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4" name="Figura a mano libera 803"/>
            <p:cNvSpPr/>
            <p:nvPr/>
          </p:nvSpPr>
          <p:spPr bwMode="auto">
            <a:xfrm>
              <a:off x="8398750" y="435292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5" name="Figura a mano libera 804"/>
            <p:cNvSpPr/>
            <p:nvPr/>
          </p:nvSpPr>
          <p:spPr bwMode="auto">
            <a:xfrm>
              <a:off x="8623622" y="4277210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6" name="Figura a mano libera 805"/>
            <p:cNvSpPr/>
            <p:nvPr/>
          </p:nvSpPr>
          <p:spPr bwMode="auto">
            <a:xfrm>
              <a:off x="8696555" y="427721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7" name="Figura a mano libera 806"/>
            <p:cNvSpPr/>
            <p:nvPr/>
          </p:nvSpPr>
          <p:spPr bwMode="auto">
            <a:xfrm>
              <a:off x="8745174" y="429740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8" name="Figura a mano libera 807"/>
            <p:cNvSpPr/>
            <p:nvPr/>
          </p:nvSpPr>
          <p:spPr bwMode="auto">
            <a:xfrm>
              <a:off x="8675284" y="4304973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09" name="Figura a mano libera 808"/>
            <p:cNvSpPr/>
            <p:nvPr/>
          </p:nvSpPr>
          <p:spPr bwMode="auto">
            <a:xfrm>
              <a:off x="8833299" y="4383210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0" name="Figura a mano libera 809"/>
            <p:cNvSpPr/>
            <p:nvPr/>
          </p:nvSpPr>
          <p:spPr bwMode="auto">
            <a:xfrm>
              <a:off x="8884958" y="4345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1" name="Figura a mano libera 810"/>
            <p:cNvSpPr/>
            <p:nvPr/>
          </p:nvSpPr>
          <p:spPr bwMode="auto">
            <a:xfrm>
              <a:off x="8957890" y="436554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2" name="Figura a mano libera 811"/>
            <p:cNvSpPr/>
            <p:nvPr/>
          </p:nvSpPr>
          <p:spPr bwMode="auto">
            <a:xfrm>
              <a:off x="9000431" y="4433687"/>
              <a:ext cx="48620" cy="3785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3" name="Figura a mano libera 812"/>
            <p:cNvSpPr/>
            <p:nvPr/>
          </p:nvSpPr>
          <p:spPr bwMode="auto">
            <a:xfrm>
              <a:off x="8912310" y="439835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4" name="Figura a mano libera 813"/>
            <p:cNvSpPr/>
            <p:nvPr/>
          </p:nvSpPr>
          <p:spPr bwMode="auto">
            <a:xfrm>
              <a:off x="8459526" y="429992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5" name="Figura a mano libera 814"/>
            <p:cNvSpPr/>
            <p:nvPr/>
          </p:nvSpPr>
          <p:spPr bwMode="auto">
            <a:xfrm>
              <a:off x="8553732" y="428225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6" name="Figura a mano libera 815"/>
            <p:cNvSpPr/>
            <p:nvPr/>
          </p:nvSpPr>
          <p:spPr bwMode="auto">
            <a:xfrm>
              <a:off x="8523344" y="4292353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7" name="Figura a mano libera 816"/>
            <p:cNvSpPr/>
            <p:nvPr/>
          </p:nvSpPr>
          <p:spPr bwMode="auto">
            <a:xfrm>
              <a:off x="8590195" y="4299925"/>
              <a:ext cx="66854" cy="5804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8" name="Figura a mano libera 817"/>
            <p:cNvSpPr/>
            <p:nvPr/>
          </p:nvSpPr>
          <p:spPr bwMode="auto">
            <a:xfrm>
              <a:off x="8520302" y="4350403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19" name="Figura a mano libera 818"/>
            <p:cNvSpPr/>
            <p:nvPr/>
          </p:nvSpPr>
          <p:spPr bwMode="auto">
            <a:xfrm>
              <a:off x="8268084" y="4486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0" name="Figura a mano libera 819"/>
            <p:cNvSpPr/>
            <p:nvPr/>
          </p:nvSpPr>
          <p:spPr bwMode="auto">
            <a:xfrm>
              <a:off x="8319743" y="444883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1" name="Figura a mano libera 820"/>
            <p:cNvSpPr/>
            <p:nvPr/>
          </p:nvSpPr>
          <p:spPr bwMode="auto">
            <a:xfrm>
              <a:off x="8377482" y="445640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2" name="Figura a mano libera 821"/>
            <p:cNvSpPr/>
            <p:nvPr/>
          </p:nvSpPr>
          <p:spPr bwMode="auto">
            <a:xfrm>
              <a:off x="8398750" y="4486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3" name="Figura a mano libera 822"/>
            <p:cNvSpPr/>
            <p:nvPr/>
          </p:nvSpPr>
          <p:spPr bwMode="auto">
            <a:xfrm>
              <a:off x="8328860" y="4494259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4" name="Figura a mano libera 823"/>
            <p:cNvSpPr/>
            <p:nvPr/>
          </p:nvSpPr>
          <p:spPr bwMode="auto">
            <a:xfrm>
              <a:off x="8243774" y="452706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5" name="Figura a mano libera 824"/>
            <p:cNvSpPr/>
            <p:nvPr/>
          </p:nvSpPr>
          <p:spPr bwMode="auto">
            <a:xfrm>
              <a:off x="8295433" y="4504354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6" name="Figura a mano libera 825"/>
            <p:cNvSpPr/>
            <p:nvPr/>
          </p:nvSpPr>
          <p:spPr bwMode="auto">
            <a:xfrm>
              <a:off x="8353170" y="451192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7" name="Figura a mano libera 826"/>
            <p:cNvSpPr/>
            <p:nvPr/>
          </p:nvSpPr>
          <p:spPr bwMode="auto">
            <a:xfrm>
              <a:off x="8334938" y="455987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8" name="Figura a mano libera 827"/>
            <p:cNvSpPr/>
            <p:nvPr/>
          </p:nvSpPr>
          <p:spPr bwMode="auto">
            <a:xfrm>
              <a:off x="8289355" y="4562404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29" name="Figura a mano libera 828"/>
            <p:cNvSpPr/>
            <p:nvPr/>
          </p:nvSpPr>
          <p:spPr bwMode="auto">
            <a:xfrm>
              <a:off x="8456490" y="4567452"/>
              <a:ext cx="63815" cy="5300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0" name="Figura a mano libera 829"/>
            <p:cNvSpPr/>
            <p:nvPr/>
          </p:nvSpPr>
          <p:spPr bwMode="auto">
            <a:xfrm>
              <a:off x="8511188" y="455230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1" name="Figura a mano libera 830"/>
            <p:cNvSpPr/>
            <p:nvPr/>
          </p:nvSpPr>
          <p:spPr bwMode="auto">
            <a:xfrm>
              <a:off x="8568925" y="455987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2" name="Figura a mano libera 831"/>
            <p:cNvSpPr/>
            <p:nvPr/>
          </p:nvSpPr>
          <p:spPr bwMode="auto">
            <a:xfrm>
              <a:off x="8575003" y="4597736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3" name="Figura a mano libera 832"/>
            <p:cNvSpPr/>
            <p:nvPr/>
          </p:nvSpPr>
          <p:spPr bwMode="auto">
            <a:xfrm>
              <a:off x="8441295" y="4605309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4" name="Figura a mano libera 833"/>
            <p:cNvSpPr/>
            <p:nvPr/>
          </p:nvSpPr>
          <p:spPr bwMode="auto">
            <a:xfrm>
              <a:off x="8623622" y="4597736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5" name="Figura a mano libera 834"/>
            <p:cNvSpPr/>
            <p:nvPr/>
          </p:nvSpPr>
          <p:spPr bwMode="auto">
            <a:xfrm>
              <a:off x="8675284" y="455987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6" name="Figura a mano libera 835"/>
            <p:cNvSpPr/>
            <p:nvPr/>
          </p:nvSpPr>
          <p:spPr bwMode="auto">
            <a:xfrm>
              <a:off x="8733018" y="456745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7" name="Figura a mano libera 836"/>
            <p:cNvSpPr/>
            <p:nvPr/>
          </p:nvSpPr>
          <p:spPr bwMode="auto">
            <a:xfrm>
              <a:off x="8726943" y="458764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8" name="Figura a mano libera 837"/>
            <p:cNvSpPr/>
            <p:nvPr/>
          </p:nvSpPr>
          <p:spPr bwMode="auto">
            <a:xfrm>
              <a:off x="8684398" y="4607834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39" name="Figura a mano libera 838"/>
            <p:cNvSpPr/>
            <p:nvPr/>
          </p:nvSpPr>
          <p:spPr bwMode="auto">
            <a:xfrm>
              <a:off x="8787719" y="458006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0" name="Figura a mano libera 839"/>
            <p:cNvSpPr/>
            <p:nvPr/>
          </p:nvSpPr>
          <p:spPr bwMode="auto">
            <a:xfrm>
              <a:off x="8842416" y="4534642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1" name="Figura a mano libera 840"/>
            <p:cNvSpPr/>
            <p:nvPr/>
          </p:nvSpPr>
          <p:spPr bwMode="auto">
            <a:xfrm>
              <a:off x="8891036" y="4552309"/>
              <a:ext cx="66854" cy="5804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2" name="Figura a mano libera 841"/>
            <p:cNvSpPr/>
            <p:nvPr/>
          </p:nvSpPr>
          <p:spPr bwMode="auto">
            <a:xfrm>
              <a:off x="8492956" y="4592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3" name="Figura a mano libera 842"/>
            <p:cNvSpPr/>
            <p:nvPr/>
          </p:nvSpPr>
          <p:spPr bwMode="auto">
            <a:xfrm>
              <a:off x="8851534" y="4580069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4" name="Figura a mano libera 843"/>
            <p:cNvSpPr/>
            <p:nvPr/>
          </p:nvSpPr>
          <p:spPr bwMode="auto">
            <a:xfrm>
              <a:off x="8386597" y="458006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5" name="Figura a mano libera 844"/>
            <p:cNvSpPr/>
            <p:nvPr/>
          </p:nvSpPr>
          <p:spPr bwMode="auto">
            <a:xfrm>
              <a:off x="8514227" y="4504354"/>
              <a:ext cx="69893" cy="6562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6" name="Figura a mano libera 845"/>
            <p:cNvSpPr/>
            <p:nvPr/>
          </p:nvSpPr>
          <p:spPr bwMode="auto">
            <a:xfrm>
              <a:off x="8599313" y="451949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7" name="Figura a mano libera 846"/>
            <p:cNvSpPr/>
            <p:nvPr/>
          </p:nvSpPr>
          <p:spPr bwMode="auto">
            <a:xfrm>
              <a:off x="8456490" y="4522022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8" name="Figura a mano libera 847"/>
            <p:cNvSpPr/>
            <p:nvPr/>
          </p:nvSpPr>
          <p:spPr bwMode="auto">
            <a:xfrm>
              <a:off x="8216425" y="438573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49" name="Figura a mano libera 848"/>
            <p:cNvSpPr/>
            <p:nvPr/>
          </p:nvSpPr>
          <p:spPr bwMode="auto">
            <a:xfrm>
              <a:off x="8268084" y="434787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0" name="Figura a mano libera 849"/>
            <p:cNvSpPr/>
            <p:nvPr/>
          </p:nvSpPr>
          <p:spPr bwMode="auto">
            <a:xfrm>
              <a:off x="8310628" y="438573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1" name="Figura a mano libera 850"/>
            <p:cNvSpPr/>
            <p:nvPr/>
          </p:nvSpPr>
          <p:spPr bwMode="auto">
            <a:xfrm>
              <a:off x="8347094" y="438573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2" name="Figura a mano libera 851"/>
            <p:cNvSpPr/>
            <p:nvPr/>
          </p:nvSpPr>
          <p:spPr bwMode="auto">
            <a:xfrm>
              <a:off x="8277201" y="4395830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3" name="Figura a mano libera 852"/>
            <p:cNvSpPr/>
            <p:nvPr/>
          </p:nvSpPr>
          <p:spPr bwMode="auto">
            <a:xfrm>
              <a:off x="8778601" y="4332735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4" name="Figura a mano libera 853"/>
            <p:cNvSpPr/>
            <p:nvPr/>
          </p:nvSpPr>
          <p:spPr bwMode="auto">
            <a:xfrm>
              <a:off x="8775562" y="429992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5" name="Figura a mano libera 854"/>
            <p:cNvSpPr/>
            <p:nvPr/>
          </p:nvSpPr>
          <p:spPr bwMode="auto">
            <a:xfrm>
              <a:off x="8830260" y="429992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6" name="Figura a mano libera 855"/>
            <p:cNvSpPr/>
            <p:nvPr/>
          </p:nvSpPr>
          <p:spPr bwMode="auto">
            <a:xfrm>
              <a:off x="8848492" y="433021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7" name="Figura a mano libera 856"/>
            <p:cNvSpPr/>
            <p:nvPr/>
          </p:nvSpPr>
          <p:spPr bwMode="auto">
            <a:xfrm>
              <a:off x="8757331" y="4370593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8" name="Figura a mano libera 857"/>
            <p:cNvSpPr/>
            <p:nvPr/>
          </p:nvSpPr>
          <p:spPr bwMode="auto">
            <a:xfrm>
              <a:off x="8450412" y="441602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59" name="Figura a mano libera 858"/>
            <p:cNvSpPr/>
            <p:nvPr/>
          </p:nvSpPr>
          <p:spPr bwMode="auto">
            <a:xfrm>
              <a:off x="8492956" y="438068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0" name="Figura a mano libera 859"/>
            <p:cNvSpPr/>
            <p:nvPr/>
          </p:nvSpPr>
          <p:spPr bwMode="auto">
            <a:xfrm>
              <a:off x="8550690" y="438825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1" name="Figura a mano libera 860"/>
            <p:cNvSpPr/>
            <p:nvPr/>
          </p:nvSpPr>
          <p:spPr bwMode="auto">
            <a:xfrm>
              <a:off x="8571964" y="441854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2" name="Figura a mano libera 861"/>
            <p:cNvSpPr/>
            <p:nvPr/>
          </p:nvSpPr>
          <p:spPr bwMode="auto">
            <a:xfrm>
              <a:off x="8502070" y="4428640"/>
              <a:ext cx="51662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3" name="Figura a mano libera 862"/>
            <p:cNvSpPr/>
            <p:nvPr/>
          </p:nvSpPr>
          <p:spPr bwMode="auto">
            <a:xfrm>
              <a:off x="9000431" y="4506879"/>
              <a:ext cx="69893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4" name="Figura a mano libera 863"/>
            <p:cNvSpPr/>
            <p:nvPr/>
          </p:nvSpPr>
          <p:spPr bwMode="auto">
            <a:xfrm>
              <a:off x="8982200" y="4527069"/>
              <a:ext cx="60776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865" name="Ovale 1255"/>
            <p:cNvSpPr>
              <a:spLocks noChangeArrowheads="1"/>
            </p:cNvSpPr>
            <p:nvPr/>
          </p:nvSpPr>
          <p:spPr bwMode="auto">
            <a:xfrm>
              <a:off x="8113105" y="4156066"/>
              <a:ext cx="1027113" cy="365956"/>
            </a:xfrm>
            <a:prstGeom prst="ellipse">
              <a:avLst/>
            </a:prstGeom>
            <a:noFill/>
            <a:ln w="6350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866" name="Connettore 1 1256"/>
            <p:cNvCxnSpPr>
              <a:cxnSpLocks noChangeAspect="1"/>
            </p:cNvCxnSpPr>
            <p:nvPr/>
          </p:nvCxnSpPr>
          <p:spPr bwMode="auto">
            <a:xfrm>
              <a:off x="8117329" y="4361482"/>
              <a:ext cx="0" cy="1156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7" name="Connettore 1 1257"/>
            <p:cNvCxnSpPr>
              <a:cxnSpLocks noChangeAspect="1"/>
            </p:cNvCxnSpPr>
            <p:nvPr/>
          </p:nvCxnSpPr>
          <p:spPr bwMode="auto">
            <a:xfrm>
              <a:off x="9140049" y="4359162"/>
              <a:ext cx="0" cy="115642"/>
            </a:xfrm>
            <a:prstGeom prst="line">
              <a:avLst/>
            </a:prstGeom>
            <a:noFill/>
            <a:ln w="6350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0" name="Rectangle 128"/>
          <p:cNvSpPr>
            <a:spLocks noChangeAspect="1" noChangeArrowheads="1"/>
          </p:cNvSpPr>
          <p:nvPr/>
        </p:nvSpPr>
        <p:spPr bwMode="auto">
          <a:xfrm>
            <a:off x="4755451" y="2448470"/>
            <a:ext cx="1628774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 b="0" i="0" dirty="0">
                <a:solidFill>
                  <a:srgbClr val="000000"/>
                </a:solidFill>
              </a:rPr>
              <a:t>Human or mouse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 b="0" i="0" dirty="0">
                <a:solidFill>
                  <a:srgbClr val="000000"/>
                </a:solidFill>
              </a:rPr>
              <a:t>cells</a:t>
            </a:r>
            <a:endParaRPr lang="en-US" altLang="it-IT" sz="1600" b="0" i="0" baseline="30000" dirty="0">
              <a:solidFill>
                <a:srgbClr val="000000"/>
              </a:solidFill>
            </a:endParaRPr>
          </a:p>
        </p:txBody>
      </p:sp>
      <p:cxnSp>
        <p:nvCxnSpPr>
          <p:cNvPr id="1240" name="Connettore 2 1239"/>
          <p:cNvCxnSpPr/>
          <p:nvPr/>
        </p:nvCxnSpPr>
        <p:spPr>
          <a:xfrm flipV="1">
            <a:off x="6206920" y="2165323"/>
            <a:ext cx="851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1" name="Arco 3386"/>
          <p:cNvSpPr/>
          <p:nvPr/>
        </p:nvSpPr>
        <p:spPr bwMode="auto">
          <a:xfrm rot="8385000" flipV="1">
            <a:off x="6381601" y="1385392"/>
            <a:ext cx="713016" cy="801981"/>
          </a:xfrm>
          <a:prstGeom prst="arc">
            <a:avLst>
              <a:gd name="adj1" fmla="val 19630944"/>
              <a:gd name="adj2" fmla="val 2944601"/>
            </a:avLst>
          </a:prstGeom>
          <a:noFill/>
          <a:ln w="12700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sz="800" b="0" kern="0">
              <a:solidFill>
                <a:prstClr val="black"/>
              </a:solidFill>
              <a:latin typeface="Calibri"/>
              <a:ea typeface=""/>
              <a:cs typeface="Arial"/>
            </a:endParaRPr>
          </a:p>
        </p:txBody>
      </p:sp>
      <p:grpSp>
        <p:nvGrpSpPr>
          <p:cNvPr id="1243" name="Gruppo 1242"/>
          <p:cNvGrpSpPr/>
          <p:nvPr/>
        </p:nvGrpSpPr>
        <p:grpSpPr>
          <a:xfrm>
            <a:off x="7200639" y="1892618"/>
            <a:ext cx="1030152" cy="542625"/>
            <a:chOff x="8265505" y="5045066"/>
            <a:chExt cx="1030152" cy="542625"/>
          </a:xfrm>
        </p:grpSpPr>
        <p:sp>
          <p:nvSpPr>
            <p:cNvPr id="1072" name="Ovale 1139"/>
            <p:cNvSpPr>
              <a:spLocks noChangeAspect="1"/>
            </p:cNvSpPr>
            <p:nvPr/>
          </p:nvSpPr>
          <p:spPr bwMode="auto">
            <a:xfrm>
              <a:off x="8268544" y="5176305"/>
              <a:ext cx="1027113" cy="4113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196"/>
              </a:schemeClr>
            </a:solidFill>
            <a:ln w="6350">
              <a:solidFill>
                <a:srgbClr val="17375E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1800" b="0" i="0">
                <a:solidFill>
                  <a:srgbClr val="FFFFFF"/>
                </a:solidFill>
                <a:latin typeface="Calibri" charset="0"/>
              </a:endParaRPr>
            </a:p>
          </p:txBody>
        </p:sp>
        <p:cxnSp>
          <p:nvCxnSpPr>
            <p:cNvPr id="1073" name="Connettore 1 1140"/>
            <p:cNvCxnSpPr>
              <a:cxnSpLocks noChangeAspect="1"/>
            </p:cNvCxnSpPr>
            <p:nvPr/>
          </p:nvCxnSpPr>
          <p:spPr bwMode="auto">
            <a:xfrm>
              <a:off x="9059024" y="5249517"/>
              <a:ext cx="0" cy="11564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4" name="Figura a mano libera 1073"/>
            <p:cNvSpPr/>
            <p:nvPr/>
          </p:nvSpPr>
          <p:spPr bwMode="auto">
            <a:xfrm>
              <a:off x="8323242" y="536054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75" name="Freeform 570"/>
            <p:cNvSpPr>
              <a:spLocks/>
            </p:cNvSpPr>
            <p:nvPr/>
          </p:nvSpPr>
          <p:spPr bwMode="auto">
            <a:xfrm>
              <a:off x="8347555" y="5206590"/>
              <a:ext cx="586486" cy="191812"/>
            </a:xfrm>
            <a:custGeom>
              <a:avLst/>
              <a:gdLst>
                <a:gd name="T0" fmla="*/ 0 w 308"/>
                <a:gd name="T1" fmla="*/ 780 h 110"/>
                <a:gd name="T2" fmla="*/ 1445 w 308"/>
                <a:gd name="T3" fmla="*/ 8 h 110"/>
                <a:gd name="T4" fmla="*/ 1925 w 308"/>
                <a:gd name="T5" fmla="*/ 64 h 110"/>
                <a:gd name="T6" fmla="*/ 0 w 308"/>
                <a:gd name="T7" fmla="*/ 780 h 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8" h="110">
                  <a:moveTo>
                    <a:pt x="0" y="110"/>
                  </a:moveTo>
                  <a:cubicBezTo>
                    <a:pt x="14" y="48"/>
                    <a:pt x="120" y="1"/>
                    <a:pt x="231" y="1"/>
                  </a:cubicBezTo>
                  <a:cubicBezTo>
                    <a:pt x="257" y="1"/>
                    <a:pt x="283" y="4"/>
                    <a:pt x="308" y="9"/>
                  </a:cubicBezTo>
                  <a:cubicBezTo>
                    <a:pt x="254" y="0"/>
                    <a:pt x="49" y="7"/>
                    <a:pt x="0" y="1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black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76" name="Oval 571"/>
            <p:cNvSpPr>
              <a:spLocks noChangeArrowheads="1"/>
            </p:cNvSpPr>
            <p:nvPr/>
          </p:nvSpPr>
          <p:spPr bwMode="auto">
            <a:xfrm>
              <a:off x="8800332" y="5206590"/>
              <a:ext cx="27349" cy="2271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077" name="Oval 572"/>
            <p:cNvSpPr>
              <a:spLocks noChangeArrowheads="1"/>
            </p:cNvSpPr>
            <p:nvPr/>
          </p:nvSpPr>
          <p:spPr bwMode="auto">
            <a:xfrm>
              <a:off x="8836798" y="5214163"/>
              <a:ext cx="15195" cy="1766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078" name="Oval 573"/>
            <p:cNvSpPr>
              <a:spLocks noChangeArrowheads="1"/>
            </p:cNvSpPr>
            <p:nvPr/>
          </p:nvSpPr>
          <p:spPr bwMode="auto">
            <a:xfrm>
              <a:off x="8779061" y="5214163"/>
              <a:ext cx="18232" cy="1766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079" name="Freeform 574"/>
            <p:cNvSpPr>
              <a:spLocks/>
            </p:cNvSpPr>
            <p:nvPr/>
          </p:nvSpPr>
          <p:spPr bwMode="auto">
            <a:xfrm>
              <a:off x="8763866" y="5398402"/>
              <a:ext cx="480129" cy="141334"/>
            </a:xfrm>
            <a:custGeom>
              <a:avLst/>
              <a:gdLst>
                <a:gd name="T0" fmla="*/ 0 w 252"/>
                <a:gd name="T1" fmla="*/ 580 h 82"/>
                <a:gd name="T2" fmla="*/ 1575 w 252"/>
                <a:gd name="T3" fmla="*/ 0 h 82"/>
                <a:gd name="T4" fmla="*/ 0 w 252"/>
                <a:gd name="T5" fmla="*/ 580 h 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2" h="82">
                  <a:moveTo>
                    <a:pt x="0" y="82"/>
                  </a:moveTo>
                  <a:cubicBezTo>
                    <a:pt x="57" y="82"/>
                    <a:pt x="193" y="71"/>
                    <a:pt x="252" y="0"/>
                  </a:cubicBezTo>
                  <a:cubicBezTo>
                    <a:pt x="232" y="15"/>
                    <a:pt x="140" y="68"/>
                    <a:pt x="0" y="8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black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80" name="Figura a mano libera 1079"/>
            <p:cNvSpPr/>
            <p:nvPr/>
          </p:nvSpPr>
          <p:spPr bwMode="auto">
            <a:xfrm>
              <a:off x="8314125" y="5363070"/>
              <a:ext cx="79008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1081" name="Gruppo 1080"/>
            <p:cNvGrpSpPr/>
            <p:nvPr/>
          </p:nvGrpSpPr>
          <p:grpSpPr bwMode="auto">
            <a:xfrm>
              <a:off x="8321299" y="5296908"/>
              <a:ext cx="167245" cy="158670"/>
              <a:chOff x="1066660" y="4065748"/>
              <a:chExt cx="164780" cy="152833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082" name="Figura a mano libera 1081"/>
              <p:cNvSpPr/>
              <p:nvPr/>
            </p:nvSpPr>
            <p:spPr>
              <a:xfrm>
                <a:off x="1066660" y="4083549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083" name="Figura a mano libera 1082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084" name="Figura a mano libera 1083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085" name="Figura a mano libera 1084"/>
              <p:cNvSpPr/>
              <p:nvPr/>
            </p:nvSpPr>
            <p:spPr>
              <a:xfrm>
                <a:off x="1125438" y="4131397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086" name="Figura a mano libera 1085"/>
              <p:cNvSpPr/>
              <p:nvPr/>
            </p:nvSpPr>
            <p:spPr>
              <a:xfrm>
                <a:off x="1165491" y="4094810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087" name="Figura a mano libera 1086"/>
              <p:cNvSpPr/>
              <p:nvPr/>
            </p:nvSpPr>
            <p:spPr>
              <a:xfrm>
                <a:off x="116656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1088" name="Figura a mano libera 1087"/>
            <p:cNvSpPr/>
            <p:nvPr/>
          </p:nvSpPr>
          <p:spPr bwMode="auto">
            <a:xfrm>
              <a:off x="8341476" y="5398402"/>
              <a:ext cx="69890" cy="5552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89" name="Figura a mano libera 1088"/>
            <p:cNvSpPr/>
            <p:nvPr/>
          </p:nvSpPr>
          <p:spPr bwMode="auto">
            <a:xfrm>
              <a:off x="8478221" y="525202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0" name="Figura a mano libera 1089"/>
            <p:cNvSpPr/>
            <p:nvPr/>
          </p:nvSpPr>
          <p:spPr bwMode="auto">
            <a:xfrm>
              <a:off x="8663588" y="5221735"/>
              <a:ext cx="66854" cy="4543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1" name="Figura a mano libera 1090"/>
            <p:cNvSpPr/>
            <p:nvPr/>
          </p:nvSpPr>
          <p:spPr bwMode="auto">
            <a:xfrm>
              <a:off x="8566346" y="5277257"/>
              <a:ext cx="63815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2" name="Figura a mano libera 1091"/>
            <p:cNvSpPr/>
            <p:nvPr/>
          </p:nvSpPr>
          <p:spPr bwMode="auto">
            <a:xfrm>
              <a:off x="8523804" y="531764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3" name="Figura a mano libera 1092"/>
            <p:cNvSpPr/>
            <p:nvPr/>
          </p:nvSpPr>
          <p:spPr bwMode="auto">
            <a:xfrm>
              <a:off x="8581538" y="533026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4" name="Figura a mano libera 1093"/>
            <p:cNvSpPr/>
            <p:nvPr/>
          </p:nvSpPr>
          <p:spPr bwMode="auto">
            <a:xfrm>
              <a:off x="8621043" y="536811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5" name="Figura a mano libera 1094"/>
            <p:cNvSpPr/>
            <p:nvPr/>
          </p:nvSpPr>
          <p:spPr bwMode="auto">
            <a:xfrm>
              <a:off x="8730442" y="533530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6" name="Figura a mano libera 1095"/>
            <p:cNvSpPr/>
            <p:nvPr/>
          </p:nvSpPr>
          <p:spPr bwMode="auto">
            <a:xfrm>
              <a:off x="8675744" y="535045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7" name="Figura a mano libera 1096"/>
            <p:cNvSpPr/>
            <p:nvPr/>
          </p:nvSpPr>
          <p:spPr bwMode="auto">
            <a:xfrm>
              <a:off x="8700054" y="542616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8" name="Figura a mano libera 1097"/>
            <p:cNvSpPr/>
            <p:nvPr/>
          </p:nvSpPr>
          <p:spPr bwMode="auto">
            <a:xfrm>
              <a:off x="8763866" y="536307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099" name="Figura a mano libera 1098"/>
            <p:cNvSpPr/>
            <p:nvPr/>
          </p:nvSpPr>
          <p:spPr bwMode="auto">
            <a:xfrm>
              <a:off x="8742595" y="545645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1100" name="Gruppo 1099"/>
            <p:cNvGrpSpPr/>
            <p:nvPr/>
          </p:nvGrpSpPr>
          <p:grpSpPr bwMode="auto">
            <a:xfrm>
              <a:off x="9062077" y="5290820"/>
              <a:ext cx="195702" cy="133228"/>
              <a:chOff x="1267392" y="3654273"/>
              <a:chExt cx="192818" cy="128326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101" name="Figura a mano libera 1100"/>
              <p:cNvSpPr/>
              <p:nvPr/>
            </p:nvSpPr>
            <p:spPr>
              <a:xfrm>
                <a:off x="1311636" y="3681414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02" name="Figura a mano libera 1101"/>
              <p:cNvSpPr/>
              <p:nvPr/>
            </p:nvSpPr>
            <p:spPr>
              <a:xfrm>
                <a:off x="1358549" y="3654273"/>
                <a:ext cx="59972" cy="45719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03" name="Figura a mano libera 1102"/>
              <p:cNvSpPr/>
              <p:nvPr/>
            </p:nvSpPr>
            <p:spPr>
              <a:xfrm>
                <a:off x="1384276" y="3731783"/>
                <a:ext cx="70212" cy="49532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04" name="Figura a mano libera 1103"/>
              <p:cNvSpPr/>
              <p:nvPr/>
            </p:nvSpPr>
            <p:spPr>
              <a:xfrm>
                <a:off x="1267392" y="3724476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05" name="Figura a mano libera 1104"/>
              <p:cNvSpPr/>
              <p:nvPr/>
            </p:nvSpPr>
            <p:spPr>
              <a:xfrm>
                <a:off x="1399638" y="3696344"/>
                <a:ext cx="60572" cy="4288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06" name="Figura a mano libera 1105"/>
              <p:cNvSpPr/>
              <p:nvPr/>
            </p:nvSpPr>
            <p:spPr>
              <a:xfrm>
                <a:off x="1371566" y="3715200"/>
                <a:ext cx="64871" cy="44187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grpSp>
          <p:nvGrpSpPr>
            <p:cNvPr id="1108" name="Gruppo 1107"/>
            <p:cNvGrpSpPr/>
            <p:nvPr/>
          </p:nvGrpSpPr>
          <p:grpSpPr bwMode="auto">
            <a:xfrm>
              <a:off x="8768034" y="5222806"/>
              <a:ext cx="141919" cy="158670"/>
              <a:chOff x="1091612" y="4065748"/>
              <a:chExt cx="139828" cy="152833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109" name="Figura a mano libera 1108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13" name="Figura a mano libera 1112"/>
              <p:cNvSpPr/>
              <p:nvPr/>
            </p:nvSpPr>
            <p:spPr>
              <a:xfrm>
                <a:off x="1091612" y="4101407"/>
                <a:ext cx="80834" cy="49629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15" name="Figura a mano libera 1114"/>
              <p:cNvSpPr/>
              <p:nvPr/>
            </p:nvSpPr>
            <p:spPr>
              <a:xfrm>
                <a:off x="1114925" y="4143104"/>
                <a:ext cx="75384" cy="46416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16" name="Figura a mano libera 1115"/>
              <p:cNvSpPr/>
              <p:nvPr/>
            </p:nvSpPr>
            <p:spPr>
              <a:xfrm>
                <a:off x="1165232" y="41132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17" name="Figura a mano libera 1116"/>
              <p:cNvSpPr/>
              <p:nvPr/>
            </p:nvSpPr>
            <p:spPr>
              <a:xfrm>
                <a:off x="116656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1122" name="Figura a mano libera 1121"/>
            <p:cNvSpPr/>
            <p:nvPr/>
          </p:nvSpPr>
          <p:spPr bwMode="auto">
            <a:xfrm>
              <a:off x="8621043" y="5259593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27" name="Figura a mano libera 1126"/>
            <p:cNvSpPr/>
            <p:nvPr/>
          </p:nvSpPr>
          <p:spPr bwMode="auto">
            <a:xfrm>
              <a:off x="9070785" y="5385784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32" name="Figura a mano libera 1131"/>
            <p:cNvSpPr/>
            <p:nvPr/>
          </p:nvSpPr>
          <p:spPr bwMode="auto">
            <a:xfrm>
              <a:off x="8885418" y="5347927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33" name="Figura a mano libera 1132"/>
            <p:cNvSpPr/>
            <p:nvPr/>
          </p:nvSpPr>
          <p:spPr bwMode="auto">
            <a:xfrm>
              <a:off x="8578502" y="544635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34" name="Figura a mano libera 1133"/>
            <p:cNvSpPr/>
            <p:nvPr/>
          </p:nvSpPr>
          <p:spPr bwMode="auto">
            <a:xfrm>
              <a:off x="8809449" y="542868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35" name="Figura a mano libera 1134"/>
            <p:cNvSpPr/>
            <p:nvPr/>
          </p:nvSpPr>
          <p:spPr bwMode="auto">
            <a:xfrm>
              <a:off x="8934040" y="5262115"/>
              <a:ext cx="69893" cy="5300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42" name="Figura a mano libera 1141"/>
            <p:cNvSpPr/>
            <p:nvPr/>
          </p:nvSpPr>
          <p:spPr bwMode="auto">
            <a:xfrm>
              <a:off x="9125486" y="5368117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43" name="Figura a mano libera 1142"/>
            <p:cNvSpPr/>
            <p:nvPr/>
          </p:nvSpPr>
          <p:spPr bwMode="auto">
            <a:xfrm>
              <a:off x="8812489" y="5355500"/>
              <a:ext cx="7900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44" name="Figura a mano libera 1143"/>
            <p:cNvSpPr/>
            <p:nvPr/>
          </p:nvSpPr>
          <p:spPr bwMode="auto">
            <a:xfrm>
              <a:off x="8791218" y="5383259"/>
              <a:ext cx="72932" cy="5300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1145" name="Gruppo 1144"/>
            <p:cNvGrpSpPr/>
            <p:nvPr/>
          </p:nvGrpSpPr>
          <p:grpSpPr bwMode="auto">
            <a:xfrm>
              <a:off x="8905515" y="5281016"/>
              <a:ext cx="210702" cy="158670"/>
              <a:chOff x="1040855" y="4065748"/>
              <a:chExt cx="207598" cy="152833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146" name="Figura a mano libera 1145"/>
              <p:cNvSpPr/>
              <p:nvPr/>
            </p:nvSpPr>
            <p:spPr>
              <a:xfrm>
                <a:off x="1040855" y="40745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47" name="Figura a mano libera 1146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48" name="Figura a mano libera 1147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49" name="Figura a mano libera 1148"/>
              <p:cNvSpPr/>
              <p:nvPr/>
            </p:nvSpPr>
            <p:spPr>
              <a:xfrm>
                <a:off x="1125438" y="4131397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50" name="Figura a mano libera 1149"/>
              <p:cNvSpPr/>
              <p:nvPr/>
            </p:nvSpPr>
            <p:spPr>
              <a:xfrm>
                <a:off x="1183582" y="411138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51" name="Figura a mano libera 1150"/>
              <p:cNvSpPr/>
              <p:nvPr/>
            </p:nvSpPr>
            <p:spPr>
              <a:xfrm>
                <a:off x="1145989" y="416045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1152" name="Figura a mano libera 1151"/>
            <p:cNvSpPr/>
            <p:nvPr/>
          </p:nvSpPr>
          <p:spPr bwMode="auto">
            <a:xfrm>
              <a:off x="8545075" y="541102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3" name="Figura a mano libera 1152"/>
            <p:cNvSpPr/>
            <p:nvPr/>
          </p:nvSpPr>
          <p:spPr bwMode="auto">
            <a:xfrm>
              <a:off x="8681819" y="5287355"/>
              <a:ext cx="48620" cy="6562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4" name="Figura a mano libera 1153"/>
            <p:cNvSpPr/>
            <p:nvPr/>
          </p:nvSpPr>
          <p:spPr bwMode="auto">
            <a:xfrm>
              <a:off x="8788179" y="5335307"/>
              <a:ext cx="54698" cy="4290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5" name="Figura a mano libera 1154"/>
            <p:cNvSpPr/>
            <p:nvPr/>
          </p:nvSpPr>
          <p:spPr bwMode="auto">
            <a:xfrm>
              <a:off x="8660549" y="5428689"/>
              <a:ext cx="54698" cy="4290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6" name="Figura a mano libera 1155"/>
            <p:cNvSpPr/>
            <p:nvPr/>
          </p:nvSpPr>
          <p:spPr bwMode="auto">
            <a:xfrm>
              <a:off x="8736520" y="5393354"/>
              <a:ext cx="60776" cy="6309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7" name="Figura a mano libera 1156"/>
            <p:cNvSpPr/>
            <p:nvPr/>
          </p:nvSpPr>
          <p:spPr bwMode="auto">
            <a:xfrm>
              <a:off x="8873264" y="5231830"/>
              <a:ext cx="66854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8" name="Figura a mano libera 1157"/>
            <p:cNvSpPr/>
            <p:nvPr/>
          </p:nvSpPr>
          <p:spPr bwMode="auto">
            <a:xfrm>
              <a:off x="8946194" y="5292402"/>
              <a:ext cx="60776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59" name="Figura a mano libera 1158"/>
            <p:cNvSpPr/>
            <p:nvPr/>
          </p:nvSpPr>
          <p:spPr bwMode="auto">
            <a:xfrm>
              <a:off x="9101173" y="5433737"/>
              <a:ext cx="60776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0" name="Figura a mano libera 1159"/>
            <p:cNvSpPr/>
            <p:nvPr/>
          </p:nvSpPr>
          <p:spPr bwMode="auto">
            <a:xfrm>
              <a:off x="8861108" y="539083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1" name="Figura a mano libera 1160"/>
            <p:cNvSpPr/>
            <p:nvPr/>
          </p:nvSpPr>
          <p:spPr bwMode="auto">
            <a:xfrm>
              <a:off x="8934040" y="533026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2" name="Figura a mano libera 1161"/>
            <p:cNvSpPr/>
            <p:nvPr/>
          </p:nvSpPr>
          <p:spPr bwMode="auto">
            <a:xfrm>
              <a:off x="8912770" y="536811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3" name="Figura a mano libera 1162"/>
            <p:cNvSpPr/>
            <p:nvPr/>
          </p:nvSpPr>
          <p:spPr bwMode="auto">
            <a:xfrm>
              <a:off x="8918848" y="539840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4" name="Figura a mano libera 1163"/>
            <p:cNvSpPr/>
            <p:nvPr/>
          </p:nvSpPr>
          <p:spPr bwMode="auto">
            <a:xfrm>
              <a:off x="8976582" y="537821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65" name="Figura a mano libera 1164"/>
            <p:cNvSpPr/>
            <p:nvPr/>
          </p:nvSpPr>
          <p:spPr bwMode="auto">
            <a:xfrm>
              <a:off x="8940119" y="5428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grpSp>
          <p:nvGrpSpPr>
            <p:cNvPr id="1166" name="Gruppo 1165"/>
            <p:cNvGrpSpPr/>
            <p:nvPr/>
          </p:nvGrpSpPr>
          <p:grpSpPr bwMode="auto">
            <a:xfrm>
              <a:off x="8715077" y="5205611"/>
              <a:ext cx="136614" cy="101672"/>
              <a:chOff x="1120267" y="4062214"/>
              <a:chExt cx="134598" cy="97931"/>
            </a:xfr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167" name="Figura a mano libera 1166"/>
              <p:cNvSpPr/>
              <p:nvPr/>
            </p:nvSpPr>
            <p:spPr>
              <a:xfrm>
                <a:off x="1140815" y="4065748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68" name="Figura a mano libera 1167"/>
              <p:cNvSpPr/>
              <p:nvPr/>
            </p:nvSpPr>
            <p:spPr>
              <a:xfrm>
                <a:off x="1120267" y="4102022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  <p:sp>
            <p:nvSpPr>
              <p:cNvPr id="1169" name="Figura a mano libera 1168"/>
              <p:cNvSpPr/>
              <p:nvPr/>
            </p:nvSpPr>
            <p:spPr>
              <a:xfrm>
                <a:off x="1189994" y="4062214"/>
                <a:ext cx="64871" cy="58123"/>
              </a:xfrm>
              <a:custGeom>
                <a:avLst/>
                <a:gdLst>
                  <a:gd name="connsiteX0" fmla="*/ 1387473 w 4268245"/>
                  <a:gd name="connsiteY0" fmla="*/ 282231 h 4456892"/>
                  <a:gd name="connsiteX1" fmla="*/ 1011209 w 4268245"/>
                  <a:gd name="connsiteY1" fmla="*/ 576221 h 4456892"/>
                  <a:gd name="connsiteX2" fmla="*/ 752528 w 4268245"/>
                  <a:gd name="connsiteY2" fmla="*/ 823173 h 4456892"/>
                  <a:gd name="connsiteX3" fmla="*/ 540879 w 4268245"/>
                  <a:gd name="connsiteY3" fmla="*/ 1058365 h 4456892"/>
                  <a:gd name="connsiteX4" fmla="*/ 317472 w 4268245"/>
                  <a:gd name="connsiteY4" fmla="*/ 1340596 h 4456892"/>
                  <a:gd name="connsiteX5" fmla="*/ 152857 w 4268245"/>
                  <a:gd name="connsiteY5" fmla="*/ 1611067 h 4456892"/>
                  <a:gd name="connsiteX6" fmla="*/ 47033 w 4268245"/>
                  <a:gd name="connsiteY6" fmla="*/ 1822740 h 4456892"/>
                  <a:gd name="connsiteX7" fmla="*/ 0 w 4268245"/>
                  <a:gd name="connsiteY7" fmla="*/ 2069691 h 4456892"/>
                  <a:gd name="connsiteX8" fmla="*/ 0 w 4268245"/>
                  <a:gd name="connsiteY8" fmla="*/ 2069691 h 4456892"/>
                  <a:gd name="connsiteX9" fmla="*/ 0 w 4268245"/>
                  <a:gd name="connsiteY9" fmla="*/ 2269605 h 4456892"/>
                  <a:gd name="connsiteX10" fmla="*/ 0 w 4268245"/>
                  <a:gd name="connsiteY10" fmla="*/ 2469518 h 4456892"/>
                  <a:gd name="connsiteX11" fmla="*/ 23516 w 4268245"/>
                  <a:gd name="connsiteY11" fmla="*/ 2704710 h 4456892"/>
                  <a:gd name="connsiteX12" fmla="*/ 23516 w 4268245"/>
                  <a:gd name="connsiteY12" fmla="*/ 2704710 h 4456892"/>
                  <a:gd name="connsiteX13" fmla="*/ 70549 w 4268245"/>
                  <a:gd name="connsiteY13" fmla="*/ 2951662 h 4456892"/>
                  <a:gd name="connsiteX14" fmla="*/ 152857 w 4268245"/>
                  <a:gd name="connsiteY14" fmla="*/ 3186854 h 4456892"/>
                  <a:gd name="connsiteX15" fmla="*/ 246923 w 4268245"/>
                  <a:gd name="connsiteY15" fmla="*/ 3339729 h 4456892"/>
                  <a:gd name="connsiteX16" fmla="*/ 470330 w 4268245"/>
                  <a:gd name="connsiteY16" fmla="*/ 3598441 h 4456892"/>
                  <a:gd name="connsiteX17" fmla="*/ 740769 w 4268245"/>
                  <a:gd name="connsiteY17" fmla="*/ 3845392 h 4456892"/>
                  <a:gd name="connsiteX18" fmla="*/ 999451 w 4268245"/>
                  <a:gd name="connsiteY18" fmla="*/ 4033546 h 4456892"/>
                  <a:gd name="connsiteX19" fmla="*/ 1316924 w 4268245"/>
                  <a:gd name="connsiteY19" fmla="*/ 4221700 h 4456892"/>
                  <a:gd name="connsiteX20" fmla="*/ 1540331 w 4268245"/>
                  <a:gd name="connsiteY20" fmla="*/ 4339296 h 4456892"/>
                  <a:gd name="connsiteX21" fmla="*/ 1751979 w 4268245"/>
                  <a:gd name="connsiteY21" fmla="*/ 4409854 h 4456892"/>
                  <a:gd name="connsiteX22" fmla="*/ 2175276 w 4268245"/>
                  <a:gd name="connsiteY22" fmla="*/ 4456892 h 4456892"/>
                  <a:gd name="connsiteX23" fmla="*/ 2457474 w 4268245"/>
                  <a:gd name="connsiteY23" fmla="*/ 4445132 h 4456892"/>
                  <a:gd name="connsiteX24" fmla="*/ 2633848 w 4268245"/>
                  <a:gd name="connsiteY24" fmla="*/ 4409854 h 4456892"/>
                  <a:gd name="connsiteX25" fmla="*/ 2916046 w 4268245"/>
                  <a:gd name="connsiteY25" fmla="*/ 4292257 h 4456892"/>
                  <a:gd name="connsiteX26" fmla="*/ 3268793 w 4268245"/>
                  <a:gd name="connsiteY26" fmla="*/ 4080584 h 4456892"/>
                  <a:gd name="connsiteX27" fmla="*/ 3574508 w 4268245"/>
                  <a:gd name="connsiteY27" fmla="*/ 3868912 h 4456892"/>
                  <a:gd name="connsiteX28" fmla="*/ 3786156 w 4268245"/>
                  <a:gd name="connsiteY28" fmla="*/ 3680758 h 4456892"/>
                  <a:gd name="connsiteX29" fmla="*/ 3962530 w 4268245"/>
                  <a:gd name="connsiteY29" fmla="*/ 3469085 h 4456892"/>
                  <a:gd name="connsiteX30" fmla="*/ 4080113 w 4268245"/>
                  <a:gd name="connsiteY30" fmla="*/ 3257412 h 4456892"/>
                  <a:gd name="connsiteX31" fmla="*/ 4185937 w 4268245"/>
                  <a:gd name="connsiteY31" fmla="*/ 2963422 h 4456892"/>
                  <a:gd name="connsiteX32" fmla="*/ 4256487 w 4268245"/>
                  <a:gd name="connsiteY32" fmla="*/ 2598874 h 4456892"/>
                  <a:gd name="connsiteX33" fmla="*/ 4268245 w 4268245"/>
                  <a:gd name="connsiteY33" fmla="*/ 2234326 h 4456892"/>
                  <a:gd name="connsiteX34" fmla="*/ 4268245 w 4268245"/>
                  <a:gd name="connsiteY34" fmla="*/ 1916817 h 4456892"/>
                  <a:gd name="connsiteX35" fmla="*/ 4221212 w 4268245"/>
                  <a:gd name="connsiteY35" fmla="*/ 1622826 h 4456892"/>
                  <a:gd name="connsiteX36" fmla="*/ 4056596 w 4268245"/>
                  <a:gd name="connsiteY36" fmla="*/ 1281798 h 4456892"/>
                  <a:gd name="connsiteX37" fmla="*/ 3927255 w 4268245"/>
                  <a:gd name="connsiteY37" fmla="*/ 1093644 h 4456892"/>
                  <a:gd name="connsiteX38" fmla="*/ 3598024 w 4268245"/>
                  <a:gd name="connsiteY38" fmla="*/ 764375 h 4456892"/>
                  <a:gd name="connsiteX39" fmla="*/ 3339343 w 4268245"/>
                  <a:gd name="connsiteY39" fmla="*/ 517423 h 4456892"/>
                  <a:gd name="connsiteX40" fmla="*/ 3092420 w 4268245"/>
                  <a:gd name="connsiteY40" fmla="*/ 341029 h 4456892"/>
                  <a:gd name="connsiteX41" fmla="*/ 2751430 w 4268245"/>
                  <a:gd name="connsiteY41" fmla="*/ 152875 h 4456892"/>
                  <a:gd name="connsiteX42" fmla="*/ 2492749 w 4268245"/>
                  <a:gd name="connsiteY42" fmla="*/ 47039 h 4456892"/>
                  <a:gd name="connsiteX43" fmla="*/ 2292859 w 4268245"/>
                  <a:gd name="connsiteY43" fmla="*/ 0 h 4456892"/>
                  <a:gd name="connsiteX44" fmla="*/ 2128243 w 4268245"/>
                  <a:gd name="connsiteY44" fmla="*/ 0 h 4456892"/>
                  <a:gd name="connsiteX45" fmla="*/ 1834287 w 4268245"/>
                  <a:gd name="connsiteY45" fmla="*/ 23520 h 4456892"/>
                  <a:gd name="connsiteX46" fmla="*/ 1657913 w 4268245"/>
                  <a:gd name="connsiteY46" fmla="*/ 105837 h 4456892"/>
                  <a:gd name="connsiteX47" fmla="*/ 1387473 w 4268245"/>
                  <a:gd name="connsiteY47" fmla="*/ 282231 h 445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268245" h="4456892">
                    <a:moveTo>
                      <a:pt x="1387473" y="282231"/>
                    </a:moveTo>
                    <a:lnTo>
                      <a:pt x="1011209" y="576221"/>
                    </a:lnTo>
                    <a:lnTo>
                      <a:pt x="752528" y="823173"/>
                    </a:lnTo>
                    <a:lnTo>
                      <a:pt x="540879" y="1058365"/>
                    </a:lnTo>
                    <a:lnTo>
                      <a:pt x="317472" y="1340596"/>
                    </a:lnTo>
                    <a:lnTo>
                      <a:pt x="152857" y="1611067"/>
                    </a:lnTo>
                    <a:lnTo>
                      <a:pt x="47033" y="1822740"/>
                    </a:lnTo>
                    <a:lnTo>
                      <a:pt x="0" y="2069691"/>
                    </a:lnTo>
                    <a:lnTo>
                      <a:pt x="0" y="2069691"/>
                    </a:lnTo>
                    <a:lnTo>
                      <a:pt x="0" y="2269605"/>
                    </a:lnTo>
                    <a:lnTo>
                      <a:pt x="0" y="2469518"/>
                    </a:lnTo>
                    <a:lnTo>
                      <a:pt x="23516" y="2704710"/>
                    </a:lnTo>
                    <a:lnTo>
                      <a:pt x="23516" y="2704710"/>
                    </a:lnTo>
                    <a:lnTo>
                      <a:pt x="70549" y="2951662"/>
                    </a:lnTo>
                    <a:lnTo>
                      <a:pt x="152857" y="3186854"/>
                    </a:lnTo>
                    <a:lnTo>
                      <a:pt x="246923" y="3339729"/>
                    </a:lnTo>
                    <a:lnTo>
                      <a:pt x="470330" y="3598441"/>
                    </a:lnTo>
                    <a:lnTo>
                      <a:pt x="740769" y="3845392"/>
                    </a:lnTo>
                    <a:lnTo>
                      <a:pt x="999451" y="4033546"/>
                    </a:lnTo>
                    <a:lnTo>
                      <a:pt x="1316924" y="4221700"/>
                    </a:lnTo>
                    <a:lnTo>
                      <a:pt x="1540331" y="4339296"/>
                    </a:lnTo>
                    <a:lnTo>
                      <a:pt x="1751979" y="4409854"/>
                    </a:lnTo>
                    <a:lnTo>
                      <a:pt x="2175276" y="4456892"/>
                    </a:lnTo>
                    <a:lnTo>
                      <a:pt x="2457474" y="4445132"/>
                    </a:lnTo>
                    <a:lnTo>
                      <a:pt x="2633848" y="4409854"/>
                    </a:lnTo>
                    <a:lnTo>
                      <a:pt x="2916046" y="4292257"/>
                    </a:lnTo>
                    <a:lnTo>
                      <a:pt x="3268793" y="4080584"/>
                    </a:lnTo>
                    <a:lnTo>
                      <a:pt x="3574508" y="3868912"/>
                    </a:lnTo>
                    <a:lnTo>
                      <a:pt x="3786156" y="3680758"/>
                    </a:lnTo>
                    <a:lnTo>
                      <a:pt x="3962530" y="3469085"/>
                    </a:lnTo>
                    <a:lnTo>
                      <a:pt x="4080113" y="3257412"/>
                    </a:lnTo>
                    <a:lnTo>
                      <a:pt x="4185937" y="2963422"/>
                    </a:lnTo>
                    <a:lnTo>
                      <a:pt x="4256487" y="2598874"/>
                    </a:lnTo>
                    <a:lnTo>
                      <a:pt x="4268245" y="2234326"/>
                    </a:lnTo>
                    <a:lnTo>
                      <a:pt x="4268245" y="1916817"/>
                    </a:lnTo>
                    <a:lnTo>
                      <a:pt x="4221212" y="1622826"/>
                    </a:lnTo>
                    <a:lnTo>
                      <a:pt x="4056596" y="1281798"/>
                    </a:lnTo>
                    <a:lnTo>
                      <a:pt x="3927255" y="1093644"/>
                    </a:lnTo>
                    <a:lnTo>
                      <a:pt x="3598024" y="764375"/>
                    </a:lnTo>
                    <a:lnTo>
                      <a:pt x="3339343" y="517423"/>
                    </a:lnTo>
                    <a:lnTo>
                      <a:pt x="3092420" y="341029"/>
                    </a:lnTo>
                    <a:lnTo>
                      <a:pt x="2751430" y="152875"/>
                    </a:lnTo>
                    <a:lnTo>
                      <a:pt x="2492749" y="47039"/>
                    </a:lnTo>
                    <a:lnTo>
                      <a:pt x="2292859" y="0"/>
                    </a:lnTo>
                    <a:lnTo>
                      <a:pt x="2128243" y="0"/>
                    </a:lnTo>
                    <a:lnTo>
                      <a:pt x="1834287" y="23520"/>
                    </a:lnTo>
                    <a:lnTo>
                      <a:pt x="1657913" y="105837"/>
                    </a:lnTo>
                    <a:lnTo>
                      <a:pt x="1387473" y="282231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t-IT" sz="3600" b="0" kern="0">
                  <a:solidFill>
                    <a:prstClr val="white"/>
                  </a:solidFill>
                  <a:latin typeface="Calibri"/>
                  <a:ea typeface="+mn-ea"/>
                  <a:cs typeface="Arial"/>
                </a:endParaRPr>
              </a:p>
            </p:txBody>
          </p:sp>
        </p:grpSp>
        <p:sp>
          <p:nvSpPr>
            <p:cNvPr id="1170" name="Figura a mano libera 1169"/>
            <p:cNvSpPr/>
            <p:nvPr/>
          </p:nvSpPr>
          <p:spPr bwMode="auto">
            <a:xfrm>
              <a:off x="8772983" y="528735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1" name="Figura a mano libera 1170"/>
            <p:cNvSpPr/>
            <p:nvPr/>
          </p:nvSpPr>
          <p:spPr bwMode="auto">
            <a:xfrm>
              <a:off x="8870225" y="5436262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2" name="Figura a mano libera 1171"/>
            <p:cNvSpPr/>
            <p:nvPr/>
          </p:nvSpPr>
          <p:spPr bwMode="auto">
            <a:xfrm>
              <a:off x="8481260" y="5234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3" name="Figura a mano libera 1172"/>
            <p:cNvSpPr/>
            <p:nvPr/>
          </p:nvSpPr>
          <p:spPr bwMode="auto">
            <a:xfrm>
              <a:off x="8532919" y="519649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4" name="Figura a mano libera 1173"/>
            <p:cNvSpPr/>
            <p:nvPr/>
          </p:nvSpPr>
          <p:spPr bwMode="auto">
            <a:xfrm>
              <a:off x="8590655" y="520406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5" name="Figura a mano libera 1174"/>
            <p:cNvSpPr/>
            <p:nvPr/>
          </p:nvSpPr>
          <p:spPr bwMode="auto">
            <a:xfrm>
              <a:off x="8611926" y="5234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6" name="Figura a mano libera 1175"/>
            <p:cNvSpPr/>
            <p:nvPr/>
          </p:nvSpPr>
          <p:spPr bwMode="auto">
            <a:xfrm>
              <a:off x="8551150" y="524192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7" name="Figura a mano libera 1176"/>
            <p:cNvSpPr/>
            <p:nvPr/>
          </p:nvSpPr>
          <p:spPr bwMode="auto">
            <a:xfrm>
              <a:off x="8776022" y="5166210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8" name="Figura a mano libera 1177"/>
            <p:cNvSpPr/>
            <p:nvPr/>
          </p:nvSpPr>
          <p:spPr bwMode="auto">
            <a:xfrm>
              <a:off x="8848955" y="516621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79" name="Figura a mano libera 1178"/>
            <p:cNvSpPr/>
            <p:nvPr/>
          </p:nvSpPr>
          <p:spPr bwMode="auto">
            <a:xfrm>
              <a:off x="8897574" y="518640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0" name="Figura a mano libera 1179"/>
            <p:cNvSpPr/>
            <p:nvPr/>
          </p:nvSpPr>
          <p:spPr bwMode="auto">
            <a:xfrm>
              <a:off x="8827684" y="5193973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1" name="Figura a mano libera 1180"/>
            <p:cNvSpPr/>
            <p:nvPr/>
          </p:nvSpPr>
          <p:spPr bwMode="auto">
            <a:xfrm>
              <a:off x="8985699" y="5272210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2" name="Figura a mano libera 1181"/>
            <p:cNvSpPr/>
            <p:nvPr/>
          </p:nvSpPr>
          <p:spPr bwMode="auto">
            <a:xfrm>
              <a:off x="9037358" y="523435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3" name="Figura a mano libera 1182"/>
            <p:cNvSpPr/>
            <p:nvPr/>
          </p:nvSpPr>
          <p:spPr bwMode="auto">
            <a:xfrm>
              <a:off x="9110290" y="525454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4" name="Figura a mano libera 1183"/>
            <p:cNvSpPr/>
            <p:nvPr/>
          </p:nvSpPr>
          <p:spPr bwMode="auto">
            <a:xfrm>
              <a:off x="9152831" y="5322687"/>
              <a:ext cx="48620" cy="3785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5" name="Figura a mano libera 1184"/>
            <p:cNvSpPr/>
            <p:nvPr/>
          </p:nvSpPr>
          <p:spPr bwMode="auto">
            <a:xfrm>
              <a:off x="9064710" y="5287355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6" name="Figura a mano libera 1185"/>
            <p:cNvSpPr/>
            <p:nvPr/>
          </p:nvSpPr>
          <p:spPr bwMode="auto">
            <a:xfrm>
              <a:off x="8611926" y="518892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7" name="Figura a mano libera 1186"/>
            <p:cNvSpPr/>
            <p:nvPr/>
          </p:nvSpPr>
          <p:spPr bwMode="auto">
            <a:xfrm>
              <a:off x="8706132" y="517125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8" name="Figura a mano libera 1187"/>
            <p:cNvSpPr/>
            <p:nvPr/>
          </p:nvSpPr>
          <p:spPr bwMode="auto">
            <a:xfrm>
              <a:off x="8675744" y="5181353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89" name="Figura a mano libera 1188"/>
            <p:cNvSpPr/>
            <p:nvPr/>
          </p:nvSpPr>
          <p:spPr bwMode="auto">
            <a:xfrm>
              <a:off x="8742595" y="5188925"/>
              <a:ext cx="66854" cy="5804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0" name="Figura a mano libera 1189"/>
            <p:cNvSpPr/>
            <p:nvPr/>
          </p:nvSpPr>
          <p:spPr bwMode="auto">
            <a:xfrm>
              <a:off x="8672702" y="5239403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1" name="Figura a mano libera 1190"/>
            <p:cNvSpPr/>
            <p:nvPr/>
          </p:nvSpPr>
          <p:spPr bwMode="auto">
            <a:xfrm>
              <a:off x="8420484" y="5375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2" name="Figura a mano libera 1191"/>
            <p:cNvSpPr/>
            <p:nvPr/>
          </p:nvSpPr>
          <p:spPr bwMode="auto">
            <a:xfrm>
              <a:off x="8472143" y="533783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3" name="Figura a mano libera 1192"/>
            <p:cNvSpPr/>
            <p:nvPr/>
          </p:nvSpPr>
          <p:spPr bwMode="auto">
            <a:xfrm>
              <a:off x="8529882" y="534540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4" name="Figura a mano libera 1193"/>
            <p:cNvSpPr/>
            <p:nvPr/>
          </p:nvSpPr>
          <p:spPr bwMode="auto">
            <a:xfrm>
              <a:off x="8551150" y="5375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5" name="Figura a mano libera 1194"/>
            <p:cNvSpPr/>
            <p:nvPr/>
          </p:nvSpPr>
          <p:spPr bwMode="auto">
            <a:xfrm>
              <a:off x="8481260" y="5383259"/>
              <a:ext cx="54698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6" name="Figura a mano libera 1195"/>
            <p:cNvSpPr/>
            <p:nvPr/>
          </p:nvSpPr>
          <p:spPr bwMode="auto">
            <a:xfrm>
              <a:off x="8396174" y="541606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7" name="Figura a mano libera 1196"/>
            <p:cNvSpPr/>
            <p:nvPr/>
          </p:nvSpPr>
          <p:spPr bwMode="auto">
            <a:xfrm>
              <a:off x="8447833" y="5393354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8" name="Figura a mano libera 1197"/>
            <p:cNvSpPr/>
            <p:nvPr/>
          </p:nvSpPr>
          <p:spPr bwMode="auto">
            <a:xfrm>
              <a:off x="8505570" y="5400927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99" name="Figura a mano libera 1198"/>
            <p:cNvSpPr/>
            <p:nvPr/>
          </p:nvSpPr>
          <p:spPr bwMode="auto">
            <a:xfrm>
              <a:off x="8487338" y="5448879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0" name="Figura a mano libera 1199"/>
            <p:cNvSpPr/>
            <p:nvPr/>
          </p:nvSpPr>
          <p:spPr bwMode="auto">
            <a:xfrm>
              <a:off x="8441755" y="5451404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1" name="Figura a mano libera 1200"/>
            <p:cNvSpPr/>
            <p:nvPr/>
          </p:nvSpPr>
          <p:spPr bwMode="auto">
            <a:xfrm>
              <a:off x="8608890" y="5456452"/>
              <a:ext cx="63815" cy="5300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2" name="Figura a mano libera 1201"/>
            <p:cNvSpPr/>
            <p:nvPr/>
          </p:nvSpPr>
          <p:spPr bwMode="auto">
            <a:xfrm>
              <a:off x="8663588" y="544130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3" name="Figura a mano libera 1202"/>
            <p:cNvSpPr/>
            <p:nvPr/>
          </p:nvSpPr>
          <p:spPr bwMode="auto">
            <a:xfrm>
              <a:off x="8721325" y="544887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4" name="Figura a mano libera 1203"/>
            <p:cNvSpPr/>
            <p:nvPr/>
          </p:nvSpPr>
          <p:spPr bwMode="auto">
            <a:xfrm>
              <a:off x="8727403" y="5486736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5" name="Figura a mano libera 1204"/>
            <p:cNvSpPr/>
            <p:nvPr/>
          </p:nvSpPr>
          <p:spPr bwMode="auto">
            <a:xfrm>
              <a:off x="8593695" y="5494309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6" name="Figura a mano libera 1205"/>
            <p:cNvSpPr/>
            <p:nvPr/>
          </p:nvSpPr>
          <p:spPr bwMode="auto">
            <a:xfrm>
              <a:off x="8776022" y="5486736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7" name="Figura a mano libera 1206"/>
            <p:cNvSpPr/>
            <p:nvPr/>
          </p:nvSpPr>
          <p:spPr bwMode="auto">
            <a:xfrm>
              <a:off x="8827684" y="544887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8" name="Figura a mano libera 1207"/>
            <p:cNvSpPr/>
            <p:nvPr/>
          </p:nvSpPr>
          <p:spPr bwMode="auto">
            <a:xfrm>
              <a:off x="8885418" y="545645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09" name="Figura a mano libera 1208"/>
            <p:cNvSpPr/>
            <p:nvPr/>
          </p:nvSpPr>
          <p:spPr bwMode="auto">
            <a:xfrm>
              <a:off x="8879343" y="547664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0" name="Figura a mano libera 1209"/>
            <p:cNvSpPr/>
            <p:nvPr/>
          </p:nvSpPr>
          <p:spPr bwMode="auto">
            <a:xfrm>
              <a:off x="8836798" y="5496834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1" name="Figura a mano libera 1210"/>
            <p:cNvSpPr/>
            <p:nvPr/>
          </p:nvSpPr>
          <p:spPr bwMode="auto">
            <a:xfrm>
              <a:off x="8940119" y="546906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2" name="Figura a mano libera 1211"/>
            <p:cNvSpPr/>
            <p:nvPr/>
          </p:nvSpPr>
          <p:spPr bwMode="auto">
            <a:xfrm>
              <a:off x="8994816" y="5423642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3" name="Figura a mano libera 1212"/>
            <p:cNvSpPr/>
            <p:nvPr/>
          </p:nvSpPr>
          <p:spPr bwMode="auto">
            <a:xfrm>
              <a:off x="9043436" y="5441309"/>
              <a:ext cx="66854" cy="5804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4" name="Figura a mano libera 1213"/>
            <p:cNvSpPr/>
            <p:nvPr/>
          </p:nvSpPr>
          <p:spPr bwMode="auto">
            <a:xfrm>
              <a:off x="8645356" y="548168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5" name="Figura a mano libera 1214"/>
            <p:cNvSpPr/>
            <p:nvPr/>
          </p:nvSpPr>
          <p:spPr bwMode="auto">
            <a:xfrm>
              <a:off x="9003934" y="5469069"/>
              <a:ext cx="54698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6" name="Figura a mano libera 1215"/>
            <p:cNvSpPr/>
            <p:nvPr/>
          </p:nvSpPr>
          <p:spPr bwMode="auto">
            <a:xfrm>
              <a:off x="8538997" y="5469069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7" name="Figura a mano libera 1216"/>
            <p:cNvSpPr/>
            <p:nvPr/>
          </p:nvSpPr>
          <p:spPr bwMode="auto">
            <a:xfrm>
              <a:off x="8666627" y="5393354"/>
              <a:ext cx="69893" cy="6562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8" name="Figura a mano libera 1217"/>
            <p:cNvSpPr/>
            <p:nvPr/>
          </p:nvSpPr>
          <p:spPr bwMode="auto">
            <a:xfrm>
              <a:off x="8751713" y="540849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19" name="Figura a mano libera 1218"/>
            <p:cNvSpPr/>
            <p:nvPr/>
          </p:nvSpPr>
          <p:spPr bwMode="auto">
            <a:xfrm>
              <a:off x="8608890" y="5411022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0" name="Figura a mano libera 1219"/>
            <p:cNvSpPr/>
            <p:nvPr/>
          </p:nvSpPr>
          <p:spPr bwMode="auto">
            <a:xfrm>
              <a:off x="8368825" y="527473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1" name="Figura a mano libera 1220"/>
            <p:cNvSpPr/>
            <p:nvPr/>
          </p:nvSpPr>
          <p:spPr bwMode="auto">
            <a:xfrm>
              <a:off x="8420484" y="5236878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2" name="Figura a mano libera 1221"/>
            <p:cNvSpPr/>
            <p:nvPr/>
          </p:nvSpPr>
          <p:spPr bwMode="auto">
            <a:xfrm>
              <a:off x="8463028" y="5274735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3" name="Figura a mano libera 1222"/>
            <p:cNvSpPr/>
            <p:nvPr/>
          </p:nvSpPr>
          <p:spPr bwMode="auto">
            <a:xfrm>
              <a:off x="8499494" y="527473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4" name="Figura a mano libera 1223"/>
            <p:cNvSpPr/>
            <p:nvPr/>
          </p:nvSpPr>
          <p:spPr bwMode="auto">
            <a:xfrm>
              <a:off x="8429601" y="5284830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5" name="Figura a mano libera 1224"/>
            <p:cNvSpPr/>
            <p:nvPr/>
          </p:nvSpPr>
          <p:spPr bwMode="auto">
            <a:xfrm>
              <a:off x="8931001" y="5221735"/>
              <a:ext cx="66854" cy="5805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6" name="Figura a mano libera 1225"/>
            <p:cNvSpPr/>
            <p:nvPr/>
          </p:nvSpPr>
          <p:spPr bwMode="auto">
            <a:xfrm>
              <a:off x="8927962" y="518892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7" name="Figura a mano libera 1226"/>
            <p:cNvSpPr/>
            <p:nvPr/>
          </p:nvSpPr>
          <p:spPr bwMode="auto">
            <a:xfrm>
              <a:off x="8982660" y="518892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8" name="Figura a mano libera 1227"/>
            <p:cNvSpPr/>
            <p:nvPr/>
          </p:nvSpPr>
          <p:spPr bwMode="auto">
            <a:xfrm>
              <a:off x="9000892" y="5219210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29" name="Figura a mano libera 1228"/>
            <p:cNvSpPr/>
            <p:nvPr/>
          </p:nvSpPr>
          <p:spPr bwMode="auto">
            <a:xfrm>
              <a:off x="8909731" y="5259593"/>
              <a:ext cx="54698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0" name="Figura a mano libera 1229"/>
            <p:cNvSpPr/>
            <p:nvPr/>
          </p:nvSpPr>
          <p:spPr bwMode="auto">
            <a:xfrm>
              <a:off x="8602812" y="5305022"/>
              <a:ext cx="66854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1" name="Figura a mano libera 1230"/>
            <p:cNvSpPr/>
            <p:nvPr/>
          </p:nvSpPr>
          <p:spPr bwMode="auto">
            <a:xfrm>
              <a:off x="8645356" y="526968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2" name="Figura a mano libera 1231"/>
            <p:cNvSpPr/>
            <p:nvPr/>
          </p:nvSpPr>
          <p:spPr bwMode="auto">
            <a:xfrm>
              <a:off x="8703090" y="5277257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3" name="Figura a mano libera 1232"/>
            <p:cNvSpPr/>
            <p:nvPr/>
          </p:nvSpPr>
          <p:spPr bwMode="auto">
            <a:xfrm>
              <a:off x="8724364" y="5307545"/>
              <a:ext cx="63815" cy="6057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4" name="Figura a mano libera 1233"/>
            <p:cNvSpPr/>
            <p:nvPr/>
          </p:nvSpPr>
          <p:spPr bwMode="auto">
            <a:xfrm>
              <a:off x="8654470" y="5317640"/>
              <a:ext cx="51662" cy="4795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5" name="Figura a mano libera 1234"/>
            <p:cNvSpPr/>
            <p:nvPr/>
          </p:nvSpPr>
          <p:spPr bwMode="auto">
            <a:xfrm>
              <a:off x="9152831" y="5395879"/>
              <a:ext cx="69893" cy="50477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6" name="Figura a mano libera 1235"/>
            <p:cNvSpPr/>
            <p:nvPr/>
          </p:nvSpPr>
          <p:spPr bwMode="auto">
            <a:xfrm>
              <a:off x="9134600" y="5416069"/>
              <a:ext cx="60776" cy="47952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 sz="3600" b="0" kern="0">
                <a:solidFill>
                  <a:prstClr val="white"/>
                </a:solidFill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37" name="Ovale 1255"/>
            <p:cNvSpPr>
              <a:spLocks noChangeArrowheads="1"/>
            </p:cNvSpPr>
            <p:nvPr/>
          </p:nvSpPr>
          <p:spPr bwMode="auto">
            <a:xfrm>
              <a:off x="8265505" y="5045066"/>
              <a:ext cx="1027113" cy="365956"/>
            </a:xfrm>
            <a:prstGeom prst="ellipse">
              <a:avLst/>
            </a:prstGeom>
            <a:noFill/>
            <a:ln w="6350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3600" b="0" i="0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1238" name="Connettore 1 1256"/>
            <p:cNvCxnSpPr>
              <a:cxnSpLocks noChangeAspect="1"/>
            </p:cNvCxnSpPr>
            <p:nvPr/>
          </p:nvCxnSpPr>
          <p:spPr bwMode="auto">
            <a:xfrm>
              <a:off x="8269729" y="5250482"/>
              <a:ext cx="0" cy="11564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9" name="Connettore 1 1257"/>
            <p:cNvCxnSpPr>
              <a:cxnSpLocks noChangeAspect="1"/>
            </p:cNvCxnSpPr>
            <p:nvPr/>
          </p:nvCxnSpPr>
          <p:spPr bwMode="auto">
            <a:xfrm>
              <a:off x="9292449" y="5248162"/>
              <a:ext cx="0" cy="115642"/>
            </a:xfrm>
            <a:prstGeom prst="line">
              <a:avLst/>
            </a:prstGeom>
            <a:noFill/>
            <a:ln w="6350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9" name="Gruppo 388"/>
          <p:cNvGrpSpPr/>
          <p:nvPr/>
        </p:nvGrpSpPr>
        <p:grpSpPr>
          <a:xfrm>
            <a:off x="275357" y="1509575"/>
            <a:ext cx="3836598" cy="1224720"/>
            <a:chOff x="2398" y="1604049"/>
            <a:chExt cx="3836598" cy="1224720"/>
          </a:xfrm>
        </p:grpSpPr>
        <p:sp>
          <p:nvSpPr>
            <p:cNvPr id="546" name="Rectangle 128"/>
            <p:cNvSpPr>
              <a:spLocks noChangeAspect="1" noChangeArrowheads="1"/>
            </p:cNvSpPr>
            <p:nvPr/>
          </p:nvSpPr>
          <p:spPr bwMode="auto">
            <a:xfrm>
              <a:off x="1170313" y="2560622"/>
              <a:ext cx="1270411" cy="26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CpG</a:t>
              </a:r>
              <a:r>
                <a:rPr kumimoji="0" lang="en-US" altLang="it-IT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 island</a:t>
              </a:r>
            </a:p>
          </p:txBody>
        </p:sp>
        <p:cxnSp>
          <p:nvCxnSpPr>
            <p:cNvPr id="1065" name="Straight Connector 7"/>
            <p:cNvCxnSpPr>
              <a:cxnSpLocks noChangeShapeType="1"/>
            </p:cNvCxnSpPr>
            <p:nvPr/>
          </p:nvCxnSpPr>
          <p:spPr bwMode="auto">
            <a:xfrm flipV="1">
              <a:off x="1342886" y="2265046"/>
              <a:ext cx="2496110" cy="0"/>
            </a:xfrm>
            <a:prstGeom prst="lin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0" name="Rectangle 128"/>
            <p:cNvSpPr>
              <a:spLocks noChangeAspect="1" noChangeArrowheads="1"/>
            </p:cNvSpPr>
            <p:nvPr/>
          </p:nvSpPr>
          <p:spPr bwMode="auto">
            <a:xfrm>
              <a:off x="2398" y="2089451"/>
              <a:ext cx="1366541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e.g. B2M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 gene</a:t>
              </a:r>
            </a:p>
          </p:txBody>
        </p:sp>
        <p:cxnSp>
          <p:nvCxnSpPr>
            <p:cNvPr id="551" name="Straight Arrow Connector 12"/>
            <p:cNvCxnSpPr>
              <a:cxnSpLocks noChangeShapeType="1"/>
            </p:cNvCxnSpPr>
            <p:nvPr/>
          </p:nvCxnSpPr>
          <p:spPr bwMode="auto">
            <a:xfrm>
              <a:off x="1439852" y="1937736"/>
              <a:ext cx="186603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10"/>
            <p:cNvCxnSpPr>
              <a:cxnSpLocks noChangeShapeType="1"/>
            </p:cNvCxnSpPr>
            <p:nvPr/>
          </p:nvCxnSpPr>
          <p:spPr bwMode="auto">
            <a:xfrm flipV="1">
              <a:off x="1439852" y="1934242"/>
              <a:ext cx="0" cy="3127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3" name="Rectangle 3"/>
            <p:cNvSpPr>
              <a:spLocks noChangeArrowheads="1"/>
            </p:cNvSpPr>
            <p:nvPr/>
          </p:nvSpPr>
          <p:spPr bwMode="auto">
            <a:xfrm>
              <a:off x="1486973" y="2138650"/>
              <a:ext cx="41467" cy="251578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54" name="Rectangle 79"/>
            <p:cNvSpPr>
              <a:spLocks noChangeArrowheads="1"/>
            </p:cNvSpPr>
            <p:nvPr/>
          </p:nvSpPr>
          <p:spPr bwMode="auto">
            <a:xfrm>
              <a:off x="2360582" y="2138650"/>
              <a:ext cx="143251" cy="251578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55" name="Rectangle 80"/>
            <p:cNvSpPr>
              <a:spLocks noChangeArrowheads="1"/>
            </p:cNvSpPr>
            <p:nvPr/>
          </p:nvSpPr>
          <p:spPr bwMode="auto">
            <a:xfrm>
              <a:off x="2820494" y="2138650"/>
              <a:ext cx="35812" cy="251578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56" name="Rectangle 81"/>
            <p:cNvSpPr>
              <a:spLocks noChangeArrowheads="1"/>
            </p:cNvSpPr>
            <p:nvPr/>
          </p:nvSpPr>
          <p:spPr bwMode="auto">
            <a:xfrm>
              <a:off x="1453045" y="2203291"/>
              <a:ext cx="33928" cy="12578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57" name="Rectangle 83"/>
            <p:cNvSpPr>
              <a:spLocks noChangeArrowheads="1"/>
            </p:cNvSpPr>
            <p:nvPr/>
          </p:nvSpPr>
          <p:spPr bwMode="auto">
            <a:xfrm>
              <a:off x="3474547" y="2203291"/>
              <a:ext cx="282732" cy="12578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59" name="Rettangolo 1536"/>
            <p:cNvSpPr>
              <a:spLocks noChangeArrowheads="1"/>
            </p:cNvSpPr>
            <p:nvPr/>
          </p:nvSpPr>
          <p:spPr bwMode="auto">
            <a:xfrm>
              <a:off x="1370110" y="2418181"/>
              <a:ext cx="459911" cy="12578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rgbClr val="0D0D0D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250" name="Saetta 1249"/>
            <p:cNvSpPr/>
            <p:nvPr/>
          </p:nvSpPr>
          <p:spPr>
            <a:xfrm flipH="1">
              <a:off x="1675480" y="1804831"/>
              <a:ext cx="349889" cy="416195"/>
            </a:xfrm>
            <a:prstGeom prst="lightningBol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CasellaDiTesto 1250"/>
            <p:cNvSpPr txBox="1"/>
            <p:nvPr/>
          </p:nvSpPr>
          <p:spPr>
            <a:xfrm>
              <a:off x="1940818" y="1604049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70C0"/>
                  </a:solidFill>
                  <a:latin typeface="Arial" charset="0"/>
                  <a:ea typeface="Arial" charset="0"/>
                  <a:cs typeface="Arial" charset="0"/>
                </a:rPr>
                <a:t>ETR</a:t>
              </a:r>
              <a:endParaRPr lang="en-US" sz="1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76" name="Gruppo 1675"/>
          <p:cNvGrpSpPr/>
          <p:nvPr/>
        </p:nvGrpSpPr>
        <p:grpSpPr>
          <a:xfrm>
            <a:off x="8856262" y="1197997"/>
            <a:ext cx="2763507" cy="2336778"/>
            <a:chOff x="9036304" y="3155955"/>
            <a:chExt cx="2763507" cy="2336778"/>
          </a:xfrm>
        </p:grpSpPr>
        <p:sp>
          <p:nvSpPr>
            <p:cNvPr id="1370" name="CasellaDiTesto 644"/>
            <p:cNvSpPr txBox="1">
              <a:spLocks noChangeArrowheads="1"/>
            </p:cNvSpPr>
            <p:nvPr/>
          </p:nvSpPr>
          <p:spPr bwMode="auto">
            <a:xfrm>
              <a:off x="9117760" y="4957745"/>
              <a:ext cx="16335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B2M</a:t>
              </a:r>
              <a:endParaRPr kumimoji="0" lang="en-AU" altLang="it-IT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86" name="CasellaDiTesto 661"/>
            <p:cNvSpPr txBox="1">
              <a:spLocks noChangeArrowheads="1"/>
            </p:cNvSpPr>
            <p:nvPr/>
          </p:nvSpPr>
          <p:spPr bwMode="auto">
            <a:xfrm>
              <a:off x="9092565" y="3430042"/>
              <a:ext cx="1032894" cy="24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200K</a:t>
              </a:r>
              <a:endParaRPr kumimoji="0" lang="en-AU" altLang="it-IT" sz="12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87" name="CasellaDiTesto 662"/>
            <p:cNvSpPr txBox="1">
              <a:spLocks noChangeArrowheads="1"/>
            </p:cNvSpPr>
            <p:nvPr/>
          </p:nvSpPr>
          <p:spPr bwMode="auto">
            <a:xfrm>
              <a:off x="9036304" y="3712650"/>
              <a:ext cx="1089154" cy="24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150K</a:t>
              </a:r>
              <a:endParaRPr kumimoji="0" lang="en-AU" altLang="it-IT" sz="12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88" name="CasellaDiTesto 663"/>
            <p:cNvSpPr txBox="1">
              <a:spLocks noChangeArrowheads="1"/>
            </p:cNvSpPr>
            <p:nvPr/>
          </p:nvSpPr>
          <p:spPr bwMode="auto">
            <a:xfrm>
              <a:off x="9092565" y="4000937"/>
              <a:ext cx="1032894" cy="248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100K</a:t>
              </a:r>
              <a:endParaRPr kumimoji="0" lang="en-AU" altLang="it-IT" sz="12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89" name="CasellaDiTesto 664"/>
            <p:cNvSpPr txBox="1">
              <a:spLocks noChangeArrowheads="1"/>
            </p:cNvSpPr>
            <p:nvPr/>
          </p:nvSpPr>
          <p:spPr bwMode="auto">
            <a:xfrm>
              <a:off x="9092565" y="4294907"/>
              <a:ext cx="1032894" cy="24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50K</a:t>
              </a:r>
              <a:endParaRPr kumimoji="0" lang="en-AU" altLang="it-IT" sz="12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90" name="CasellaDiTesto 665"/>
            <p:cNvSpPr txBox="1">
              <a:spLocks noChangeArrowheads="1"/>
            </p:cNvSpPr>
            <p:nvPr/>
          </p:nvSpPr>
          <p:spPr bwMode="auto">
            <a:xfrm>
              <a:off x="9036304" y="3155955"/>
              <a:ext cx="1089154" cy="24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250K</a:t>
              </a:r>
              <a:endParaRPr kumimoji="0" lang="en-AU" altLang="it-IT" sz="12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sp>
          <p:nvSpPr>
            <p:cNvPr id="1391" name="CasellaDiTesto 666"/>
            <p:cNvSpPr txBox="1">
              <a:spLocks noChangeArrowheads="1"/>
            </p:cNvSpPr>
            <p:nvPr/>
          </p:nvSpPr>
          <p:spPr bwMode="auto">
            <a:xfrm>
              <a:off x="9092565" y="4541720"/>
              <a:ext cx="1032894" cy="247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0</a:t>
              </a:r>
              <a:endParaRPr kumimoji="0" lang="en-AU" altLang="it-IT" sz="12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grpSp>
          <p:nvGrpSpPr>
            <p:cNvPr id="1675" name="Gruppo 1674"/>
            <p:cNvGrpSpPr/>
            <p:nvPr/>
          </p:nvGrpSpPr>
          <p:grpSpPr>
            <a:xfrm>
              <a:off x="9417079" y="3225977"/>
              <a:ext cx="2382732" cy="2266756"/>
              <a:chOff x="9417079" y="3225977"/>
              <a:chExt cx="2382732" cy="2266756"/>
            </a:xfrm>
          </p:grpSpPr>
          <p:cxnSp>
            <p:nvCxnSpPr>
              <p:cNvPr id="1371" name="Straight Arrow Connector 13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9982319" y="4675064"/>
                <a:ext cx="0" cy="631483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75" name="Straight Arrow Connector 136"/>
              <p:cNvCxnSpPr>
                <a:cxnSpLocks noChangeShapeType="1"/>
              </p:cNvCxnSpPr>
              <p:nvPr/>
            </p:nvCxnSpPr>
            <p:spPr bwMode="auto">
              <a:xfrm flipV="1">
                <a:off x="9667429" y="4385913"/>
                <a:ext cx="0" cy="611143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6" name="CasellaDiTesto 1375"/>
              <p:cNvSpPr txBox="1"/>
              <p:nvPr/>
            </p:nvSpPr>
            <p:spPr bwMode="auto">
              <a:xfrm rot="16200000">
                <a:off x="8790404" y="4589058"/>
                <a:ext cx="1530350" cy="27699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SSC-A</a:t>
                </a:r>
              </a:p>
            </p:txBody>
          </p:sp>
          <p:pic>
            <p:nvPicPr>
              <p:cNvPr id="1360" name="Immagine 636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5870" y="3229487"/>
                <a:ext cx="1586670" cy="1499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1" name="Rettangolo 637"/>
              <p:cNvSpPr>
                <a:spLocks noChangeArrowheads="1"/>
              </p:cNvSpPr>
              <p:nvPr/>
            </p:nvSpPr>
            <p:spPr bwMode="auto">
              <a:xfrm>
                <a:off x="10095700" y="3233290"/>
                <a:ext cx="1530587" cy="1444280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62" name="Rettangolo 638"/>
              <p:cNvSpPr>
                <a:spLocks noChangeArrowheads="1"/>
              </p:cNvSpPr>
              <p:nvPr/>
            </p:nvSpPr>
            <p:spPr bwMode="auto">
              <a:xfrm>
                <a:off x="10157731" y="3937679"/>
                <a:ext cx="447203" cy="630541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4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64" name="CasellaDiTesto 640"/>
              <p:cNvSpPr txBox="1">
                <a:spLocks noChangeArrowheads="1"/>
              </p:cNvSpPr>
              <p:nvPr/>
            </p:nvSpPr>
            <p:spPr bwMode="auto">
              <a:xfrm>
                <a:off x="10205479" y="3632349"/>
                <a:ext cx="494105" cy="275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altLang="it-IT" sz="1400" i="0" kern="0" dirty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80</a:t>
                </a:r>
                <a:r>
                  <a:rPr kumimoji="0" lang="en-AU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Garamond" charset="0"/>
                    <a:cs typeface="Garamond" charset="0"/>
                  </a:rPr>
                  <a:t>%</a:t>
                </a:r>
                <a:endParaRPr kumimoji="0" lang="en-AU" altLang="it-IT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78" name="CasellaDiTesto 1377"/>
              <p:cNvSpPr txBox="1"/>
              <p:nvPr/>
            </p:nvSpPr>
            <p:spPr bwMode="auto">
              <a:xfrm>
                <a:off x="11232460" y="4675283"/>
                <a:ext cx="409696" cy="2740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10</a:t>
                </a:r>
                <a:r>
                  <a:rPr kumimoji="0" lang="en-AU" sz="14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5</a:t>
                </a:r>
              </a:p>
            </p:txBody>
          </p:sp>
          <p:sp>
            <p:nvSpPr>
              <p:cNvPr id="1379" name="CasellaDiTesto 1378"/>
              <p:cNvSpPr txBox="1"/>
              <p:nvPr/>
            </p:nvSpPr>
            <p:spPr bwMode="auto">
              <a:xfrm>
                <a:off x="10884796" y="4675283"/>
                <a:ext cx="409696" cy="2740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10</a:t>
                </a:r>
                <a:r>
                  <a:rPr kumimoji="0" lang="en-AU" sz="14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4</a:t>
                </a:r>
              </a:p>
            </p:txBody>
          </p:sp>
          <p:sp>
            <p:nvSpPr>
              <p:cNvPr id="1380" name="CasellaDiTesto 1379"/>
              <p:cNvSpPr txBox="1"/>
              <p:nvPr/>
            </p:nvSpPr>
            <p:spPr bwMode="auto">
              <a:xfrm>
                <a:off x="10522706" y="4675283"/>
                <a:ext cx="409696" cy="2740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10</a:t>
                </a:r>
                <a:r>
                  <a:rPr kumimoji="0" lang="en-AU" sz="14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3</a:t>
                </a:r>
              </a:p>
            </p:txBody>
          </p:sp>
          <p:sp>
            <p:nvSpPr>
              <p:cNvPr id="1381" name="CasellaDiTesto 1380"/>
              <p:cNvSpPr txBox="1"/>
              <p:nvPr/>
            </p:nvSpPr>
            <p:spPr bwMode="auto">
              <a:xfrm>
                <a:off x="10154847" y="4675283"/>
                <a:ext cx="409696" cy="2740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10</a:t>
                </a:r>
                <a:r>
                  <a:rPr kumimoji="0" lang="en-AU" sz="14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Garamond"/>
                  </a:rPr>
                  <a:t>2</a:t>
                </a:r>
              </a:p>
            </p:txBody>
          </p:sp>
          <p:sp>
            <p:nvSpPr>
              <p:cNvPr id="1369" name="CasellaDiTesto 650"/>
              <p:cNvSpPr txBox="1">
                <a:spLocks noChangeArrowheads="1"/>
              </p:cNvSpPr>
              <p:nvPr/>
            </p:nvSpPr>
            <p:spPr bwMode="auto">
              <a:xfrm>
                <a:off x="10029340" y="4675283"/>
                <a:ext cx="258224" cy="274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it-IT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Garamond" charset="0"/>
                    <a:cs typeface="Garamond" charset="0"/>
                  </a:rPr>
                  <a:t>0</a:t>
                </a:r>
                <a:endParaRPr kumimoji="0" lang="en-AU" altLang="it-IT" sz="1400" b="0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73" name="Rettangolo 647"/>
              <p:cNvSpPr>
                <a:spLocks noChangeArrowheads="1"/>
              </p:cNvSpPr>
              <p:nvPr/>
            </p:nvSpPr>
            <p:spPr bwMode="auto">
              <a:xfrm>
                <a:off x="10117339" y="3261827"/>
                <a:ext cx="1482981" cy="2556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74" name="CasellaDiTesto 648"/>
              <p:cNvSpPr txBox="1">
                <a:spLocks noChangeArrowheads="1"/>
              </p:cNvSpPr>
              <p:nvPr/>
            </p:nvSpPr>
            <p:spPr bwMode="auto">
              <a:xfrm>
                <a:off x="9917233" y="3225977"/>
                <a:ext cx="188257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altLang="it-IT" sz="1400" i="0" kern="0" dirty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ETR</a:t>
                </a:r>
                <a:r>
                  <a:rPr kumimoji="0" lang="en-AU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Garamond" charset="0"/>
                    <a:cs typeface="Garamond" charset="0"/>
                  </a:rPr>
                  <a:t>:K/D3A/D3L</a:t>
                </a:r>
                <a:endParaRPr kumimoji="0" lang="en-AU" altLang="it-IT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endParaRPr>
              </a:p>
            </p:txBody>
          </p:sp>
        </p:grpSp>
      </p:grpSp>
      <p:sp>
        <p:nvSpPr>
          <p:cNvPr id="1616" name="Rectangle 128"/>
          <p:cNvSpPr>
            <a:spLocks noChangeAspect="1" noChangeArrowheads="1"/>
          </p:cNvSpPr>
          <p:nvPr/>
        </p:nvSpPr>
        <p:spPr bwMode="auto">
          <a:xfrm>
            <a:off x="5439498" y="1314057"/>
            <a:ext cx="1888893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 b="0" i="0" dirty="0">
                <a:solidFill>
                  <a:srgbClr val="000000"/>
                </a:solidFill>
              </a:rPr>
              <a:t>Transient expression of the </a:t>
            </a:r>
            <a:r>
              <a:rPr lang="en-US" altLang="it-IT" sz="1400" b="0" i="0" dirty="0">
                <a:solidFill>
                  <a:srgbClr val="0070C0"/>
                </a:solidFill>
              </a:rPr>
              <a:t>ETRs</a:t>
            </a:r>
            <a:endParaRPr lang="en-US" altLang="it-IT" sz="1600" b="0" i="0" baseline="30000" dirty="0">
              <a:solidFill>
                <a:srgbClr val="0070C0"/>
              </a:solidFill>
            </a:endParaRPr>
          </a:p>
        </p:txBody>
      </p:sp>
      <p:sp>
        <p:nvSpPr>
          <p:cNvPr id="1619" name="Rettangolo 1618"/>
          <p:cNvSpPr/>
          <p:nvPr/>
        </p:nvSpPr>
        <p:spPr>
          <a:xfrm>
            <a:off x="297144" y="1490705"/>
            <a:ext cx="3899074" cy="12643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1" name="Connettore 1 1620"/>
          <p:cNvCxnSpPr>
            <a:endCxn id="852" idx="41"/>
          </p:cNvCxnSpPr>
          <p:nvPr/>
        </p:nvCxnSpPr>
        <p:spPr>
          <a:xfrm>
            <a:off x="4196218" y="1490705"/>
            <a:ext cx="1026553" cy="6420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3" name="Connettore 1 1622"/>
          <p:cNvCxnSpPr>
            <a:endCxn id="852" idx="27"/>
          </p:cNvCxnSpPr>
          <p:nvPr/>
        </p:nvCxnSpPr>
        <p:spPr>
          <a:xfrm flipV="1">
            <a:off x="4196218" y="2172747"/>
            <a:ext cx="1037101" cy="5615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7" name="Connettore 2 1676"/>
          <p:cNvCxnSpPr/>
          <p:nvPr/>
        </p:nvCxnSpPr>
        <p:spPr>
          <a:xfrm>
            <a:off x="8353876" y="2167823"/>
            <a:ext cx="10048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0" name="Rectangle 128"/>
          <p:cNvSpPr>
            <a:spLocks noChangeAspect="1" noChangeArrowheads="1"/>
          </p:cNvSpPr>
          <p:nvPr/>
        </p:nvSpPr>
        <p:spPr bwMode="auto">
          <a:xfrm>
            <a:off x="8202734" y="1600998"/>
            <a:ext cx="1254552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 b="0" i="0" dirty="0">
                <a:solidFill>
                  <a:srgbClr val="000000"/>
                </a:solidFill>
              </a:rPr>
              <a:t>Flow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400" b="0" i="0" dirty="0">
                <a:solidFill>
                  <a:srgbClr val="000000"/>
                </a:solidFill>
              </a:rPr>
              <a:t>cytometry</a:t>
            </a:r>
            <a:endParaRPr lang="en-US" altLang="it-IT" sz="1600" b="0" i="0" baseline="30000" dirty="0">
              <a:solidFill>
                <a:srgbClr val="0070C0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CFED903E-E71E-4A4B-8739-C01CF045D083}"/>
              </a:ext>
            </a:extLst>
          </p:cNvPr>
          <p:cNvGrpSpPr/>
          <p:nvPr/>
        </p:nvGrpSpPr>
        <p:grpSpPr>
          <a:xfrm>
            <a:off x="6000447" y="3336841"/>
            <a:ext cx="2655887" cy="3484378"/>
            <a:chOff x="6000447" y="3336841"/>
            <a:chExt cx="2655887" cy="3484378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A2A5A7D5-ED8D-AD43-AF16-CED405828943}"/>
                </a:ext>
              </a:extLst>
            </p:cNvPr>
            <p:cNvGrpSpPr/>
            <p:nvPr/>
          </p:nvGrpSpPr>
          <p:grpSpPr>
            <a:xfrm rot="16200000">
              <a:off x="5744192" y="4646399"/>
              <a:ext cx="3050213" cy="1299428"/>
              <a:chOff x="4321323" y="4361924"/>
              <a:chExt cx="3050213" cy="1299428"/>
            </a:xfrm>
          </p:grpSpPr>
          <p:sp>
            <p:nvSpPr>
              <p:cNvPr id="1728" name="CasellaDiTesto 1727"/>
              <p:cNvSpPr txBox="1"/>
              <p:nvPr/>
            </p:nvSpPr>
            <p:spPr>
              <a:xfrm>
                <a:off x="5167126" y="4361924"/>
                <a:ext cx="212662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AU" sz="1400" dirty="0">
                    <a:solidFill>
                      <a:prstClr val="black"/>
                    </a:solidFill>
                    <a:latin typeface="Arial"/>
                    <a:cs typeface="Arial"/>
                  </a:rPr>
                  <a:t>% of DNA methylation</a:t>
                </a:r>
                <a:endParaRPr lang="en-AU" sz="1400" baseline="30000" dirty="0">
                  <a:solidFill>
                    <a:prstClr val="black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29" name="CasellaDiTesto 1728"/>
              <p:cNvSpPr txBox="1"/>
              <p:nvPr/>
            </p:nvSpPr>
            <p:spPr>
              <a:xfrm>
                <a:off x="4401129" y="4959015"/>
                <a:ext cx="819425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AU" sz="1400" dirty="0" err="1">
                    <a:solidFill>
                      <a:prstClr val="black"/>
                    </a:solidFill>
                    <a:latin typeface="Arial"/>
                    <a:cs typeface="Arial"/>
                  </a:rPr>
                  <a:t>Untr</a:t>
                </a:r>
                <a:r>
                  <a:rPr lang="en-AU" sz="1400" dirty="0">
                    <a:solidFill>
                      <a:prstClr val="black"/>
                    </a:solidFill>
                    <a:latin typeface="Arial"/>
                    <a:cs typeface="Arial"/>
                  </a:rPr>
                  <a:t>.</a:t>
                </a:r>
                <a:endParaRPr lang="en-AU" sz="1400" baseline="30000" dirty="0">
                  <a:solidFill>
                    <a:prstClr val="black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730" name="Gruppo 1729"/>
              <p:cNvGrpSpPr/>
              <p:nvPr/>
            </p:nvGrpSpPr>
            <p:grpSpPr>
              <a:xfrm>
                <a:off x="5222356" y="5013348"/>
                <a:ext cx="1843038" cy="554724"/>
                <a:chOff x="4313984" y="2892403"/>
                <a:chExt cx="1843038" cy="554724"/>
              </a:xfrm>
            </p:grpSpPr>
            <p:sp>
              <p:nvSpPr>
                <p:cNvPr id="1748" name="Freeform 82"/>
                <p:cNvSpPr>
                  <a:spLocks/>
                </p:cNvSpPr>
                <p:nvPr/>
              </p:nvSpPr>
              <p:spPr bwMode="auto">
                <a:xfrm rot="5400000">
                  <a:off x="5110849" y="2431607"/>
                  <a:ext cx="219937" cy="1811104"/>
                </a:xfrm>
                <a:custGeom>
                  <a:avLst/>
                  <a:gdLst>
                    <a:gd name="T0" fmla="*/ 0 w 216"/>
                    <a:gd name="T1" fmla="*/ 1934 h 1934"/>
                    <a:gd name="T2" fmla="*/ 0 w 216"/>
                    <a:gd name="T3" fmla="*/ 1934 h 1934"/>
                    <a:gd name="T4" fmla="*/ 0 w 216"/>
                    <a:gd name="T5" fmla="*/ 0 h 1934"/>
                    <a:gd name="T6" fmla="*/ 216 w 216"/>
                    <a:gd name="T7" fmla="*/ 0 h 1934"/>
                    <a:gd name="T8" fmla="*/ 216 w 216"/>
                    <a:gd name="T9" fmla="*/ 1934 h 19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934">
                      <a:moveTo>
                        <a:pt x="0" y="1934"/>
                      </a:moveTo>
                      <a:lnTo>
                        <a:pt x="0" y="1934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1934"/>
                      </a:lnTo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9" name="Freeform 84"/>
                <p:cNvSpPr>
                  <a:spLocks noEditPoints="1"/>
                </p:cNvSpPr>
                <p:nvPr/>
              </p:nvSpPr>
              <p:spPr bwMode="auto">
                <a:xfrm rot="5400000">
                  <a:off x="6091397" y="3324129"/>
                  <a:ext cx="107578" cy="23672"/>
                </a:xfrm>
                <a:custGeom>
                  <a:avLst/>
                  <a:gdLst>
                    <a:gd name="T0" fmla="*/ 53 w 106"/>
                    <a:gd name="T1" fmla="*/ 0 h 24"/>
                    <a:gd name="T2" fmla="*/ 53 w 106"/>
                    <a:gd name="T3" fmla="*/ 0 h 24"/>
                    <a:gd name="T4" fmla="*/ 53 w 106"/>
                    <a:gd name="T5" fmla="*/ 24 h 24"/>
                    <a:gd name="T6" fmla="*/ 0 w 106"/>
                    <a:gd name="T7" fmla="*/ 0 h 24"/>
                    <a:gd name="T8" fmla="*/ 0 w 106"/>
                    <a:gd name="T9" fmla="*/ 0 h 24"/>
                    <a:gd name="T10" fmla="*/ 106 w 106"/>
                    <a:gd name="T1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" h="24">
                      <a:moveTo>
                        <a:pt x="53" y="0"/>
                      </a:moveTo>
                      <a:lnTo>
                        <a:pt x="53" y="0"/>
                      </a:lnTo>
                      <a:lnTo>
                        <a:pt x="53" y="24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6" y="0"/>
                      </a:lnTo>
                    </a:path>
                  </a:pathLst>
                </a:custGeom>
                <a:noFill/>
                <a:ln w="9525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0" name="Freeform 87"/>
                <p:cNvSpPr>
                  <a:spLocks noEditPoints="1"/>
                </p:cNvSpPr>
                <p:nvPr/>
              </p:nvSpPr>
              <p:spPr bwMode="auto">
                <a:xfrm rot="5400000">
                  <a:off x="4293770" y="3007882"/>
                  <a:ext cx="105187" cy="2368"/>
                </a:xfrm>
                <a:custGeom>
                  <a:avLst/>
                  <a:gdLst>
                    <a:gd name="T0" fmla="*/ 52 w 105"/>
                    <a:gd name="T1" fmla="*/ 0 h 3"/>
                    <a:gd name="T2" fmla="*/ 52 w 105"/>
                    <a:gd name="T3" fmla="*/ 0 h 3"/>
                    <a:gd name="T4" fmla="*/ 52 w 105"/>
                    <a:gd name="T5" fmla="*/ 3 h 3"/>
                    <a:gd name="T6" fmla="*/ 0 w 105"/>
                    <a:gd name="T7" fmla="*/ 0 h 3"/>
                    <a:gd name="T8" fmla="*/ 0 w 105"/>
                    <a:gd name="T9" fmla="*/ 0 h 3"/>
                    <a:gd name="T10" fmla="*/ 105 w 105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3">
                      <a:moveTo>
                        <a:pt x="52" y="0"/>
                      </a:moveTo>
                      <a:lnTo>
                        <a:pt x="52" y="0"/>
                      </a:lnTo>
                      <a:lnTo>
                        <a:pt x="52" y="3"/>
                      </a:lnTo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5" y="0"/>
                      </a:lnTo>
                    </a:path>
                  </a:pathLst>
                </a:custGeom>
                <a:noFill/>
                <a:ln w="9525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1" name="Freeform 91"/>
                <p:cNvSpPr>
                  <a:spLocks/>
                </p:cNvSpPr>
                <p:nvPr/>
              </p:nvSpPr>
              <p:spPr bwMode="auto">
                <a:xfrm rot="5400000">
                  <a:off x="4216010" y="2990377"/>
                  <a:ext cx="217547" cy="21600"/>
                </a:xfrm>
                <a:custGeom>
                  <a:avLst/>
                  <a:gdLst>
                    <a:gd name="T0" fmla="*/ 0 w 216"/>
                    <a:gd name="T1" fmla="*/ 1692 h 1692"/>
                    <a:gd name="T2" fmla="*/ 0 w 216"/>
                    <a:gd name="T3" fmla="*/ 1692 h 1692"/>
                    <a:gd name="T4" fmla="*/ 0 w 216"/>
                    <a:gd name="T5" fmla="*/ 0 h 1692"/>
                    <a:gd name="T6" fmla="*/ 216 w 216"/>
                    <a:gd name="T7" fmla="*/ 0 h 1692"/>
                    <a:gd name="T8" fmla="*/ 216 w 216"/>
                    <a:gd name="T9" fmla="*/ 1692 h 1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6" h="1692">
                      <a:moveTo>
                        <a:pt x="0" y="1692"/>
                      </a:moveTo>
                      <a:lnTo>
                        <a:pt x="0" y="1692"/>
                      </a:lnTo>
                      <a:lnTo>
                        <a:pt x="0" y="0"/>
                      </a:lnTo>
                      <a:lnTo>
                        <a:pt x="216" y="0"/>
                      </a:lnTo>
                      <a:lnTo>
                        <a:pt x="216" y="1692"/>
                      </a:lnTo>
                    </a:path>
                  </a:pathLst>
                </a:custGeom>
                <a:solidFill>
                  <a:sysClr val="windowText" lastClr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31" name="Freeform 94"/>
              <p:cNvSpPr>
                <a:spLocks/>
              </p:cNvSpPr>
              <p:nvPr/>
            </p:nvSpPr>
            <p:spPr bwMode="auto">
              <a:xfrm rot="5400000" flipV="1">
                <a:off x="4911631" y="5303627"/>
                <a:ext cx="669731" cy="45719"/>
              </a:xfrm>
              <a:custGeom>
                <a:avLst/>
                <a:gdLst>
                  <a:gd name="T0" fmla="*/ 0 w 997"/>
                  <a:gd name="T1" fmla="*/ 0 w 997"/>
                  <a:gd name="T2" fmla="*/ 997 w 99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97">
                    <a:moveTo>
                      <a:pt x="0" y="0"/>
                    </a:moveTo>
                    <a:lnTo>
                      <a:pt x="0" y="0"/>
                    </a:lnTo>
                    <a:lnTo>
                      <a:pt x="997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2" name="Freeform 95"/>
              <p:cNvSpPr>
                <a:spLocks/>
              </p:cNvSpPr>
              <p:nvPr/>
            </p:nvSpPr>
            <p:spPr bwMode="auto">
              <a:xfrm rot="5400000">
                <a:off x="5191425" y="5094811"/>
                <a:ext cx="0" cy="64424"/>
              </a:xfrm>
              <a:custGeom>
                <a:avLst/>
                <a:gdLst>
                  <a:gd name="T0" fmla="*/ 0 h 48"/>
                  <a:gd name="T1" fmla="*/ 0 h 48"/>
                  <a:gd name="T2" fmla="*/ 48 h 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3" name="Freeform 96"/>
              <p:cNvSpPr>
                <a:spLocks/>
              </p:cNvSpPr>
              <p:nvPr/>
            </p:nvSpPr>
            <p:spPr bwMode="auto">
              <a:xfrm rot="5400000">
                <a:off x="5191425" y="5430121"/>
                <a:ext cx="0" cy="64424"/>
              </a:xfrm>
              <a:custGeom>
                <a:avLst/>
                <a:gdLst>
                  <a:gd name="T0" fmla="*/ 0 h 48"/>
                  <a:gd name="T1" fmla="*/ 0 h 48"/>
                  <a:gd name="T2" fmla="*/ 48 h 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4" name="Freeform 108"/>
              <p:cNvSpPr>
                <a:spLocks/>
              </p:cNvSpPr>
              <p:nvPr/>
            </p:nvSpPr>
            <p:spPr bwMode="auto">
              <a:xfrm rot="5400000">
                <a:off x="6240459" y="3974799"/>
                <a:ext cx="0" cy="2033646"/>
              </a:xfrm>
              <a:custGeom>
                <a:avLst/>
                <a:gdLst>
                  <a:gd name="T0" fmla="*/ 2035 h 2035"/>
                  <a:gd name="T1" fmla="*/ 2035 h 2035"/>
                  <a:gd name="T2" fmla="*/ 0 h 203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5">
                    <a:moveTo>
                      <a:pt x="0" y="2035"/>
                    </a:moveTo>
                    <a:lnTo>
                      <a:pt x="0" y="203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5" name="Freeform 109"/>
              <p:cNvSpPr>
                <a:spLocks/>
              </p:cNvSpPr>
              <p:nvPr/>
            </p:nvSpPr>
            <p:spPr bwMode="auto">
              <a:xfrm rot="5400000">
                <a:off x="5193821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6" name="Freeform 110"/>
              <p:cNvSpPr>
                <a:spLocks/>
              </p:cNvSpPr>
              <p:nvPr/>
            </p:nvSpPr>
            <p:spPr bwMode="auto">
              <a:xfrm rot="5400000">
                <a:off x="5601025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7" name="Freeform 111"/>
              <p:cNvSpPr>
                <a:spLocks/>
              </p:cNvSpPr>
              <p:nvPr/>
            </p:nvSpPr>
            <p:spPr bwMode="auto">
              <a:xfrm rot="5400000">
                <a:off x="6008226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8" name="Freeform 112"/>
              <p:cNvSpPr>
                <a:spLocks/>
              </p:cNvSpPr>
              <p:nvPr/>
            </p:nvSpPr>
            <p:spPr bwMode="auto">
              <a:xfrm rot="5400000">
                <a:off x="6415428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9" name="Freeform 113"/>
              <p:cNvSpPr>
                <a:spLocks/>
              </p:cNvSpPr>
              <p:nvPr/>
            </p:nvSpPr>
            <p:spPr bwMode="auto">
              <a:xfrm rot="5400000">
                <a:off x="6820265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0" name="Freeform 114"/>
              <p:cNvSpPr>
                <a:spLocks/>
              </p:cNvSpPr>
              <p:nvPr/>
            </p:nvSpPr>
            <p:spPr bwMode="auto">
              <a:xfrm rot="5400000">
                <a:off x="7227467" y="4955699"/>
                <a:ext cx="59634" cy="0"/>
              </a:xfrm>
              <a:custGeom>
                <a:avLst/>
                <a:gdLst>
                  <a:gd name="T0" fmla="*/ 0 w 48"/>
                  <a:gd name="T1" fmla="*/ 0 w 48"/>
                  <a:gd name="T2" fmla="*/ 48 w 4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8">
                    <a:moveTo>
                      <a:pt x="0" y="0"/>
                    </a:move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1" name="Rectangle 115"/>
              <p:cNvSpPr>
                <a:spLocks noChangeArrowheads="1"/>
              </p:cNvSpPr>
              <p:nvPr/>
            </p:nvSpPr>
            <p:spPr bwMode="auto">
              <a:xfrm rot="5400000">
                <a:off x="5191258" y="4738436"/>
                <a:ext cx="993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2" name="Rectangle 116"/>
              <p:cNvSpPr>
                <a:spLocks noChangeArrowheads="1"/>
              </p:cNvSpPr>
              <p:nvPr/>
            </p:nvSpPr>
            <p:spPr bwMode="auto">
              <a:xfrm rot="5400000">
                <a:off x="5541091" y="4688743"/>
                <a:ext cx="19877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3" name="Rectangle 117"/>
              <p:cNvSpPr>
                <a:spLocks noChangeArrowheads="1"/>
              </p:cNvSpPr>
              <p:nvPr/>
            </p:nvSpPr>
            <p:spPr bwMode="auto">
              <a:xfrm rot="5400000">
                <a:off x="5948737" y="4688743"/>
                <a:ext cx="19877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4" name="Rectangle 118"/>
              <p:cNvSpPr>
                <a:spLocks noChangeArrowheads="1"/>
              </p:cNvSpPr>
              <p:nvPr/>
            </p:nvSpPr>
            <p:spPr bwMode="auto">
              <a:xfrm rot="5400000">
                <a:off x="6356385" y="4688743"/>
                <a:ext cx="19877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5" name="Rectangle 119"/>
              <p:cNvSpPr>
                <a:spLocks noChangeArrowheads="1"/>
              </p:cNvSpPr>
              <p:nvPr/>
            </p:nvSpPr>
            <p:spPr bwMode="auto">
              <a:xfrm rot="5400000">
                <a:off x="6755651" y="4688743"/>
                <a:ext cx="198771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6" name="Rectangle 120"/>
              <p:cNvSpPr>
                <a:spLocks noChangeArrowheads="1"/>
              </p:cNvSpPr>
              <p:nvPr/>
            </p:nvSpPr>
            <p:spPr bwMode="auto">
              <a:xfrm rot="5400000">
                <a:off x="7114735" y="4639050"/>
                <a:ext cx="29815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7" name="CasellaDiTesto 1746"/>
              <p:cNvSpPr txBox="1"/>
              <p:nvPr/>
            </p:nvSpPr>
            <p:spPr>
              <a:xfrm>
                <a:off x="4321323" y="5293289"/>
                <a:ext cx="9211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AU" sz="1400">
                    <a:solidFill>
                      <a:prstClr val="black"/>
                    </a:solidFill>
                    <a:latin typeface="Arial"/>
                    <a:cs typeface="Arial"/>
                  </a:rPr>
                  <a:t>Silenced</a:t>
                </a:r>
                <a:endParaRPr lang="en-AU" sz="1400" baseline="30000" dirty="0">
                  <a:solidFill>
                    <a:prstClr val="black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752" name="Rectangle 128"/>
            <p:cNvSpPr>
              <a:spLocks noChangeAspect="1" noChangeArrowheads="1"/>
            </p:cNvSpPr>
            <p:nvPr/>
          </p:nvSpPr>
          <p:spPr bwMode="auto">
            <a:xfrm>
              <a:off x="6000447" y="3336841"/>
              <a:ext cx="26558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Arial"/>
                </a:rPr>
                <a:t>DNA methylation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EBADC4A-C0F1-F944-88E0-B02161150FDB}"/>
              </a:ext>
            </a:extLst>
          </p:cNvPr>
          <p:cNvGrpSpPr/>
          <p:nvPr/>
        </p:nvGrpSpPr>
        <p:grpSpPr>
          <a:xfrm>
            <a:off x="725534" y="3343300"/>
            <a:ext cx="4507785" cy="3110385"/>
            <a:chOff x="121211" y="3343272"/>
            <a:chExt cx="4507785" cy="3110385"/>
          </a:xfrm>
        </p:grpSpPr>
        <p:sp>
          <p:nvSpPr>
            <p:cNvPr id="1399" name="Freeform 388"/>
            <p:cNvSpPr>
              <a:spLocks/>
            </p:cNvSpPr>
            <p:nvPr/>
          </p:nvSpPr>
          <p:spPr bwMode="auto">
            <a:xfrm>
              <a:off x="762496" y="5874553"/>
              <a:ext cx="3758607" cy="0"/>
            </a:xfrm>
            <a:custGeom>
              <a:avLst/>
              <a:gdLst>
                <a:gd name="T0" fmla="*/ 0 w 3360"/>
                <a:gd name="T1" fmla="*/ 0 w 3360"/>
                <a:gd name="T2" fmla="*/ 3360 w 33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360">
                  <a:moveTo>
                    <a:pt x="0" y="0"/>
                  </a:moveTo>
                  <a:lnTo>
                    <a:pt x="0" y="0"/>
                  </a:lnTo>
                  <a:lnTo>
                    <a:pt x="336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Freeform 389"/>
            <p:cNvSpPr>
              <a:spLocks/>
            </p:cNvSpPr>
            <p:nvPr/>
          </p:nvSpPr>
          <p:spPr bwMode="auto">
            <a:xfrm>
              <a:off x="762496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Freeform 390"/>
            <p:cNvSpPr>
              <a:spLocks/>
            </p:cNvSpPr>
            <p:nvPr/>
          </p:nvSpPr>
          <p:spPr bwMode="auto">
            <a:xfrm>
              <a:off x="1515247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Freeform 391"/>
            <p:cNvSpPr>
              <a:spLocks/>
            </p:cNvSpPr>
            <p:nvPr/>
          </p:nvSpPr>
          <p:spPr bwMode="auto">
            <a:xfrm>
              <a:off x="2266283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Freeform 392"/>
            <p:cNvSpPr>
              <a:spLocks/>
            </p:cNvSpPr>
            <p:nvPr/>
          </p:nvSpPr>
          <p:spPr bwMode="auto">
            <a:xfrm>
              <a:off x="3017318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Freeform 393"/>
            <p:cNvSpPr>
              <a:spLocks/>
            </p:cNvSpPr>
            <p:nvPr/>
          </p:nvSpPr>
          <p:spPr bwMode="auto">
            <a:xfrm>
              <a:off x="3768354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Freeform 394"/>
            <p:cNvSpPr>
              <a:spLocks/>
            </p:cNvSpPr>
            <p:nvPr/>
          </p:nvSpPr>
          <p:spPr bwMode="auto">
            <a:xfrm>
              <a:off x="4521104" y="5874553"/>
              <a:ext cx="0" cy="63427"/>
            </a:xfrm>
            <a:custGeom>
              <a:avLst/>
              <a:gdLst>
                <a:gd name="T0" fmla="*/ 0 h 48"/>
                <a:gd name="T1" fmla="*/ 0 h 48"/>
                <a:gd name="T2" fmla="*/ 48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Freeform 395"/>
            <p:cNvSpPr>
              <a:spLocks/>
            </p:cNvSpPr>
            <p:nvPr/>
          </p:nvSpPr>
          <p:spPr bwMode="auto">
            <a:xfrm>
              <a:off x="762496" y="3589417"/>
              <a:ext cx="0" cy="2285135"/>
            </a:xfrm>
            <a:custGeom>
              <a:avLst/>
              <a:gdLst>
                <a:gd name="T0" fmla="*/ 1920 h 1920"/>
                <a:gd name="T1" fmla="*/ 1920 h 1920"/>
                <a:gd name="T2" fmla="*/ 0 h 19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920">
                  <a:moveTo>
                    <a:pt x="0" y="1920"/>
                  </a:moveTo>
                  <a:lnTo>
                    <a:pt x="0" y="192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Freeform 396"/>
            <p:cNvSpPr>
              <a:spLocks/>
            </p:cNvSpPr>
            <p:nvPr/>
          </p:nvSpPr>
          <p:spPr bwMode="auto">
            <a:xfrm>
              <a:off x="699054" y="5874553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Freeform 397"/>
            <p:cNvSpPr>
              <a:spLocks/>
            </p:cNvSpPr>
            <p:nvPr/>
          </p:nvSpPr>
          <p:spPr bwMode="auto">
            <a:xfrm>
              <a:off x="699054" y="5416468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Freeform 398"/>
            <p:cNvSpPr>
              <a:spLocks/>
            </p:cNvSpPr>
            <p:nvPr/>
          </p:nvSpPr>
          <p:spPr bwMode="auto">
            <a:xfrm>
              <a:off x="699054" y="4960147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Freeform 399"/>
            <p:cNvSpPr>
              <a:spLocks/>
            </p:cNvSpPr>
            <p:nvPr/>
          </p:nvSpPr>
          <p:spPr bwMode="auto">
            <a:xfrm>
              <a:off x="699054" y="4502062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Freeform 400"/>
            <p:cNvSpPr>
              <a:spLocks/>
            </p:cNvSpPr>
            <p:nvPr/>
          </p:nvSpPr>
          <p:spPr bwMode="auto">
            <a:xfrm>
              <a:off x="699054" y="4043978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Freeform 401"/>
            <p:cNvSpPr>
              <a:spLocks/>
            </p:cNvSpPr>
            <p:nvPr/>
          </p:nvSpPr>
          <p:spPr bwMode="auto">
            <a:xfrm>
              <a:off x="699054" y="3589417"/>
              <a:ext cx="61729" cy="0"/>
            </a:xfrm>
            <a:custGeom>
              <a:avLst/>
              <a:gdLst>
                <a:gd name="T0" fmla="*/ 0 w 48"/>
                <a:gd name="T1" fmla="*/ 0 w 48"/>
                <a:gd name="T2" fmla="*/ 48 w 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">
                  <a:moveTo>
                    <a:pt x="0" y="0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Freeform 402"/>
            <p:cNvSpPr>
              <a:spLocks/>
            </p:cNvSpPr>
            <p:nvPr/>
          </p:nvSpPr>
          <p:spPr bwMode="auto">
            <a:xfrm>
              <a:off x="913390" y="5641987"/>
              <a:ext cx="3230482" cy="232566"/>
            </a:xfrm>
            <a:custGeom>
              <a:avLst/>
              <a:gdLst>
                <a:gd name="T0" fmla="*/ 0 w 2889"/>
                <a:gd name="T1" fmla="*/ 194 h 194"/>
                <a:gd name="T2" fmla="*/ 0 w 2889"/>
                <a:gd name="T3" fmla="*/ 194 h 194"/>
                <a:gd name="T4" fmla="*/ 67 w 2889"/>
                <a:gd name="T5" fmla="*/ 189 h 194"/>
                <a:gd name="T6" fmla="*/ 134 w 2889"/>
                <a:gd name="T7" fmla="*/ 144 h 194"/>
                <a:gd name="T8" fmla="*/ 201 w 2889"/>
                <a:gd name="T9" fmla="*/ 107 h 194"/>
                <a:gd name="T10" fmla="*/ 269 w 2889"/>
                <a:gd name="T11" fmla="*/ 37 h 194"/>
                <a:gd name="T12" fmla="*/ 336 w 2889"/>
                <a:gd name="T13" fmla="*/ 14 h 194"/>
                <a:gd name="T14" fmla="*/ 537 w 2889"/>
                <a:gd name="T15" fmla="*/ 0 h 194"/>
                <a:gd name="T16" fmla="*/ 1008 w 2889"/>
                <a:gd name="T17" fmla="*/ 27 h 194"/>
                <a:gd name="T18" fmla="*/ 1881 w 2889"/>
                <a:gd name="T19" fmla="*/ 21 h 194"/>
                <a:gd name="T20" fmla="*/ 2889 w 2889"/>
                <a:gd name="T21" fmla="*/ 2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9" h="194">
                  <a:moveTo>
                    <a:pt x="0" y="194"/>
                  </a:moveTo>
                  <a:lnTo>
                    <a:pt x="0" y="194"/>
                  </a:lnTo>
                  <a:lnTo>
                    <a:pt x="67" y="189"/>
                  </a:lnTo>
                  <a:lnTo>
                    <a:pt x="134" y="144"/>
                  </a:lnTo>
                  <a:lnTo>
                    <a:pt x="201" y="107"/>
                  </a:lnTo>
                  <a:lnTo>
                    <a:pt x="269" y="37"/>
                  </a:lnTo>
                  <a:lnTo>
                    <a:pt x="336" y="14"/>
                  </a:lnTo>
                  <a:lnTo>
                    <a:pt x="537" y="0"/>
                  </a:lnTo>
                  <a:lnTo>
                    <a:pt x="1008" y="27"/>
                  </a:lnTo>
                  <a:lnTo>
                    <a:pt x="1881" y="21"/>
                  </a:lnTo>
                  <a:lnTo>
                    <a:pt x="2889" y="21"/>
                  </a:lnTo>
                </a:path>
              </a:pathLst>
            </a:custGeom>
            <a:noFill/>
            <a:ln w="12700" cap="flat">
              <a:solidFill>
                <a:srgbClr val="0033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Freeform 403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66FF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Freeform 404"/>
            <p:cNvSpPr>
              <a:spLocks/>
            </p:cNvSpPr>
            <p:nvPr/>
          </p:nvSpPr>
          <p:spPr bwMode="auto">
            <a:xfrm>
              <a:off x="925393" y="5795270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7 h 105"/>
                <a:gd name="T6" fmla="*/ 19 w 106"/>
                <a:gd name="T7" fmla="*/ 87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Freeform 405"/>
            <p:cNvSpPr>
              <a:spLocks/>
            </p:cNvSpPr>
            <p:nvPr/>
          </p:nvSpPr>
          <p:spPr bwMode="auto">
            <a:xfrm>
              <a:off x="1000839" y="5761794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8 w 105"/>
                <a:gd name="T7" fmla="*/ 87 h 106"/>
                <a:gd name="T8" fmla="*/ 18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7" y="106"/>
                    <a:pt x="37" y="106"/>
                    <a:pt x="18" y="87"/>
                  </a:cubicBezTo>
                  <a:cubicBezTo>
                    <a:pt x="0" y="68"/>
                    <a:pt x="0" y="38"/>
                    <a:pt x="18" y="19"/>
                  </a:cubicBezTo>
                  <a:cubicBezTo>
                    <a:pt x="37" y="0"/>
                    <a:pt x="67" y="0"/>
                    <a:pt x="86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7" name="Freeform 406"/>
            <p:cNvSpPr>
              <a:spLocks/>
            </p:cNvSpPr>
            <p:nvPr/>
          </p:nvSpPr>
          <p:spPr bwMode="auto">
            <a:xfrm>
              <a:off x="1076285" y="5717748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8" name="Freeform 407"/>
            <p:cNvSpPr>
              <a:spLocks/>
            </p:cNvSpPr>
            <p:nvPr/>
          </p:nvSpPr>
          <p:spPr bwMode="auto">
            <a:xfrm>
              <a:off x="1151733" y="5633178"/>
              <a:ext cx="116599" cy="119807"/>
            </a:xfrm>
            <a:custGeom>
              <a:avLst/>
              <a:gdLst>
                <a:gd name="T0" fmla="*/ 87 w 105"/>
                <a:gd name="T1" fmla="*/ 19 h 105"/>
                <a:gd name="T2" fmla="*/ 87 w 105"/>
                <a:gd name="T3" fmla="*/ 19 h 105"/>
                <a:gd name="T4" fmla="*/ 87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7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7" y="19"/>
                  </a:moveTo>
                  <a:lnTo>
                    <a:pt x="87" y="19"/>
                  </a:lnTo>
                  <a:cubicBezTo>
                    <a:pt x="105" y="38"/>
                    <a:pt x="105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Freeform 408"/>
            <p:cNvSpPr>
              <a:spLocks/>
            </p:cNvSpPr>
            <p:nvPr/>
          </p:nvSpPr>
          <p:spPr bwMode="auto">
            <a:xfrm>
              <a:off x="1227179" y="5606750"/>
              <a:ext cx="116599" cy="119807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Freeform 409"/>
            <p:cNvSpPr>
              <a:spLocks/>
            </p:cNvSpPr>
            <p:nvPr/>
          </p:nvSpPr>
          <p:spPr bwMode="auto">
            <a:xfrm>
              <a:off x="1450089" y="5590893"/>
              <a:ext cx="118313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Freeform 410"/>
            <p:cNvSpPr>
              <a:spLocks/>
            </p:cNvSpPr>
            <p:nvPr/>
          </p:nvSpPr>
          <p:spPr bwMode="auto">
            <a:xfrm>
              <a:off x="1976499" y="5620845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Freeform 411"/>
            <p:cNvSpPr>
              <a:spLocks/>
            </p:cNvSpPr>
            <p:nvPr/>
          </p:nvSpPr>
          <p:spPr bwMode="auto">
            <a:xfrm>
              <a:off x="2955589" y="5613797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3" name="Freeform 412"/>
            <p:cNvSpPr>
              <a:spLocks/>
            </p:cNvSpPr>
            <p:nvPr/>
          </p:nvSpPr>
          <p:spPr bwMode="auto">
            <a:xfrm>
              <a:off x="4082142" y="5613797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0033FF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4" name="Freeform 413"/>
            <p:cNvSpPr>
              <a:spLocks/>
            </p:cNvSpPr>
            <p:nvPr/>
          </p:nvSpPr>
          <p:spPr bwMode="auto">
            <a:xfrm>
              <a:off x="913390" y="4667677"/>
              <a:ext cx="3230482" cy="1206876"/>
            </a:xfrm>
            <a:custGeom>
              <a:avLst/>
              <a:gdLst>
                <a:gd name="T0" fmla="*/ 0 w 2889"/>
                <a:gd name="T1" fmla="*/ 1013 h 1013"/>
                <a:gd name="T2" fmla="*/ 0 w 2889"/>
                <a:gd name="T3" fmla="*/ 1013 h 1013"/>
                <a:gd name="T4" fmla="*/ 67 w 2889"/>
                <a:gd name="T5" fmla="*/ 944 h 1013"/>
                <a:gd name="T6" fmla="*/ 134 w 2889"/>
                <a:gd name="T7" fmla="*/ 131 h 1013"/>
                <a:gd name="T8" fmla="*/ 201 w 2889"/>
                <a:gd name="T9" fmla="*/ 0 h 1013"/>
                <a:gd name="T10" fmla="*/ 269 w 2889"/>
                <a:gd name="T11" fmla="*/ 320 h 1013"/>
                <a:gd name="T12" fmla="*/ 336 w 2889"/>
                <a:gd name="T13" fmla="*/ 696 h 1013"/>
                <a:gd name="T14" fmla="*/ 537 w 2889"/>
                <a:gd name="T15" fmla="*/ 992 h 1013"/>
                <a:gd name="T16" fmla="*/ 1008 w 2889"/>
                <a:gd name="T17" fmla="*/ 1000 h 1013"/>
                <a:gd name="T18" fmla="*/ 1881 w 2889"/>
                <a:gd name="T19" fmla="*/ 1003 h 1013"/>
                <a:gd name="T20" fmla="*/ 2889 w 2889"/>
                <a:gd name="T21" fmla="*/ 99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9" h="1013">
                  <a:moveTo>
                    <a:pt x="0" y="1013"/>
                  </a:moveTo>
                  <a:lnTo>
                    <a:pt x="0" y="1013"/>
                  </a:lnTo>
                  <a:lnTo>
                    <a:pt x="67" y="944"/>
                  </a:lnTo>
                  <a:lnTo>
                    <a:pt x="134" y="131"/>
                  </a:lnTo>
                  <a:lnTo>
                    <a:pt x="201" y="0"/>
                  </a:lnTo>
                  <a:lnTo>
                    <a:pt x="269" y="320"/>
                  </a:lnTo>
                  <a:lnTo>
                    <a:pt x="336" y="696"/>
                  </a:lnTo>
                  <a:lnTo>
                    <a:pt x="537" y="992"/>
                  </a:lnTo>
                  <a:lnTo>
                    <a:pt x="1008" y="1000"/>
                  </a:lnTo>
                  <a:lnTo>
                    <a:pt x="1881" y="1003"/>
                  </a:lnTo>
                  <a:lnTo>
                    <a:pt x="2889" y="992"/>
                  </a:lnTo>
                </a:path>
              </a:pathLst>
            </a:custGeom>
            <a:noFill/>
            <a:ln w="14288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5" name="Freeform 414"/>
            <p:cNvSpPr>
              <a:spLocks noEditPoints="1"/>
            </p:cNvSpPr>
            <p:nvPr/>
          </p:nvSpPr>
          <p:spPr bwMode="auto">
            <a:xfrm>
              <a:off x="1167164" y="4983051"/>
              <a:ext cx="108027" cy="119807"/>
            </a:xfrm>
            <a:custGeom>
              <a:avLst/>
              <a:gdLst>
                <a:gd name="T0" fmla="*/ 0 w 96"/>
                <a:gd name="T1" fmla="*/ 0 h 101"/>
                <a:gd name="T2" fmla="*/ 0 w 96"/>
                <a:gd name="T3" fmla="*/ 0 h 101"/>
                <a:gd name="T4" fmla="*/ 96 w 96"/>
                <a:gd name="T5" fmla="*/ 0 h 101"/>
                <a:gd name="T6" fmla="*/ 48 w 96"/>
                <a:gd name="T7" fmla="*/ 0 h 101"/>
                <a:gd name="T8" fmla="*/ 48 w 96"/>
                <a:gd name="T9" fmla="*/ 0 h 101"/>
                <a:gd name="T10" fmla="*/ 48 w 96"/>
                <a:gd name="T11" fmla="*/ 2 h 101"/>
                <a:gd name="T12" fmla="*/ 48 w 96"/>
                <a:gd name="T13" fmla="*/ 101 h 101"/>
                <a:gd name="T14" fmla="*/ 48 w 96"/>
                <a:gd name="T15" fmla="*/ 101 h 101"/>
                <a:gd name="T16" fmla="*/ 48 w 96"/>
                <a:gd name="T17" fmla="*/ 98 h 101"/>
                <a:gd name="T18" fmla="*/ 0 w 96"/>
                <a:gd name="T19" fmla="*/ 101 h 101"/>
                <a:gd name="T20" fmla="*/ 0 w 96"/>
                <a:gd name="T21" fmla="*/ 101 h 101"/>
                <a:gd name="T22" fmla="*/ 96 w 96"/>
                <a:gd name="T2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01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2"/>
                  </a:lnTo>
                  <a:moveTo>
                    <a:pt x="48" y="101"/>
                  </a:moveTo>
                  <a:lnTo>
                    <a:pt x="48" y="101"/>
                  </a:lnTo>
                  <a:lnTo>
                    <a:pt x="48" y="98"/>
                  </a:lnTo>
                  <a:moveTo>
                    <a:pt x="0" y="101"/>
                  </a:moveTo>
                  <a:lnTo>
                    <a:pt x="0" y="101"/>
                  </a:lnTo>
                  <a:lnTo>
                    <a:pt x="96" y="101"/>
                  </a:lnTo>
                </a:path>
              </a:pathLst>
            </a:custGeom>
            <a:noFill/>
            <a:ln w="9525" cap="rnd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6" name="Freeform 415"/>
            <p:cNvSpPr>
              <a:spLocks/>
            </p:cNvSpPr>
            <p:nvPr/>
          </p:nvSpPr>
          <p:spPr bwMode="auto">
            <a:xfrm>
              <a:off x="858519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7" name="Freeform 416"/>
            <p:cNvSpPr>
              <a:spLocks/>
            </p:cNvSpPr>
            <p:nvPr/>
          </p:nvSpPr>
          <p:spPr bwMode="auto">
            <a:xfrm>
              <a:off x="933966" y="5721271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7 h 105"/>
                <a:gd name="T6" fmla="*/ 19 w 106"/>
                <a:gd name="T7" fmla="*/ 87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Freeform 417"/>
            <p:cNvSpPr>
              <a:spLocks/>
            </p:cNvSpPr>
            <p:nvPr/>
          </p:nvSpPr>
          <p:spPr bwMode="auto">
            <a:xfrm>
              <a:off x="1011127" y="4761056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8 w 105"/>
                <a:gd name="T7" fmla="*/ 87 h 106"/>
                <a:gd name="T8" fmla="*/ 18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7" y="106"/>
                    <a:pt x="37" y="106"/>
                    <a:pt x="18" y="87"/>
                  </a:cubicBezTo>
                  <a:cubicBezTo>
                    <a:pt x="0" y="68"/>
                    <a:pt x="0" y="38"/>
                    <a:pt x="18" y="19"/>
                  </a:cubicBezTo>
                  <a:cubicBezTo>
                    <a:pt x="37" y="0"/>
                    <a:pt x="67" y="0"/>
                    <a:pt x="86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Freeform 418"/>
            <p:cNvSpPr>
              <a:spLocks/>
            </p:cNvSpPr>
            <p:nvPr/>
          </p:nvSpPr>
          <p:spPr bwMode="auto">
            <a:xfrm>
              <a:off x="1083144" y="4604250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Freeform 419"/>
            <p:cNvSpPr>
              <a:spLocks/>
            </p:cNvSpPr>
            <p:nvPr/>
          </p:nvSpPr>
          <p:spPr bwMode="auto">
            <a:xfrm>
              <a:off x="1162021" y="4986574"/>
              <a:ext cx="116599" cy="119807"/>
            </a:xfrm>
            <a:custGeom>
              <a:avLst/>
              <a:gdLst>
                <a:gd name="T0" fmla="*/ 87 w 105"/>
                <a:gd name="T1" fmla="*/ 19 h 105"/>
                <a:gd name="T2" fmla="*/ 87 w 105"/>
                <a:gd name="T3" fmla="*/ 19 h 105"/>
                <a:gd name="T4" fmla="*/ 87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7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7" y="19"/>
                  </a:moveTo>
                  <a:lnTo>
                    <a:pt x="87" y="19"/>
                  </a:lnTo>
                  <a:cubicBezTo>
                    <a:pt x="105" y="38"/>
                    <a:pt x="105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Freeform 420"/>
            <p:cNvSpPr>
              <a:spLocks/>
            </p:cNvSpPr>
            <p:nvPr/>
          </p:nvSpPr>
          <p:spPr bwMode="auto">
            <a:xfrm>
              <a:off x="1235752" y="5425278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7 h 105"/>
                <a:gd name="T6" fmla="*/ 19 w 106"/>
                <a:gd name="T7" fmla="*/ 87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Freeform 421"/>
            <p:cNvSpPr>
              <a:spLocks/>
            </p:cNvSpPr>
            <p:nvPr/>
          </p:nvSpPr>
          <p:spPr bwMode="auto">
            <a:xfrm>
              <a:off x="1450089" y="5777651"/>
              <a:ext cx="118313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Freeform 422"/>
            <p:cNvSpPr>
              <a:spLocks/>
            </p:cNvSpPr>
            <p:nvPr/>
          </p:nvSpPr>
          <p:spPr bwMode="auto">
            <a:xfrm>
              <a:off x="1976499" y="5786460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7 h 105"/>
                <a:gd name="T6" fmla="*/ 19 w 106"/>
                <a:gd name="T7" fmla="*/ 87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CC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Freeform 423"/>
            <p:cNvSpPr>
              <a:spLocks/>
            </p:cNvSpPr>
            <p:nvPr/>
          </p:nvSpPr>
          <p:spPr bwMode="auto">
            <a:xfrm>
              <a:off x="2979595" y="5802317"/>
              <a:ext cx="116599" cy="121568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Freeform 424"/>
            <p:cNvSpPr>
              <a:spLocks/>
            </p:cNvSpPr>
            <p:nvPr/>
          </p:nvSpPr>
          <p:spPr bwMode="auto">
            <a:xfrm>
              <a:off x="4082142" y="5786460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0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Freeform 425"/>
            <p:cNvSpPr>
              <a:spLocks/>
            </p:cNvSpPr>
            <p:nvPr/>
          </p:nvSpPr>
          <p:spPr bwMode="auto">
            <a:xfrm>
              <a:off x="913390" y="5865744"/>
              <a:ext cx="3230482" cy="8809"/>
            </a:xfrm>
            <a:custGeom>
              <a:avLst/>
              <a:gdLst>
                <a:gd name="T0" fmla="*/ 0 w 2889"/>
                <a:gd name="T1" fmla="*/ 7 h 7"/>
                <a:gd name="T2" fmla="*/ 0 w 2889"/>
                <a:gd name="T3" fmla="*/ 7 h 7"/>
                <a:gd name="T4" fmla="*/ 67 w 2889"/>
                <a:gd name="T5" fmla="*/ 5 h 7"/>
                <a:gd name="T6" fmla="*/ 134 w 2889"/>
                <a:gd name="T7" fmla="*/ 5 h 7"/>
                <a:gd name="T8" fmla="*/ 201 w 2889"/>
                <a:gd name="T9" fmla="*/ 3 h 7"/>
                <a:gd name="T10" fmla="*/ 269 w 2889"/>
                <a:gd name="T11" fmla="*/ 2 h 7"/>
                <a:gd name="T12" fmla="*/ 336 w 2889"/>
                <a:gd name="T13" fmla="*/ 0 h 7"/>
                <a:gd name="T14" fmla="*/ 537 w 2889"/>
                <a:gd name="T15" fmla="*/ 0 h 7"/>
                <a:gd name="T16" fmla="*/ 1008 w 2889"/>
                <a:gd name="T17" fmla="*/ 0 h 7"/>
                <a:gd name="T18" fmla="*/ 1881 w 2889"/>
                <a:gd name="T19" fmla="*/ 0 h 7"/>
                <a:gd name="T20" fmla="*/ 2889 w 2889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9" h="7">
                  <a:moveTo>
                    <a:pt x="0" y="7"/>
                  </a:moveTo>
                  <a:lnTo>
                    <a:pt x="0" y="7"/>
                  </a:lnTo>
                  <a:lnTo>
                    <a:pt x="67" y="5"/>
                  </a:lnTo>
                  <a:lnTo>
                    <a:pt x="134" y="5"/>
                  </a:lnTo>
                  <a:lnTo>
                    <a:pt x="201" y="3"/>
                  </a:lnTo>
                  <a:lnTo>
                    <a:pt x="269" y="2"/>
                  </a:lnTo>
                  <a:lnTo>
                    <a:pt x="336" y="0"/>
                  </a:lnTo>
                  <a:lnTo>
                    <a:pt x="537" y="0"/>
                  </a:lnTo>
                  <a:lnTo>
                    <a:pt x="1008" y="0"/>
                  </a:lnTo>
                  <a:lnTo>
                    <a:pt x="1881" y="0"/>
                  </a:lnTo>
                  <a:lnTo>
                    <a:pt x="2889" y="0"/>
                  </a:lnTo>
                </a:path>
              </a:pathLst>
            </a:custGeom>
            <a:noFill/>
            <a:ln w="14288" cap="flat">
              <a:solidFill>
                <a:srgbClr val="FFC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Freeform 426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Freeform 427"/>
            <p:cNvSpPr>
              <a:spLocks/>
            </p:cNvSpPr>
            <p:nvPr/>
          </p:nvSpPr>
          <p:spPr bwMode="auto">
            <a:xfrm>
              <a:off x="925393" y="5800554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Freeform 428"/>
            <p:cNvSpPr>
              <a:spLocks/>
            </p:cNvSpPr>
            <p:nvPr/>
          </p:nvSpPr>
          <p:spPr bwMode="auto">
            <a:xfrm>
              <a:off x="1000839" y="5800554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8 w 105"/>
                <a:gd name="T7" fmla="*/ 87 h 106"/>
                <a:gd name="T8" fmla="*/ 18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7" y="106"/>
                    <a:pt x="37" y="106"/>
                    <a:pt x="18" y="87"/>
                  </a:cubicBezTo>
                  <a:cubicBezTo>
                    <a:pt x="0" y="68"/>
                    <a:pt x="0" y="38"/>
                    <a:pt x="18" y="19"/>
                  </a:cubicBezTo>
                  <a:cubicBezTo>
                    <a:pt x="37" y="0"/>
                    <a:pt x="67" y="0"/>
                    <a:pt x="86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Freeform 429"/>
            <p:cNvSpPr>
              <a:spLocks/>
            </p:cNvSpPr>
            <p:nvPr/>
          </p:nvSpPr>
          <p:spPr bwMode="auto">
            <a:xfrm>
              <a:off x="1076285" y="5798793"/>
              <a:ext cx="116599" cy="119807"/>
            </a:xfrm>
            <a:custGeom>
              <a:avLst/>
              <a:gdLst>
                <a:gd name="T0" fmla="*/ 86 w 105"/>
                <a:gd name="T1" fmla="*/ 18 h 105"/>
                <a:gd name="T2" fmla="*/ 86 w 105"/>
                <a:gd name="T3" fmla="*/ 18 h 105"/>
                <a:gd name="T4" fmla="*/ 86 w 105"/>
                <a:gd name="T5" fmla="*/ 86 h 105"/>
                <a:gd name="T6" fmla="*/ 19 w 105"/>
                <a:gd name="T7" fmla="*/ 86 h 105"/>
                <a:gd name="T8" fmla="*/ 19 w 105"/>
                <a:gd name="T9" fmla="*/ 18 h 105"/>
                <a:gd name="T10" fmla="*/ 86 w 105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8"/>
                  </a:moveTo>
                  <a:lnTo>
                    <a:pt x="86" y="18"/>
                  </a:lnTo>
                  <a:cubicBezTo>
                    <a:pt x="105" y="37"/>
                    <a:pt x="105" y="67"/>
                    <a:pt x="86" y="86"/>
                  </a:cubicBezTo>
                  <a:cubicBezTo>
                    <a:pt x="68" y="105"/>
                    <a:pt x="37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7" y="0"/>
                    <a:pt x="68" y="0"/>
                    <a:pt x="86" y="18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Freeform 430"/>
            <p:cNvSpPr>
              <a:spLocks/>
            </p:cNvSpPr>
            <p:nvPr/>
          </p:nvSpPr>
          <p:spPr bwMode="auto">
            <a:xfrm>
              <a:off x="1151733" y="5795270"/>
              <a:ext cx="116599" cy="119807"/>
            </a:xfrm>
            <a:custGeom>
              <a:avLst/>
              <a:gdLst>
                <a:gd name="T0" fmla="*/ 87 w 105"/>
                <a:gd name="T1" fmla="*/ 19 h 105"/>
                <a:gd name="T2" fmla="*/ 87 w 105"/>
                <a:gd name="T3" fmla="*/ 19 h 105"/>
                <a:gd name="T4" fmla="*/ 87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7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7" y="19"/>
                  </a:moveTo>
                  <a:lnTo>
                    <a:pt x="87" y="19"/>
                  </a:lnTo>
                  <a:cubicBezTo>
                    <a:pt x="105" y="38"/>
                    <a:pt x="105" y="68"/>
                    <a:pt x="87" y="87"/>
                  </a:cubicBezTo>
                  <a:cubicBezTo>
                    <a:pt x="68" y="105"/>
                    <a:pt x="38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Freeform 431"/>
            <p:cNvSpPr>
              <a:spLocks/>
            </p:cNvSpPr>
            <p:nvPr/>
          </p:nvSpPr>
          <p:spPr bwMode="auto">
            <a:xfrm>
              <a:off x="1227179" y="5793508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Freeform 432"/>
            <p:cNvSpPr>
              <a:spLocks/>
            </p:cNvSpPr>
            <p:nvPr/>
          </p:nvSpPr>
          <p:spPr bwMode="auto">
            <a:xfrm>
              <a:off x="1450089" y="5793508"/>
              <a:ext cx="118313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C000"/>
            </a:solidFill>
            <a:ln w="6350" cap="flat">
              <a:solidFill>
                <a:sysClr val="windowText" lastClr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4" name="Freeform 433"/>
            <p:cNvSpPr>
              <a:spLocks/>
            </p:cNvSpPr>
            <p:nvPr/>
          </p:nvSpPr>
          <p:spPr bwMode="auto">
            <a:xfrm>
              <a:off x="1976499" y="5793508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FFCC33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Freeform 434"/>
            <p:cNvSpPr>
              <a:spLocks/>
            </p:cNvSpPr>
            <p:nvPr/>
          </p:nvSpPr>
          <p:spPr bwMode="auto">
            <a:xfrm>
              <a:off x="2979595" y="5805841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FFCC33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6" name="Freeform 435"/>
            <p:cNvSpPr>
              <a:spLocks/>
            </p:cNvSpPr>
            <p:nvPr/>
          </p:nvSpPr>
          <p:spPr bwMode="auto">
            <a:xfrm>
              <a:off x="4082142" y="5802317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FFCC33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8" name="Freeform 437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33996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9" name="Freeform 438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0" name="Freeform 439"/>
            <p:cNvSpPr>
              <a:spLocks/>
            </p:cNvSpPr>
            <p:nvPr/>
          </p:nvSpPr>
          <p:spPr bwMode="auto">
            <a:xfrm>
              <a:off x="925393" y="5737127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009933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1" name="Freeform 440"/>
            <p:cNvSpPr>
              <a:spLocks/>
            </p:cNvSpPr>
            <p:nvPr/>
          </p:nvSpPr>
          <p:spPr bwMode="auto">
            <a:xfrm>
              <a:off x="925393" y="5737127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2" name="Freeform 451"/>
            <p:cNvSpPr>
              <a:spLocks/>
            </p:cNvSpPr>
            <p:nvPr/>
          </p:nvSpPr>
          <p:spPr bwMode="auto">
            <a:xfrm>
              <a:off x="1976499" y="5789983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4" name="Freeform 453"/>
            <p:cNvSpPr>
              <a:spLocks/>
            </p:cNvSpPr>
            <p:nvPr/>
          </p:nvSpPr>
          <p:spPr bwMode="auto">
            <a:xfrm>
              <a:off x="2979595" y="5802317"/>
              <a:ext cx="116599" cy="121568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6" name="Freeform 455"/>
            <p:cNvSpPr>
              <a:spLocks/>
            </p:cNvSpPr>
            <p:nvPr/>
          </p:nvSpPr>
          <p:spPr bwMode="auto">
            <a:xfrm>
              <a:off x="4081940" y="5796908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7" name="Freeform 456"/>
            <p:cNvSpPr>
              <a:spLocks/>
            </p:cNvSpPr>
            <p:nvPr/>
          </p:nvSpPr>
          <p:spPr bwMode="auto">
            <a:xfrm>
              <a:off x="4080225" y="5795147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8" name="Freeform 457"/>
            <p:cNvSpPr>
              <a:spLocks/>
            </p:cNvSpPr>
            <p:nvPr/>
          </p:nvSpPr>
          <p:spPr bwMode="auto">
            <a:xfrm>
              <a:off x="913390" y="4075691"/>
              <a:ext cx="3230482" cy="1798862"/>
            </a:xfrm>
            <a:custGeom>
              <a:avLst/>
              <a:gdLst>
                <a:gd name="T0" fmla="*/ 0 w 2889"/>
                <a:gd name="T1" fmla="*/ 1512 h 1512"/>
                <a:gd name="T2" fmla="*/ 0 w 2889"/>
                <a:gd name="T3" fmla="*/ 1512 h 1512"/>
                <a:gd name="T4" fmla="*/ 67 w 2889"/>
                <a:gd name="T5" fmla="*/ 1473 h 1512"/>
                <a:gd name="T6" fmla="*/ 134 w 2889"/>
                <a:gd name="T7" fmla="*/ 851 h 1512"/>
                <a:gd name="T8" fmla="*/ 201 w 2889"/>
                <a:gd name="T9" fmla="*/ 424 h 1512"/>
                <a:gd name="T10" fmla="*/ 269 w 2889"/>
                <a:gd name="T11" fmla="*/ 0 h 1512"/>
                <a:gd name="T12" fmla="*/ 336 w 2889"/>
                <a:gd name="T13" fmla="*/ 20 h 1512"/>
                <a:gd name="T14" fmla="*/ 537 w 2889"/>
                <a:gd name="T15" fmla="*/ 115 h 1512"/>
                <a:gd name="T16" fmla="*/ 1008 w 2889"/>
                <a:gd name="T17" fmla="*/ 132 h 1512"/>
                <a:gd name="T18" fmla="*/ 1881 w 2889"/>
                <a:gd name="T19" fmla="*/ 241 h 1512"/>
                <a:gd name="T20" fmla="*/ 2889 w 2889"/>
                <a:gd name="T21" fmla="*/ 278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9" h="1512">
                  <a:moveTo>
                    <a:pt x="0" y="1512"/>
                  </a:moveTo>
                  <a:lnTo>
                    <a:pt x="0" y="1512"/>
                  </a:lnTo>
                  <a:lnTo>
                    <a:pt x="67" y="1473"/>
                  </a:lnTo>
                  <a:lnTo>
                    <a:pt x="134" y="851"/>
                  </a:lnTo>
                  <a:lnTo>
                    <a:pt x="201" y="424"/>
                  </a:lnTo>
                  <a:lnTo>
                    <a:pt x="269" y="0"/>
                  </a:lnTo>
                  <a:lnTo>
                    <a:pt x="336" y="20"/>
                  </a:lnTo>
                  <a:lnTo>
                    <a:pt x="537" y="115"/>
                  </a:lnTo>
                  <a:lnTo>
                    <a:pt x="1008" y="132"/>
                  </a:lnTo>
                  <a:lnTo>
                    <a:pt x="1881" y="241"/>
                  </a:lnTo>
                  <a:lnTo>
                    <a:pt x="2889" y="278"/>
                  </a:lnTo>
                </a:path>
              </a:pathLst>
            </a:custGeom>
            <a:noFill/>
            <a:ln w="12700" cap="flat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9" name="Freeform 458"/>
            <p:cNvSpPr>
              <a:spLocks noEditPoints="1"/>
            </p:cNvSpPr>
            <p:nvPr/>
          </p:nvSpPr>
          <p:spPr bwMode="auto">
            <a:xfrm>
              <a:off x="1078000" y="4503823"/>
              <a:ext cx="108027" cy="133901"/>
            </a:xfrm>
            <a:custGeom>
              <a:avLst/>
              <a:gdLst>
                <a:gd name="T0" fmla="*/ 0 w 96"/>
                <a:gd name="T1" fmla="*/ 0 h 113"/>
                <a:gd name="T2" fmla="*/ 0 w 96"/>
                <a:gd name="T3" fmla="*/ 0 h 113"/>
                <a:gd name="T4" fmla="*/ 96 w 96"/>
                <a:gd name="T5" fmla="*/ 0 h 113"/>
                <a:gd name="T6" fmla="*/ 48 w 96"/>
                <a:gd name="T7" fmla="*/ 0 h 113"/>
                <a:gd name="T8" fmla="*/ 48 w 96"/>
                <a:gd name="T9" fmla="*/ 0 h 113"/>
                <a:gd name="T10" fmla="*/ 48 w 96"/>
                <a:gd name="T11" fmla="*/ 8 h 113"/>
                <a:gd name="T12" fmla="*/ 48 w 96"/>
                <a:gd name="T13" fmla="*/ 113 h 113"/>
                <a:gd name="T14" fmla="*/ 48 w 96"/>
                <a:gd name="T15" fmla="*/ 113 h 113"/>
                <a:gd name="T16" fmla="*/ 48 w 96"/>
                <a:gd name="T17" fmla="*/ 104 h 113"/>
                <a:gd name="T18" fmla="*/ 0 w 96"/>
                <a:gd name="T19" fmla="*/ 113 h 113"/>
                <a:gd name="T20" fmla="*/ 0 w 96"/>
                <a:gd name="T21" fmla="*/ 113 h 113"/>
                <a:gd name="T22" fmla="*/ 96 w 96"/>
                <a:gd name="T2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13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8"/>
                  </a:lnTo>
                  <a:moveTo>
                    <a:pt x="48" y="113"/>
                  </a:moveTo>
                  <a:lnTo>
                    <a:pt x="48" y="113"/>
                  </a:lnTo>
                  <a:lnTo>
                    <a:pt x="48" y="104"/>
                  </a:lnTo>
                  <a:moveTo>
                    <a:pt x="0" y="113"/>
                  </a:moveTo>
                  <a:lnTo>
                    <a:pt x="0" y="113"/>
                  </a:lnTo>
                  <a:lnTo>
                    <a:pt x="96" y="11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0" name="Freeform 459"/>
            <p:cNvSpPr>
              <a:spLocks noEditPoints="1"/>
            </p:cNvSpPr>
            <p:nvPr/>
          </p:nvSpPr>
          <p:spPr bwMode="auto">
            <a:xfrm>
              <a:off x="1228893" y="3984075"/>
              <a:ext cx="106311" cy="197329"/>
            </a:xfrm>
            <a:custGeom>
              <a:avLst/>
              <a:gdLst>
                <a:gd name="T0" fmla="*/ 0 w 96"/>
                <a:gd name="T1" fmla="*/ 0 h 167"/>
                <a:gd name="T2" fmla="*/ 0 w 96"/>
                <a:gd name="T3" fmla="*/ 0 h 167"/>
                <a:gd name="T4" fmla="*/ 96 w 96"/>
                <a:gd name="T5" fmla="*/ 0 h 167"/>
                <a:gd name="T6" fmla="*/ 48 w 96"/>
                <a:gd name="T7" fmla="*/ 0 h 167"/>
                <a:gd name="T8" fmla="*/ 48 w 96"/>
                <a:gd name="T9" fmla="*/ 0 h 167"/>
                <a:gd name="T10" fmla="*/ 48 w 96"/>
                <a:gd name="T11" fmla="*/ 35 h 167"/>
                <a:gd name="T12" fmla="*/ 48 w 96"/>
                <a:gd name="T13" fmla="*/ 167 h 167"/>
                <a:gd name="T14" fmla="*/ 48 w 96"/>
                <a:gd name="T15" fmla="*/ 167 h 167"/>
                <a:gd name="T16" fmla="*/ 48 w 96"/>
                <a:gd name="T17" fmla="*/ 131 h 167"/>
                <a:gd name="T18" fmla="*/ 0 w 96"/>
                <a:gd name="T19" fmla="*/ 167 h 167"/>
                <a:gd name="T20" fmla="*/ 0 w 96"/>
                <a:gd name="T21" fmla="*/ 167 h 167"/>
                <a:gd name="T22" fmla="*/ 96 w 96"/>
                <a:gd name="T2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67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35"/>
                  </a:lnTo>
                  <a:moveTo>
                    <a:pt x="48" y="167"/>
                  </a:moveTo>
                  <a:lnTo>
                    <a:pt x="48" y="167"/>
                  </a:lnTo>
                  <a:lnTo>
                    <a:pt x="48" y="131"/>
                  </a:lnTo>
                  <a:moveTo>
                    <a:pt x="0" y="167"/>
                  </a:moveTo>
                  <a:lnTo>
                    <a:pt x="0" y="167"/>
                  </a:lnTo>
                  <a:lnTo>
                    <a:pt x="96" y="167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1" name="Freeform 460"/>
            <p:cNvSpPr>
              <a:spLocks noEditPoints="1"/>
            </p:cNvSpPr>
            <p:nvPr/>
          </p:nvSpPr>
          <p:spPr bwMode="auto">
            <a:xfrm>
              <a:off x="1453518" y="4103882"/>
              <a:ext cx="106311" cy="183234"/>
            </a:xfrm>
            <a:custGeom>
              <a:avLst/>
              <a:gdLst>
                <a:gd name="T0" fmla="*/ 0 w 96"/>
                <a:gd name="T1" fmla="*/ 0 h 154"/>
                <a:gd name="T2" fmla="*/ 0 w 96"/>
                <a:gd name="T3" fmla="*/ 0 h 154"/>
                <a:gd name="T4" fmla="*/ 96 w 96"/>
                <a:gd name="T5" fmla="*/ 0 h 154"/>
                <a:gd name="T6" fmla="*/ 48 w 96"/>
                <a:gd name="T7" fmla="*/ 0 h 154"/>
                <a:gd name="T8" fmla="*/ 48 w 96"/>
                <a:gd name="T9" fmla="*/ 0 h 154"/>
                <a:gd name="T10" fmla="*/ 48 w 96"/>
                <a:gd name="T11" fmla="*/ 29 h 154"/>
                <a:gd name="T12" fmla="*/ 48 w 96"/>
                <a:gd name="T13" fmla="*/ 154 h 154"/>
                <a:gd name="T14" fmla="*/ 48 w 96"/>
                <a:gd name="T15" fmla="*/ 154 h 154"/>
                <a:gd name="T16" fmla="*/ 48 w 96"/>
                <a:gd name="T17" fmla="*/ 125 h 154"/>
                <a:gd name="T18" fmla="*/ 0 w 96"/>
                <a:gd name="T19" fmla="*/ 154 h 154"/>
                <a:gd name="T20" fmla="*/ 0 w 96"/>
                <a:gd name="T21" fmla="*/ 154 h 154"/>
                <a:gd name="T22" fmla="*/ 96 w 96"/>
                <a:gd name="T2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54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29"/>
                  </a:lnTo>
                  <a:moveTo>
                    <a:pt x="48" y="154"/>
                  </a:moveTo>
                  <a:lnTo>
                    <a:pt x="48" y="154"/>
                  </a:lnTo>
                  <a:lnTo>
                    <a:pt x="48" y="125"/>
                  </a:lnTo>
                  <a:moveTo>
                    <a:pt x="0" y="154"/>
                  </a:moveTo>
                  <a:lnTo>
                    <a:pt x="0" y="154"/>
                  </a:lnTo>
                  <a:lnTo>
                    <a:pt x="96" y="154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2" name="Freeform 461"/>
            <p:cNvSpPr>
              <a:spLocks noEditPoints="1"/>
            </p:cNvSpPr>
            <p:nvPr/>
          </p:nvSpPr>
          <p:spPr bwMode="auto">
            <a:xfrm>
              <a:off x="2957303" y="4230735"/>
              <a:ext cx="106311" cy="229042"/>
            </a:xfrm>
            <a:custGeom>
              <a:avLst/>
              <a:gdLst>
                <a:gd name="T0" fmla="*/ 0 w 96"/>
                <a:gd name="T1" fmla="*/ 0 h 192"/>
                <a:gd name="T2" fmla="*/ 0 w 96"/>
                <a:gd name="T3" fmla="*/ 0 h 192"/>
                <a:gd name="T4" fmla="*/ 96 w 96"/>
                <a:gd name="T5" fmla="*/ 0 h 192"/>
                <a:gd name="T6" fmla="*/ 48 w 96"/>
                <a:gd name="T7" fmla="*/ 0 h 192"/>
                <a:gd name="T8" fmla="*/ 48 w 96"/>
                <a:gd name="T9" fmla="*/ 0 h 192"/>
                <a:gd name="T10" fmla="*/ 48 w 96"/>
                <a:gd name="T11" fmla="*/ 48 h 192"/>
                <a:gd name="T12" fmla="*/ 48 w 96"/>
                <a:gd name="T13" fmla="*/ 192 h 192"/>
                <a:gd name="T14" fmla="*/ 48 w 96"/>
                <a:gd name="T15" fmla="*/ 192 h 192"/>
                <a:gd name="T16" fmla="*/ 48 w 96"/>
                <a:gd name="T17" fmla="*/ 144 h 192"/>
                <a:gd name="T18" fmla="*/ 0 w 96"/>
                <a:gd name="T19" fmla="*/ 192 h 192"/>
                <a:gd name="T20" fmla="*/ 0 w 96"/>
                <a:gd name="T21" fmla="*/ 192 h 192"/>
                <a:gd name="T22" fmla="*/ 96 w 96"/>
                <a:gd name="T2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92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48"/>
                  </a:lnTo>
                  <a:moveTo>
                    <a:pt x="48" y="192"/>
                  </a:moveTo>
                  <a:lnTo>
                    <a:pt x="48" y="192"/>
                  </a:lnTo>
                  <a:lnTo>
                    <a:pt x="48" y="144"/>
                  </a:lnTo>
                  <a:moveTo>
                    <a:pt x="0" y="192"/>
                  </a:moveTo>
                  <a:lnTo>
                    <a:pt x="0" y="192"/>
                  </a:lnTo>
                  <a:lnTo>
                    <a:pt x="96" y="192"/>
                  </a:lnTo>
                </a:path>
              </a:pathLst>
            </a:custGeom>
            <a:noFill/>
            <a:ln w="9525" cap="rnd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3" name="Freeform 462"/>
            <p:cNvSpPr>
              <a:spLocks noEditPoints="1"/>
            </p:cNvSpPr>
            <p:nvPr/>
          </p:nvSpPr>
          <p:spPr bwMode="auto">
            <a:xfrm>
              <a:off x="4085572" y="4301210"/>
              <a:ext cx="106311" cy="184995"/>
            </a:xfrm>
            <a:custGeom>
              <a:avLst/>
              <a:gdLst>
                <a:gd name="T0" fmla="*/ 0 w 96"/>
                <a:gd name="T1" fmla="*/ 0 h 156"/>
                <a:gd name="T2" fmla="*/ 0 w 96"/>
                <a:gd name="T3" fmla="*/ 0 h 156"/>
                <a:gd name="T4" fmla="*/ 96 w 96"/>
                <a:gd name="T5" fmla="*/ 0 h 156"/>
                <a:gd name="T6" fmla="*/ 48 w 96"/>
                <a:gd name="T7" fmla="*/ 0 h 156"/>
                <a:gd name="T8" fmla="*/ 48 w 96"/>
                <a:gd name="T9" fmla="*/ 0 h 156"/>
                <a:gd name="T10" fmla="*/ 48 w 96"/>
                <a:gd name="T11" fmla="*/ 30 h 156"/>
                <a:gd name="T12" fmla="*/ 48 w 96"/>
                <a:gd name="T13" fmla="*/ 156 h 156"/>
                <a:gd name="T14" fmla="*/ 48 w 96"/>
                <a:gd name="T15" fmla="*/ 156 h 156"/>
                <a:gd name="T16" fmla="*/ 48 w 96"/>
                <a:gd name="T17" fmla="*/ 126 h 156"/>
                <a:gd name="T18" fmla="*/ 0 w 96"/>
                <a:gd name="T19" fmla="*/ 156 h 156"/>
                <a:gd name="T20" fmla="*/ 0 w 96"/>
                <a:gd name="T21" fmla="*/ 156 h 156"/>
                <a:gd name="T22" fmla="*/ 96 w 96"/>
                <a:gd name="T2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56">
                  <a:moveTo>
                    <a:pt x="0" y="0"/>
                  </a:moveTo>
                  <a:lnTo>
                    <a:pt x="0" y="0"/>
                  </a:lnTo>
                  <a:lnTo>
                    <a:pt x="96" y="0"/>
                  </a:lnTo>
                  <a:moveTo>
                    <a:pt x="48" y="0"/>
                  </a:moveTo>
                  <a:lnTo>
                    <a:pt x="48" y="0"/>
                  </a:lnTo>
                  <a:lnTo>
                    <a:pt x="48" y="30"/>
                  </a:lnTo>
                  <a:moveTo>
                    <a:pt x="48" y="156"/>
                  </a:moveTo>
                  <a:lnTo>
                    <a:pt x="48" y="156"/>
                  </a:lnTo>
                  <a:lnTo>
                    <a:pt x="48" y="126"/>
                  </a:lnTo>
                  <a:moveTo>
                    <a:pt x="0" y="156"/>
                  </a:moveTo>
                  <a:lnTo>
                    <a:pt x="0" y="156"/>
                  </a:lnTo>
                  <a:lnTo>
                    <a:pt x="96" y="156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4" name="Freeform 463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5" name="Freeform 464"/>
            <p:cNvSpPr>
              <a:spLocks/>
            </p:cNvSpPr>
            <p:nvPr/>
          </p:nvSpPr>
          <p:spPr bwMode="auto">
            <a:xfrm>
              <a:off x="849947" y="5802317"/>
              <a:ext cx="116599" cy="119807"/>
            </a:xfrm>
            <a:custGeom>
              <a:avLst/>
              <a:gdLst>
                <a:gd name="T0" fmla="*/ 87 w 106"/>
                <a:gd name="T1" fmla="*/ 19 h 105"/>
                <a:gd name="T2" fmla="*/ 87 w 106"/>
                <a:gd name="T3" fmla="*/ 19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9 h 105"/>
                <a:gd name="T10" fmla="*/ 87 w 106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9"/>
                  </a:moveTo>
                  <a:lnTo>
                    <a:pt x="87" y="19"/>
                  </a:lnTo>
                  <a:cubicBezTo>
                    <a:pt x="106" y="37"/>
                    <a:pt x="106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6" name="Freeform 465"/>
            <p:cNvSpPr>
              <a:spLocks/>
            </p:cNvSpPr>
            <p:nvPr/>
          </p:nvSpPr>
          <p:spPr bwMode="auto">
            <a:xfrm>
              <a:off x="925393" y="5756508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7" name="Freeform 466"/>
            <p:cNvSpPr>
              <a:spLocks/>
            </p:cNvSpPr>
            <p:nvPr/>
          </p:nvSpPr>
          <p:spPr bwMode="auto">
            <a:xfrm>
              <a:off x="925393" y="5756508"/>
              <a:ext cx="116599" cy="119807"/>
            </a:xfrm>
            <a:custGeom>
              <a:avLst/>
              <a:gdLst>
                <a:gd name="T0" fmla="*/ 87 w 106"/>
                <a:gd name="T1" fmla="*/ 19 h 106"/>
                <a:gd name="T2" fmla="*/ 87 w 106"/>
                <a:gd name="T3" fmla="*/ 19 h 106"/>
                <a:gd name="T4" fmla="*/ 87 w 106"/>
                <a:gd name="T5" fmla="*/ 87 h 106"/>
                <a:gd name="T6" fmla="*/ 19 w 106"/>
                <a:gd name="T7" fmla="*/ 87 h 106"/>
                <a:gd name="T8" fmla="*/ 19 w 106"/>
                <a:gd name="T9" fmla="*/ 19 h 106"/>
                <a:gd name="T10" fmla="*/ 87 w 106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6">
                  <a:moveTo>
                    <a:pt x="87" y="19"/>
                  </a:moveTo>
                  <a:lnTo>
                    <a:pt x="87" y="19"/>
                  </a:lnTo>
                  <a:cubicBezTo>
                    <a:pt x="106" y="38"/>
                    <a:pt x="106" y="68"/>
                    <a:pt x="87" y="87"/>
                  </a:cubicBezTo>
                  <a:cubicBezTo>
                    <a:pt x="68" y="106"/>
                    <a:pt x="38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8" name="Freeform 467"/>
            <p:cNvSpPr>
              <a:spLocks/>
            </p:cNvSpPr>
            <p:nvPr/>
          </p:nvSpPr>
          <p:spPr bwMode="auto">
            <a:xfrm>
              <a:off x="1002553" y="5023573"/>
              <a:ext cx="116599" cy="121568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8 w 105"/>
                <a:gd name="T7" fmla="*/ 87 h 105"/>
                <a:gd name="T8" fmla="*/ 18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7" y="105"/>
                    <a:pt x="37" y="105"/>
                    <a:pt x="18" y="87"/>
                  </a:cubicBezTo>
                  <a:cubicBezTo>
                    <a:pt x="0" y="68"/>
                    <a:pt x="0" y="38"/>
                    <a:pt x="18" y="19"/>
                  </a:cubicBezTo>
                  <a:cubicBezTo>
                    <a:pt x="37" y="0"/>
                    <a:pt x="67" y="0"/>
                    <a:pt x="86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9" name="Freeform 468"/>
            <p:cNvSpPr>
              <a:spLocks/>
            </p:cNvSpPr>
            <p:nvPr/>
          </p:nvSpPr>
          <p:spPr bwMode="auto">
            <a:xfrm>
              <a:off x="1002553" y="5023573"/>
              <a:ext cx="116599" cy="121568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8 w 105"/>
                <a:gd name="T7" fmla="*/ 87 h 105"/>
                <a:gd name="T8" fmla="*/ 18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7" y="105"/>
                    <a:pt x="37" y="105"/>
                    <a:pt x="18" y="87"/>
                  </a:cubicBezTo>
                  <a:cubicBezTo>
                    <a:pt x="0" y="68"/>
                    <a:pt x="0" y="38"/>
                    <a:pt x="18" y="19"/>
                  </a:cubicBezTo>
                  <a:cubicBezTo>
                    <a:pt x="37" y="0"/>
                    <a:pt x="67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0" name="Freeform 469"/>
            <p:cNvSpPr>
              <a:spLocks/>
            </p:cNvSpPr>
            <p:nvPr/>
          </p:nvSpPr>
          <p:spPr bwMode="auto">
            <a:xfrm>
              <a:off x="1074570" y="4514395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6 h 105"/>
                <a:gd name="T6" fmla="*/ 19 w 105"/>
                <a:gd name="T7" fmla="*/ 86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7"/>
                    <a:pt x="105" y="68"/>
                    <a:pt x="86" y="86"/>
                  </a:cubicBezTo>
                  <a:cubicBezTo>
                    <a:pt x="68" y="105"/>
                    <a:pt x="37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1" name="Freeform 470"/>
            <p:cNvSpPr>
              <a:spLocks/>
            </p:cNvSpPr>
            <p:nvPr/>
          </p:nvSpPr>
          <p:spPr bwMode="auto">
            <a:xfrm>
              <a:off x="1074570" y="4514395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6 h 105"/>
                <a:gd name="T6" fmla="*/ 19 w 105"/>
                <a:gd name="T7" fmla="*/ 86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7"/>
                    <a:pt x="105" y="68"/>
                    <a:pt x="86" y="86"/>
                  </a:cubicBezTo>
                  <a:cubicBezTo>
                    <a:pt x="68" y="105"/>
                    <a:pt x="37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2" name="Freeform 471"/>
            <p:cNvSpPr>
              <a:spLocks/>
            </p:cNvSpPr>
            <p:nvPr/>
          </p:nvSpPr>
          <p:spPr bwMode="auto">
            <a:xfrm>
              <a:off x="1146587" y="4003454"/>
              <a:ext cx="116599" cy="119807"/>
            </a:xfrm>
            <a:custGeom>
              <a:avLst/>
              <a:gdLst>
                <a:gd name="T0" fmla="*/ 87 w 105"/>
                <a:gd name="T1" fmla="*/ 19 h 105"/>
                <a:gd name="T2" fmla="*/ 87 w 105"/>
                <a:gd name="T3" fmla="*/ 19 h 105"/>
                <a:gd name="T4" fmla="*/ 87 w 105"/>
                <a:gd name="T5" fmla="*/ 86 h 105"/>
                <a:gd name="T6" fmla="*/ 19 w 105"/>
                <a:gd name="T7" fmla="*/ 86 h 105"/>
                <a:gd name="T8" fmla="*/ 19 w 105"/>
                <a:gd name="T9" fmla="*/ 19 h 105"/>
                <a:gd name="T10" fmla="*/ 87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7" y="19"/>
                  </a:moveTo>
                  <a:lnTo>
                    <a:pt x="87" y="19"/>
                  </a:lnTo>
                  <a:cubicBezTo>
                    <a:pt x="105" y="37"/>
                    <a:pt x="105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3" name="Freeform 472"/>
            <p:cNvSpPr>
              <a:spLocks/>
            </p:cNvSpPr>
            <p:nvPr/>
          </p:nvSpPr>
          <p:spPr bwMode="auto">
            <a:xfrm>
              <a:off x="1146587" y="4003454"/>
              <a:ext cx="116599" cy="119807"/>
            </a:xfrm>
            <a:custGeom>
              <a:avLst/>
              <a:gdLst>
                <a:gd name="T0" fmla="*/ 87 w 105"/>
                <a:gd name="T1" fmla="*/ 19 h 105"/>
                <a:gd name="T2" fmla="*/ 87 w 105"/>
                <a:gd name="T3" fmla="*/ 19 h 105"/>
                <a:gd name="T4" fmla="*/ 87 w 105"/>
                <a:gd name="T5" fmla="*/ 86 h 105"/>
                <a:gd name="T6" fmla="*/ 19 w 105"/>
                <a:gd name="T7" fmla="*/ 86 h 105"/>
                <a:gd name="T8" fmla="*/ 19 w 105"/>
                <a:gd name="T9" fmla="*/ 19 h 105"/>
                <a:gd name="T10" fmla="*/ 87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7" y="19"/>
                  </a:moveTo>
                  <a:lnTo>
                    <a:pt x="87" y="19"/>
                  </a:lnTo>
                  <a:cubicBezTo>
                    <a:pt x="105" y="37"/>
                    <a:pt x="105" y="68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8"/>
                    <a:pt x="0" y="37"/>
                    <a:pt x="19" y="19"/>
                  </a:cubicBezTo>
                  <a:cubicBezTo>
                    <a:pt x="38" y="0"/>
                    <a:pt x="68" y="0"/>
                    <a:pt x="87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4" name="Freeform 473"/>
            <p:cNvSpPr>
              <a:spLocks/>
            </p:cNvSpPr>
            <p:nvPr/>
          </p:nvSpPr>
          <p:spPr bwMode="auto">
            <a:xfrm>
              <a:off x="1222035" y="4026360"/>
              <a:ext cx="116599" cy="119807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5" name="Freeform 474"/>
            <p:cNvSpPr>
              <a:spLocks/>
            </p:cNvSpPr>
            <p:nvPr/>
          </p:nvSpPr>
          <p:spPr bwMode="auto">
            <a:xfrm>
              <a:off x="1222035" y="4026360"/>
              <a:ext cx="116599" cy="119807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6" name="Freeform 475"/>
            <p:cNvSpPr>
              <a:spLocks/>
            </p:cNvSpPr>
            <p:nvPr/>
          </p:nvSpPr>
          <p:spPr bwMode="auto">
            <a:xfrm>
              <a:off x="1446659" y="4139119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7" name="Freeform 476"/>
            <p:cNvSpPr>
              <a:spLocks/>
            </p:cNvSpPr>
            <p:nvPr/>
          </p:nvSpPr>
          <p:spPr bwMode="auto">
            <a:xfrm>
              <a:off x="1446659" y="4139119"/>
              <a:ext cx="116599" cy="119807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8" name="Freeform 477"/>
            <p:cNvSpPr>
              <a:spLocks/>
            </p:cNvSpPr>
            <p:nvPr/>
          </p:nvSpPr>
          <p:spPr bwMode="auto">
            <a:xfrm>
              <a:off x="1973069" y="4172593"/>
              <a:ext cx="116599" cy="119807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9" name="Freeform 478"/>
            <p:cNvSpPr>
              <a:spLocks/>
            </p:cNvSpPr>
            <p:nvPr/>
          </p:nvSpPr>
          <p:spPr bwMode="auto">
            <a:xfrm>
              <a:off x="1973069" y="4172593"/>
              <a:ext cx="116599" cy="119807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0" name="Freeform 479"/>
            <p:cNvSpPr>
              <a:spLocks/>
            </p:cNvSpPr>
            <p:nvPr/>
          </p:nvSpPr>
          <p:spPr bwMode="auto">
            <a:xfrm>
              <a:off x="2950444" y="4290639"/>
              <a:ext cx="118315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1" name="Freeform 480"/>
            <p:cNvSpPr>
              <a:spLocks/>
            </p:cNvSpPr>
            <p:nvPr/>
          </p:nvSpPr>
          <p:spPr bwMode="auto">
            <a:xfrm>
              <a:off x="2950444" y="4290639"/>
              <a:ext cx="118315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2" name="Freeform 481"/>
            <p:cNvSpPr>
              <a:spLocks/>
            </p:cNvSpPr>
            <p:nvPr/>
          </p:nvSpPr>
          <p:spPr bwMode="auto">
            <a:xfrm>
              <a:off x="4078713" y="4334685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3" name="Freeform 482"/>
            <p:cNvSpPr>
              <a:spLocks/>
            </p:cNvSpPr>
            <p:nvPr/>
          </p:nvSpPr>
          <p:spPr bwMode="auto">
            <a:xfrm>
              <a:off x="4078713" y="4334685"/>
              <a:ext cx="116599" cy="119807"/>
            </a:xfrm>
            <a:custGeom>
              <a:avLst/>
              <a:gdLst>
                <a:gd name="T0" fmla="*/ 86 w 105"/>
                <a:gd name="T1" fmla="*/ 19 h 106"/>
                <a:gd name="T2" fmla="*/ 86 w 105"/>
                <a:gd name="T3" fmla="*/ 19 h 106"/>
                <a:gd name="T4" fmla="*/ 86 w 105"/>
                <a:gd name="T5" fmla="*/ 87 h 106"/>
                <a:gd name="T6" fmla="*/ 19 w 105"/>
                <a:gd name="T7" fmla="*/ 87 h 106"/>
                <a:gd name="T8" fmla="*/ 19 w 105"/>
                <a:gd name="T9" fmla="*/ 19 h 106"/>
                <a:gd name="T10" fmla="*/ 86 w 105"/>
                <a:gd name="T11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6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6"/>
                    <a:pt x="37" y="106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0" kern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4" name="Rectangle 13"/>
            <p:cNvSpPr>
              <a:spLocks noChangeArrowheads="1"/>
            </p:cNvSpPr>
            <p:nvPr/>
          </p:nvSpPr>
          <p:spPr bwMode="auto">
            <a:xfrm>
              <a:off x="717915" y="5980265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495" name="Rectangle 14"/>
            <p:cNvSpPr>
              <a:spLocks noChangeArrowheads="1"/>
            </p:cNvSpPr>
            <p:nvPr/>
          </p:nvSpPr>
          <p:spPr bwMode="auto">
            <a:xfrm>
              <a:off x="1419225" y="5980265"/>
              <a:ext cx="198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10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496" name="Rectangle 15"/>
            <p:cNvSpPr>
              <a:spLocks noChangeArrowheads="1"/>
            </p:cNvSpPr>
            <p:nvPr/>
          </p:nvSpPr>
          <p:spPr bwMode="auto">
            <a:xfrm>
              <a:off x="2173689" y="5980265"/>
              <a:ext cx="198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20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497" name="Rectangle 16"/>
            <p:cNvSpPr>
              <a:spLocks noChangeArrowheads="1"/>
            </p:cNvSpPr>
            <p:nvPr/>
          </p:nvSpPr>
          <p:spPr bwMode="auto">
            <a:xfrm>
              <a:off x="2926439" y="5980265"/>
              <a:ext cx="198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30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498" name="Rectangle 17"/>
            <p:cNvSpPr>
              <a:spLocks noChangeArrowheads="1"/>
            </p:cNvSpPr>
            <p:nvPr/>
          </p:nvSpPr>
          <p:spPr bwMode="auto">
            <a:xfrm>
              <a:off x="3675761" y="5980265"/>
              <a:ext cx="198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40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499" name="Rectangle 18"/>
            <p:cNvSpPr>
              <a:spLocks noChangeArrowheads="1"/>
            </p:cNvSpPr>
            <p:nvPr/>
          </p:nvSpPr>
          <p:spPr bwMode="auto">
            <a:xfrm>
              <a:off x="4430225" y="5980265"/>
              <a:ext cx="19877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50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00" name="CasellaDiTesto 1499"/>
            <p:cNvSpPr txBox="1"/>
            <p:nvPr/>
          </p:nvSpPr>
          <p:spPr bwMode="auto">
            <a:xfrm>
              <a:off x="1287193" y="6145880"/>
              <a:ext cx="2695498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b="0" kern="0" dirty="0" err="1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Days</a:t>
              </a:r>
              <a:r>
                <a:rPr lang="it-IT" sz="1400" b="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</a:t>
              </a:r>
              <a:r>
                <a:rPr lang="it-IT" sz="1400" b="0" kern="0" dirty="0" err="1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after</a:t>
              </a:r>
              <a:r>
                <a:rPr lang="it-IT" sz="1400" b="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</a:t>
              </a:r>
              <a:r>
                <a:rPr lang="it-IT" sz="1400" b="0" kern="0" dirty="0" err="1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transfection</a:t>
              </a:r>
              <a:endParaRPr lang="it-IT" sz="1400" b="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24" name="Rectangle 26"/>
            <p:cNvSpPr>
              <a:spLocks noChangeArrowheads="1"/>
            </p:cNvSpPr>
            <p:nvPr/>
          </p:nvSpPr>
          <p:spPr bwMode="auto">
            <a:xfrm>
              <a:off x="573881" y="5777652"/>
              <a:ext cx="99387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25" name="Rectangle 27"/>
            <p:cNvSpPr>
              <a:spLocks noChangeArrowheads="1"/>
            </p:cNvSpPr>
            <p:nvPr/>
          </p:nvSpPr>
          <p:spPr bwMode="auto">
            <a:xfrm>
              <a:off x="481289" y="5316044"/>
              <a:ext cx="198772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20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26" name="Rectangle 28"/>
            <p:cNvSpPr>
              <a:spLocks noChangeArrowheads="1"/>
            </p:cNvSpPr>
            <p:nvPr/>
          </p:nvSpPr>
          <p:spPr bwMode="auto">
            <a:xfrm>
              <a:off x="481289" y="4856197"/>
              <a:ext cx="198772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40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27" name="Rectangle 29"/>
            <p:cNvSpPr>
              <a:spLocks noChangeArrowheads="1"/>
            </p:cNvSpPr>
            <p:nvPr/>
          </p:nvSpPr>
          <p:spPr bwMode="auto">
            <a:xfrm>
              <a:off x="481289" y="4399875"/>
              <a:ext cx="198772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60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28" name="Rectangle 30"/>
            <p:cNvSpPr>
              <a:spLocks noChangeArrowheads="1"/>
            </p:cNvSpPr>
            <p:nvPr/>
          </p:nvSpPr>
          <p:spPr bwMode="auto">
            <a:xfrm>
              <a:off x="481289" y="3938267"/>
              <a:ext cx="198772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80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29" name="Rectangle 31"/>
            <p:cNvSpPr>
              <a:spLocks noChangeArrowheads="1"/>
            </p:cNvSpPr>
            <p:nvPr/>
          </p:nvSpPr>
          <p:spPr bwMode="auto">
            <a:xfrm>
              <a:off x="386980" y="3481943"/>
              <a:ext cx="298159" cy="215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400" b="0" kern="0" dirty="0">
                  <a:solidFill>
                    <a:srgbClr val="000000"/>
                  </a:solidFill>
                  <a:ea typeface="+mn-ea"/>
                </a:rPr>
                <a:t>100</a:t>
              </a:r>
              <a:endParaRPr lang="en-US" altLang="en-US" sz="1400" b="0" kern="0" dirty="0">
                <a:solidFill>
                  <a:prstClr val="black"/>
                </a:solidFill>
                <a:ea typeface="+mn-ea"/>
              </a:endParaRPr>
            </a:p>
          </p:txBody>
        </p:sp>
        <p:sp>
          <p:nvSpPr>
            <p:cNvPr id="1530" name="CasellaDiTesto 1529"/>
            <p:cNvSpPr txBox="1"/>
            <p:nvPr/>
          </p:nvSpPr>
          <p:spPr bwMode="auto">
            <a:xfrm rot="16200000">
              <a:off x="-907111" y="4577217"/>
              <a:ext cx="2364421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b="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% of </a:t>
              </a:r>
              <a:r>
                <a:rPr lang="it-IT" sz="1400" b="0" kern="0" dirty="0" err="1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silenced</a:t>
              </a:r>
              <a:r>
                <a:rPr lang="it-IT" sz="1400" b="0" kern="0" dirty="0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 </a:t>
              </a:r>
              <a:r>
                <a:rPr lang="it-IT" sz="1400" b="0" kern="0" dirty="0" err="1">
                  <a:solidFill>
                    <a:prstClr val="black"/>
                  </a:solidFill>
                  <a:latin typeface="Arial"/>
                  <a:ea typeface="+mn-ea"/>
                  <a:cs typeface="Arial"/>
                </a:rPr>
                <a:t>cells</a:t>
              </a:r>
              <a:endParaRPr lang="it-IT" sz="1400" b="0" kern="0" dirty="0">
                <a:solidFill>
                  <a:prstClr val="black"/>
                </a:solidFill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496" name="Gruppo 495"/>
            <p:cNvGrpSpPr/>
            <p:nvPr/>
          </p:nvGrpSpPr>
          <p:grpSpPr>
            <a:xfrm>
              <a:off x="1334915" y="3343272"/>
              <a:ext cx="775040" cy="292470"/>
              <a:chOff x="6708931" y="4383785"/>
              <a:chExt cx="775040" cy="292470"/>
            </a:xfrm>
          </p:grpSpPr>
          <p:sp>
            <p:nvSpPr>
              <p:cNvPr id="1510" name="Freeform 372"/>
              <p:cNvSpPr>
                <a:spLocks/>
              </p:cNvSpPr>
              <p:nvPr/>
            </p:nvSpPr>
            <p:spPr bwMode="auto">
              <a:xfrm>
                <a:off x="6708931" y="4533544"/>
                <a:ext cx="185187" cy="0"/>
              </a:xfrm>
              <a:custGeom>
                <a:avLst/>
                <a:gdLst>
                  <a:gd name="T0" fmla="*/ 0 w 225"/>
                  <a:gd name="T1" fmla="*/ 0 w 225"/>
                  <a:gd name="T2" fmla="*/ 225 w 22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5">
                    <a:moveTo>
                      <a:pt x="0" y="0"/>
                    </a:moveTo>
                    <a:lnTo>
                      <a:pt x="0" y="0"/>
                    </a:lnTo>
                    <a:lnTo>
                      <a:pt x="225" y="0"/>
                    </a:lnTo>
                  </a:path>
                </a:pathLst>
              </a:custGeom>
              <a:noFill/>
              <a:ln w="12700" cap="rnd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1" name="Freeform 373"/>
              <p:cNvSpPr>
                <a:spLocks/>
              </p:cNvSpPr>
              <p:nvPr/>
            </p:nvSpPr>
            <p:spPr bwMode="auto">
              <a:xfrm>
                <a:off x="6753513" y="4478926"/>
                <a:ext cx="104597" cy="107474"/>
              </a:xfrm>
              <a:custGeom>
                <a:avLst/>
                <a:gdLst>
                  <a:gd name="T0" fmla="*/ 86 w 105"/>
                  <a:gd name="T1" fmla="*/ 19 h 106"/>
                  <a:gd name="T2" fmla="*/ 86 w 105"/>
                  <a:gd name="T3" fmla="*/ 19 h 106"/>
                  <a:gd name="T4" fmla="*/ 86 w 105"/>
                  <a:gd name="T5" fmla="*/ 87 h 106"/>
                  <a:gd name="T6" fmla="*/ 18 w 105"/>
                  <a:gd name="T7" fmla="*/ 87 h 106"/>
                  <a:gd name="T8" fmla="*/ 18 w 105"/>
                  <a:gd name="T9" fmla="*/ 19 h 106"/>
                  <a:gd name="T10" fmla="*/ 86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6" y="19"/>
                    </a:moveTo>
                    <a:lnTo>
                      <a:pt x="86" y="19"/>
                    </a:lnTo>
                    <a:cubicBezTo>
                      <a:pt x="105" y="38"/>
                      <a:pt x="105" y="68"/>
                      <a:pt x="86" y="87"/>
                    </a:cubicBezTo>
                    <a:cubicBezTo>
                      <a:pt x="68" y="106"/>
                      <a:pt x="37" y="106"/>
                      <a:pt x="18" y="87"/>
                    </a:cubicBezTo>
                    <a:cubicBezTo>
                      <a:pt x="0" y="68"/>
                      <a:pt x="0" y="38"/>
                      <a:pt x="18" y="19"/>
                    </a:cubicBezTo>
                    <a:cubicBezTo>
                      <a:pt x="37" y="0"/>
                      <a:pt x="68" y="0"/>
                      <a:pt x="86" y="19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2" name="Freeform 374"/>
              <p:cNvSpPr>
                <a:spLocks/>
              </p:cNvSpPr>
              <p:nvPr/>
            </p:nvSpPr>
            <p:spPr bwMode="auto">
              <a:xfrm>
                <a:off x="6753513" y="4478926"/>
                <a:ext cx="104597" cy="107474"/>
              </a:xfrm>
              <a:custGeom>
                <a:avLst/>
                <a:gdLst>
                  <a:gd name="T0" fmla="*/ 86 w 105"/>
                  <a:gd name="T1" fmla="*/ 19 h 106"/>
                  <a:gd name="T2" fmla="*/ 86 w 105"/>
                  <a:gd name="T3" fmla="*/ 19 h 106"/>
                  <a:gd name="T4" fmla="*/ 86 w 105"/>
                  <a:gd name="T5" fmla="*/ 87 h 106"/>
                  <a:gd name="T6" fmla="*/ 18 w 105"/>
                  <a:gd name="T7" fmla="*/ 87 h 106"/>
                  <a:gd name="T8" fmla="*/ 18 w 105"/>
                  <a:gd name="T9" fmla="*/ 19 h 106"/>
                  <a:gd name="T10" fmla="*/ 86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6" y="19"/>
                    </a:moveTo>
                    <a:lnTo>
                      <a:pt x="86" y="19"/>
                    </a:lnTo>
                    <a:cubicBezTo>
                      <a:pt x="105" y="38"/>
                      <a:pt x="105" y="68"/>
                      <a:pt x="86" y="87"/>
                    </a:cubicBezTo>
                    <a:cubicBezTo>
                      <a:pt x="68" y="106"/>
                      <a:pt x="37" y="106"/>
                      <a:pt x="18" y="87"/>
                    </a:cubicBezTo>
                    <a:cubicBezTo>
                      <a:pt x="0" y="68"/>
                      <a:pt x="0" y="38"/>
                      <a:pt x="18" y="19"/>
                    </a:cubicBezTo>
                    <a:cubicBezTo>
                      <a:pt x="37" y="0"/>
                      <a:pt x="68" y="0"/>
                      <a:pt x="86" y="1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3" name="Rectangle 32"/>
              <p:cNvSpPr>
                <a:spLocks/>
              </p:cNvSpPr>
              <p:nvPr/>
            </p:nvSpPr>
            <p:spPr bwMode="auto">
              <a:xfrm>
                <a:off x="6943843" y="4383785"/>
                <a:ext cx="540128" cy="292470"/>
              </a:xfrm>
              <a:prstGeom prst="rect">
                <a:avLst/>
              </a:prstGeom>
              <a:noFill/>
              <a:ln w="6350" cmpd="sng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R:K</a:t>
                </a:r>
              </a:p>
            </p:txBody>
          </p:sp>
        </p:grpSp>
        <p:grpSp>
          <p:nvGrpSpPr>
            <p:cNvPr id="1535" name="Gruppo 1534"/>
            <p:cNvGrpSpPr/>
            <p:nvPr/>
          </p:nvGrpSpPr>
          <p:grpSpPr>
            <a:xfrm>
              <a:off x="2156956" y="3364693"/>
              <a:ext cx="1116624" cy="245456"/>
              <a:chOff x="6712360" y="4606573"/>
              <a:chExt cx="1116624" cy="245456"/>
            </a:xfrm>
          </p:grpSpPr>
          <p:sp>
            <p:nvSpPr>
              <p:cNvPr id="1507" name="Freeform 366"/>
              <p:cNvSpPr>
                <a:spLocks/>
              </p:cNvSpPr>
              <p:nvPr/>
            </p:nvSpPr>
            <p:spPr bwMode="auto">
              <a:xfrm>
                <a:off x="6712360" y="4736157"/>
                <a:ext cx="185187" cy="0"/>
              </a:xfrm>
              <a:custGeom>
                <a:avLst/>
                <a:gdLst>
                  <a:gd name="T0" fmla="*/ 0 w 225"/>
                  <a:gd name="T1" fmla="*/ 0 w 225"/>
                  <a:gd name="T2" fmla="*/ 225 w 22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5">
                    <a:moveTo>
                      <a:pt x="0" y="0"/>
                    </a:moveTo>
                    <a:lnTo>
                      <a:pt x="0" y="0"/>
                    </a:lnTo>
                    <a:lnTo>
                      <a:pt x="225" y="0"/>
                    </a:lnTo>
                  </a:path>
                </a:pathLst>
              </a:custGeom>
              <a:noFill/>
              <a:ln w="12700" cap="rnd">
                <a:solidFill>
                  <a:srgbClr val="0033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8" name="Freeform 367"/>
              <p:cNvSpPr>
                <a:spLocks/>
              </p:cNvSpPr>
              <p:nvPr/>
            </p:nvSpPr>
            <p:spPr bwMode="auto">
              <a:xfrm>
                <a:off x="6753513" y="4681541"/>
                <a:ext cx="104597" cy="107473"/>
              </a:xfrm>
              <a:custGeom>
                <a:avLst/>
                <a:gdLst>
                  <a:gd name="T0" fmla="*/ 87 w 105"/>
                  <a:gd name="T1" fmla="*/ 19 h 106"/>
                  <a:gd name="T2" fmla="*/ 87 w 105"/>
                  <a:gd name="T3" fmla="*/ 19 h 106"/>
                  <a:gd name="T4" fmla="*/ 87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7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7" y="19"/>
                    </a:moveTo>
                    <a:lnTo>
                      <a:pt x="87" y="19"/>
                    </a:lnTo>
                    <a:cubicBezTo>
                      <a:pt x="105" y="38"/>
                      <a:pt x="105" y="68"/>
                      <a:pt x="87" y="87"/>
                    </a:cubicBezTo>
                    <a:cubicBezTo>
                      <a:pt x="68" y="106"/>
                      <a:pt x="38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8" y="0"/>
                      <a:pt x="68" y="0"/>
                      <a:pt x="87" y="19"/>
                    </a:cubicBezTo>
                    <a:close/>
                  </a:path>
                </a:pathLst>
              </a:custGeom>
              <a:solidFill>
                <a:srgbClr val="00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9" name="Freeform 368"/>
              <p:cNvSpPr>
                <a:spLocks/>
              </p:cNvSpPr>
              <p:nvPr/>
            </p:nvSpPr>
            <p:spPr bwMode="auto">
              <a:xfrm>
                <a:off x="6753513" y="4681541"/>
                <a:ext cx="104597" cy="107473"/>
              </a:xfrm>
              <a:custGeom>
                <a:avLst/>
                <a:gdLst>
                  <a:gd name="T0" fmla="*/ 87 w 105"/>
                  <a:gd name="T1" fmla="*/ 19 h 106"/>
                  <a:gd name="T2" fmla="*/ 87 w 105"/>
                  <a:gd name="T3" fmla="*/ 19 h 106"/>
                  <a:gd name="T4" fmla="*/ 87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7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7" y="19"/>
                    </a:moveTo>
                    <a:lnTo>
                      <a:pt x="87" y="19"/>
                    </a:lnTo>
                    <a:cubicBezTo>
                      <a:pt x="105" y="38"/>
                      <a:pt x="105" y="68"/>
                      <a:pt x="87" y="87"/>
                    </a:cubicBezTo>
                    <a:cubicBezTo>
                      <a:pt x="68" y="106"/>
                      <a:pt x="38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8" y="0"/>
                      <a:pt x="68" y="0"/>
                      <a:pt x="87" y="1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4" name="Rectangle 32"/>
              <p:cNvSpPr>
                <a:spLocks/>
              </p:cNvSpPr>
              <p:nvPr/>
            </p:nvSpPr>
            <p:spPr bwMode="auto">
              <a:xfrm>
                <a:off x="6938700" y="4606573"/>
                <a:ext cx="890284" cy="245456"/>
              </a:xfrm>
              <a:prstGeom prst="rect">
                <a:avLst/>
              </a:prstGeom>
              <a:noFill/>
              <a:ln w="6350" cmpd="sng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R:D3A</a:t>
                </a:r>
              </a:p>
            </p:txBody>
          </p:sp>
        </p:grpSp>
        <p:grpSp>
          <p:nvGrpSpPr>
            <p:cNvPr id="1534" name="Gruppo 1533"/>
            <p:cNvGrpSpPr/>
            <p:nvPr/>
          </p:nvGrpSpPr>
          <p:grpSpPr>
            <a:xfrm>
              <a:off x="3180147" y="3345417"/>
              <a:ext cx="1046322" cy="278375"/>
              <a:chOff x="6707216" y="4789013"/>
              <a:chExt cx="1046322" cy="278375"/>
            </a:xfrm>
          </p:grpSpPr>
          <p:sp>
            <p:nvSpPr>
              <p:cNvPr id="1516" name="Freeform 366"/>
              <p:cNvSpPr>
                <a:spLocks/>
              </p:cNvSpPr>
              <p:nvPr/>
            </p:nvSpPr>
            <p:spPr bwMode="auto">
              <a:xfrm>
                <a:off x="6707216" y="4938772"/>
                <a:ext cx="185187" cy="0"/>
              </a:xfrm>
              <a:custGeom>
                <a:avLst/>
                <a:gdLst>
                  <a:gd name="T0" fmla="*/ 0 w 225"/>
                  <a:gd name="T1" fmla="*/ 0 w 225"/>
                  <a:gd name="T2" fmla="*/ 225 w 22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5">
                    <a:moveTo>
                      <a:pt x="0" y="0"/>
                    </a:moveTo>
                    <a:lnTo>
                      <a:pt x="0" y="0"/>
                    </a:lnTo>
                    <a:lnTo>
                      <a:pt x="225" y="0"/>
                    </a:lnTo>
                  </a:path>
                </a:pathLst>
              </a:custGeom>
              <a:noFill/>
              <a:ln w="12700" cap="rnd">
                <a:solidFill>
                  <a:srgbClr val="FFC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7" name="Freeform 367"/>
              <p:cNvSpPr>
                <a:spLocks/>
              </p:cNvSpPr>
              <p:nvPr/>
            </p:nvSpPr>
            <p:spPr bwMode="auto">
              <a:xfrm>
                <a:off x="6753513" y="4884154"/>
                <a:ext cx="104597" cy="105711"/>
              </a:xfrm>
              <a:custGeom>
                <a:avLst/>
                <a:gdLst>
                  <a:gd name="T0" fmla="*/ 87 w 105"/>
                  <a:gd name="T1" fmla="*/ 19 h 106"/>
                  <a:gd name="T2" fmla="*/ 87 w 105"/>
                  <a:gd name="T3" fmla="*/ 19 h 106"/>
                  <a:gd name="T4" fmla="*/ 87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7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7" y="19"/>
                    </a:moveTo>
                    <a:lnTo>
                      <a:pt x="87" y="19"/>
                    </a:lnTo>
                    <a:cubicBezTo>
                      <a:pt x="105" y="38"/>
                      <a:pt x="105" y="68"/>
                      <a:pt x="87" y="87"/>
                    </a:cubicBezTo>
                    <a:cubicBezTo>
                      <a:pt x="68" y="106"/>
                      <a:pt x="38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8" y="0"/>
                      <a:pt x="68" y="0"/>
                      <a:pt x="87" y="19"/>
                    </a:cubicBezTo>
                    <a:close/>
                  </a:path>
                </a:pathLst>
              </a:custGeom>
              <a:solidFill>
                <a:srgbClr val="FFC000"/>
              </a:solidFill>
              <a:ln w="0">
                <a:solidFill>
                  <a:sysClr val="windowText" lastClr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8" name="Freeform 368"/>
              <p:cNvSpPr>
                <a:spLocks/>
              </p:cNvSpPr>
              <p:nvPr/>
            </p:nvSpPr>
            <p:spPr bwMode="auto">
              <a:xfrm>
                <a:off x="6753513" y="4884154"/>
                <a:ext cx="104597" cy="105711"/>
              </a:xfrm>
              <a:custGeom>
                <a:avLst/>
                <a:gdLst>
                  <a:gd name="T0" fmla="*/ 87 w 105"/>
                  <a:gd name="T1" fmla="*/ 19 h 106"/>
                  <a:gd name="T2" fmla="*/ 87 w 105"/>
                  <a:gd name="T3" fmla="*/ 19 h 106"/>
                  <a:gd name="T4" fmla="*/ 87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7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7" y="19"/>
                    </a:moveTo>
                    <a:lnTo>
                      <a:pt x="87" y="19"/>
                    </a:lnTo>
                    <a:cubicBezTo>
                      <a:pt x="105" y="38"/>
                      <a:pt x="105" y="68"/>
                      <a:pt x="87" y="87"/>
                    </a:cubicBezTo>
                    <a:cubicBezTo>
                      <a:pt x="68" y="106"/>
                      <a:pt x="38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8" y="0"/>
                      <a:pt x="68" y="0"/>
                      <a:pt x="87" y="19"/>
                    </a:cubicBezTo>
                    <a:close/>
                  </a:path>
                </a:pathLst>
              </a:custGeom>
              <a:noFill/>
              <a:ln w="4763" cap="flat">
                <a:solidFill>
                  <a:sysClr val="windowText" lastClr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9" name="Rectangle 32"/>
              <p:cNvSpPr>
                <a:spLocks/>
              </p:cNvSpPr>
              <p:nvPr/>
            </p:nvSpPr>
            <p:spPr bwMode="auto">
              <a:xfrm>
                <a:off x="6933556" y="4789013"/>
                <a:ext cx="819982" cy="278375"/>
              </a:xfrm>
              <a:prstGeom prst="rect">
                <a:avLst/>
              </a:prstGeom>
              <a:noFill/>
              <a:ln w="6350" cmpd="sng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R:D3L</a:t>
                </a:r>
              </a:p>
            </p:txBody>
          </p:sp>
        </p:grpSp>
        <p:grpSp>
          <p:nvGrpSpPr>
            <p:cNvPr id="513" name="Gruppo 512"/>
            <p:cNvGrpSpPr/>
            <p:nvPr/>
          </p:nvGrpSpPr>
          <p:grpSpPr>
            <a:xfrm>
              <a:off x="1425530" y="3568965"/>
              <a:ext cx="2822385" cy="292470"/>
              <a:chOff x="6829042" y="4624226"/>
              <a:chExt cx="2822385" cy="292470"/>
            </a:xfrm>
          </p:grpSpPr>
          <p:sp>
            <p:nvSpPr>
              <p:cNvPr id="1520" name="Freeform 358"/>
              <p:cNvSpPr>
                <a:spLocks/>
              </p:cNvSpPr>
              <p:nvPr/>
            </p:nvSpPr>
            <p:spPr bwMode="auto">
              <a:xfrm>
                <a:off x="6829042" y="4773985"/>
                <a:ext cx="181758" cy="0"/>
              </a:xfrm>
              <a:custGeom>
                <a:avLst/>
                <a:gdLst>
                  <a:gd name="T0" fmla="*/ 0 w 224"/>
                  <a:gd name="T1" fmla="*/ 0 w 224"/>
                  <a:gd name="T2" fmla="*/ 224 w 2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4">
                    <a:moveTo>
                      <a:pt x="0" y="0"/>
                    </a:moveTo>
                    <a:lnTo>
                      <a:pt x="0" y="0"/>
                    </a:lnTo>
                    <a:lnTo>
                      <a:pt x="224" y="0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1" name="Freeform 359"/>
              <p:cNvSpPr>
                <a:spLocks/>
              </p:cNvSpPr>
              <p:nvPr/>
            </p:nvSpPr>
            <p:spPr bwMode="auto">
              <a:xfrm>
                <a:off x="6868480" y="4719367"/>
                <a:ext cx="102881" cy="107474"/>
              </a:xfrm>
              <a:custGeom>
                <a:avLst/>
                <a:gdLst>
                  <a:gd name="T0" fmla="*/ 87 w 106"/>
                  <a:gd name="T1" fmla="*/ 18 h 105"/>
                  <a:gd name="T2" fmla="*/ 87 w 106"/>
                  <a:gd name="T3" fmla="*/ 18 h 105"/>
                  <a:gd name="T4" fmla="*/ 87 w 106"/>
                  <a:gd name="T5" fmla="*/ 86 h 105"/>
                  <a:gd name="T6" fmla="*/ 19 w 106"/>
                  <a:gd name="T7" fmla="*/ 86 h 105"/>
                  <a:gd name="T8" fmla="*/ 19 w 106"/>
                  <a:gd name="T9" fmla="*/ 18 h 105"/>
                  <a:gd name="T10" fmla="*/ 87 w 106"/>
                  <a:gd name="T11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5">
                    <a:moveTo>
                      <a:pt x="87" y="18"/>
                    </a:moveTo>
                    <a:lnTo>
                      <a:pt x="87" y="18"/>
                    </a:lnTo>
                    <a:cubicBezTo>
                      <a:pt x="106" y="37"/>
                      <a:pt x="106" y="67"/>
                      <a:pt x="87" y="86"/>
                    </a:cubicBezTo>
                    <a:cubicBezTo>
                      <a:pt x="68" y="105"/>
                      <a:pt x="38" y="105"/>
                      <a:pt x="19" y="86"/>
                    </a:cubicBezTo>
                    <a:cubicBezTo>
                      <a:pt x="0" y="67"/>
                      <a:pt x="0" y="37"/>
                      <a:pt x="19" y="18"/>
                    </a:cubicBezTo>
                    <a:cubicBezTo>
                      <a:pt x="38" y="0"/>
                      <a:pt x="68" y="0"/>
                      <a:pt x="87" y="18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2" name="Freeform 360"/>
              <p:cNvSpPr>
                <a:spLocks/>
              </p:cNvSpPr>
              <p:nvPr/>
            </p:nvSpPr>
            <p:spPr bwMode="auto">
              <a:xfrm>
                <a:off x="6868480" y="4719367"/>
                <a:ext cx="102881" cy="107474"/>
              </a:xfrm>
              <a:custGeom>
                <a:avLst/>
                <a:gdLst>
                  <a:gd name="T0" fmla="*/ 87 w 106"/>
                  <a:gd name="T1" fmla="*/ 18 h 105"/>
                  <a:gd name="T2" fmla="*/ 87 w 106"/>
                  <a:gd name="T3" fmla="*/ 18 h 105"/>
                  <a:gd name="T4" fmla="*/ 87 w 106"/>
                  <a:gd name="T5" fmla="*/ 86 h 105"/>
                  <a:gd name="T6" fmla="*/ 19 w 106"/>
                  <a:gd name="T7" fmla="*/ 86 h 105"/>
                  <a:gd name="T8" fmla="*/ 19 w 106"/>
                  <a:gd name="T9" fmla="*/ 18 h 105"/>
                  <a:gd name="T10" fmla="*/ 87 w 106"/>
                  <a:gd name="T11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105">
                    <a:moveTo>
                      <a:pt x="87" y="18"/>
                    </a:moveTo>
                    <a:lnTo>
                      <a:pt x="87" y="18"/>
                    </a:lnTo>
                    <a:cubicBezTo>
                      <a:pt x="106" y="37"/>
                      <a:pt x="106" y="67"/>
                      <a:pt x="87" y="86"/>
                    </a:cubicBezTo>
                    <a:cubicBezTo>
                      <a:pt x="68" y="105"/>
                      <a:pt x="38" y="105"/>
                      <a:pt x="19" y="86"/>
                    </a:cubicBezTo>
                    <a:cubicBezTo>
                      <a:pt x="0" y="67"/>
                      <a:pt x="0" y="37"/>
                      <a:pt x="19" y="18"/>
                    </a:cubicBezTo>
                    <a:cubicBezTo>
                      <a:pt x="38" y="0"/>
                      <a:pt x="68" y="0"/>
                      <a:pt x="87" y="1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b="0" kern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3" name="Rectangle 32"/>
              <p:cNvSpPr>
                <a:spLocks/>
              </p:cNvSpPr>
              <p:nvPr/>
            </p:nvSpPr>
            <p:spPr bwMode="auto">
              <a:xfrm>
                <a:off x="7063954" y="4624226"/>
                <a:ext cx="2587473" cy="292470"/>
              </a:xfrm>
              <a:prstGeom prst="rect">
                <a:avLst/>
              </a:prstGeom>
              <a:noFill/>
              <a:ln w="6350" cmpd="sng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R:K + </a:t>
                </a: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R:D3A + </a:t>
                </a:r>
                <a:r>
                  <a:rPr lang="en-US" sz="1400" kern="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  <a:sym typeface="Geneva" pitchFamily="-111" charset="0"/>
                  </a:rPr>
                  <a:t>ET</a:t>
                </a:r>
                <a:r>
                  <a:rPr lang="en-US" sz="1400" b="0" kern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  <a:sym typeface="Geneva" pitchFamily="-111" charset="0"/>
                  </a:rPr>
                  <a:t>R:D3L</a:t>
                </a:r>
              </a:p>
            </p:txBody>
          </p:sp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20E977-B74B-C341-8697-083DB936952B}"/>
              </a:ext>
            </a:extLst>
          </p:cNvPr>
          <p:cNvGrpSpPr/>
          <p:nvPr/>
        </p:nvGrpSpPr>
        <p:grpSpPr>
          <a:xfrm>
            <a:off x="8302419" y="3336841"/>
            <a:ext cx="3327606" cy="3521137"/>
            <a:chOff x="8302419" y="3336841"/>
            <a:chExt cx="3327606" cy="3521137"/>
          </a:xfrm>
        </p:grpSpPr>
        <p:grpSp>
          <p:nvGrpSpPr>
            <p:cNvPr id="574" name="Gruppo 573">
              <a:extLst>
                <a:ext uri="{FF2B5EF4-FFF2-40B4-BE49-F238E27FC236}">
                  <a16:creationId xmlns:a16="http://schemas.microsoft.com/office/drawing/2014/main" id="{14DF3C34-C471-1E4A-A884-5E629D1AA2DB}"/>
                </a:ext>
              </a:extLst>
            </p:cNvPr>
            <p:cNvGrpSpPr/>
            <p:nvPr/>
          </p:nvGrpSpPr>
          <p:grpSpPr>
            <a:xfrm>
              <a:off x="8302419" y="3623781"/>
              <a:ext cx="3327606" cy="3234197"/>
              <a:chOff x="8668403" y="2593646"/>
              <a:chExt cx="3382060" cy="2916519"/>
            </a:xfrm>
          </p:grpSpPr>
          <p:grpSp>
            <p:nvGrpSpPr>
              <p:cNvPr id="575" name="Gruppo 3">
                <a:extLst>
                  <a:ext uri="{FF2B5EF4-FFF2-40B4-BE49-F238E27FC236}">
                    <a16:creationId xmlns:a16="http://schemas.microsoft.com/office/drawing/2014/main" id="{96A69E56-5A93-2943-AD46-81A086839F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68403" y="2761625"/>
                <a:ext cx="3382060" cy="2748540"/>
                <a:chOff x="4621257" y="2724626"/>
                <a:chExt cx="4438800" cy="3553024"/>
              </a:xfrm>
            </p:grpSpPr>
            <p:grpSp>
              <p:nvGrpSpPr>
                <p:cNvPr id="578" name="Gruppo 103">
                  <a:extLst>
                    <a:ext uri="{FF2B5EF4-FFF2-40B4-BE49-F238E27FC236}">
                      <a16:creationId xmlns:a16="http://schemas.microsoft.com/office/drawing/2014/main" id="{8C645B75-27E6-4547-B0DC-286BF53F3A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21257" y="2724626"/>
                  <a:ext cx="4438800" cy="3553024"/>
                  <a:chOff x="4621258" y="1993102"/>
                  <a:chExt cx="4438800" cy="3553019"/>
                </a:xfrm>
              </p:grpSpPr>
              <p:pic>
                <p:nvPicPr>
                  <p:cNvPr id="580" name="6764D292-922D-4AD6-B11B-AE1B420E0C57" descr="A2DE7724-1776-4E88-9DCB-52769A4C9364">
                    <a:extLst>
                      <a:ext uri="{FF2B5EF4-FFF2-40B4-BE49-F238E27FC236}">
                        <a16:creationId xmlns:a16="http://schemas.microsoft.com/office/drawing/2014/main" id="{5D24C614-A077-0442-966A-30680DA05543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646" t="4366" r="7051"/>
                  <a:stretch>
                    <a:fillRect/>
                  </a:stretch>
                </p:blipFill>
                <p:spPr bwMode="auto">
                  <a:xfrm>
                    <a:off x="4621258" y="1993102"/>
                    <a:ext cx="4438800" cy="355301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81" name="6764D292-922D-4AD6-B11B-AE1B420E0C57" descr="A2DE7724-1776-4E88-9DCB-52769A4C9364">
                    <a:extLst>
                      <a:ext uri="{FF2B5EF4-FFF2-40B4-BE49-F238E27FC236}">
                        <a16:creationId xmlns:a16="http://schemas.microsoft.com/office/drawing/2014/main" id="{C0712378-A958-7247-8BDD-536C1DB8E27F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234" t="61948" r="17358" b="16805"/>
                  <a:stretch>
                    <a:fillRect/>
                  </a:stretch>
                </p:blipFill>
                <p:spPr bwMode="auto">
                  <a:xfrm>
                    <a:off x="6600087" y="4134053"/>
                    <a:ext cx="1025769" cy="7893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82" name="Ovale 581">
                    <a:extLst>
                      <a:ext uri="{FF2B5EF4-FFF2-40B4-BE49-F238E27FC236}">
                        <a16:creationId xmlns:a16="http://schemas.microsoft.com/office/drawing/2014/main" id="{5542C414-9E95-5E45-A17F-C36E648FAFA2}"/>
                      </a:ext>
                    </a:extLst>
                  </p:cNvPr>
                  <p:cNvSpPr/>
                  <p:nvPr/>
                </p:nvSpPr>
                <p:spPr>
                  <a:xfrm>
                    <a:off x="6731960" y="4571674"/>
                    <a:ext cx="68492" cy="6981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altLang="it-IT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579" name="Rettangolo 43">
                  <a:extLst>
                    <a:ext uri="{FF2B5EF4-FFF2-40B4-BE49-F238E27FC236}">
                      <a16:creationId xmlns:a16="http://schemas.microsoft.com/office/drawing/2014/main" id="{4CDB41BB-D92F-8A4A-B415-CC36534C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5998" y="5020461"/>
                  <a:ext cx="1407701" cy="3071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t-IT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rPr>
                    <a:t>B2M:tdTomato </a:t>
                  </a:r>
                  <a:endPara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576" name="Connettore 2 29">
                <a:extLst>
                  <a:ext uri="{FF2B5EF4-FFF2-40B4-BE49-F238E27FC236}">
                    <a16:creationId xmlns:a16="http://schemas.microsoft.com/office/drawing/2014/main" id="{E4473AF7-5E26-7D46-8147-C059C229F4A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0380798" y="4661829"/>
                <a:ext cx="285997" cy="9413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77" name="CasellaDiTesto 45057">
                <a:extLst>
                  <a:ext uri="{FF2B5EF4-FFF2-40B4-BE49-F238E27FC236}">
                    <a16:creationId xmlns:a16="http://schemas.microsoft.com/office/drawing/2014/main" id="{384ADFE8-7E85-4F40-990E-62F0A1EB6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51014" y="2593646"/>
                <a:ext cx="1751478" cy="261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Mock-treated vs dCas9</a:t>
                </a:r>
              </a:p>
            </p:txBody>
          </p:sp>
        </p:grpSp>
        <p:sp>
          <p:nvSpPr>
            <p:cNvPr id="583" name="Rectangle 128">
              <a:extLst>
                <a:ext uri="{FF2B5EF4-FFF2-40B4-BE49-F238E27FC236}">
                  <a16:creationId xmlns:a16="http://schemas.microsoft.com/office/drawing/2014/main" id="{2A2E6E6E-0B10-9E47-8ED1-E3432EE00C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43894" y="3336841"/>
              <a:ext cx="26558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Arial"/>
                </a:rPr>
                <a:t>Specificity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A366F8AD-CF2C-3D4A-835C-564A1D0E863F}"/>
              </a:ext>
            </a:extLst>
          </p:cNvPr>
          <p:cNvGrpSpPr/>
          <p:nvPr/>
        </p:nvGrpSpPr>
        <p:grpSpPr>
          <a:xfrm>
            <a:off x="415396" y="2969125"/>
            <a:ext cx="5968548" cy="3841865"/>
            <a:chOff x="-2510973" y="4473575"/>
            <a:chExt cx="5968548" cy="3841865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105625B9-52C8-624B-909C-7E0992E36873}"/>
                </a:ext>
              </a:extLst>
            </p:cNvPr>
            <p:cNvSpPr/>
            <p:nvPr/>
          </p:nvSpPr>
          <p:spPr>
            <a:xfrm>
              <a:off x="-2510973" y="4473575"/>
              <a:ext cx="5631543" cy="378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7" name="Rettangolo 586">
              <a:extLst>
                <a:ext uri="{FF2B5EF4-FFF2-40B4-BE49-F238E27FC236}">
                  <a16:creationId xmlns:a16="http://schemas.microsoft.com/office/drawing/2014/main" id="{24A32820-82A8-F246-8B4B-C432977CB3C8}"/>
                </a:ext>
              </a:extLst>
            </p:cNvPr>
            <p:cNvSpPr/>
            <p:nvPr/>
          </p:nvSpPr>
          <p:spPr>
            <a:xfrm>
              <a:off x="1081631" y="6153562"/>
              <a:ext cx="497424" cy="238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pic>
          <p:nvPicPr>
            <p:cNvPr id="589" name="Picture 3">
              <a:extLst>
                <a:ext uri="{FF2B5EF4-FFF2-40B4-BE49-F238E27FC236}">
                  <a16:creationId xmlns:a16="http://schemas.microsoft.com/office/drawing/2014/main" id="{F05C2DFF-DC3A-DD40-855B-7061916C2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46" y="6140681"/>
              <a:ext cx="2411497" cy="2064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0" name="Rettangolo 589">
              <a:extLst>
                <a:ext uri="{FF2B5EF4-FFF2-40B4-BE49-F238E27FC236}">
                  <a16:creationId xmlns:a16="http://schemas.microsoft.com/office/drawing/2014/main" id="{F35418E7-07C6-0740-808A-3D97A8CBAAFA}"/>
                </a:ext>
              </a:extLst>
            </p:cNvPr>
            <p:cNvSpPr/>
            <p:nvPr/>
          </p:nvSpPr>
          <p:spPr>
            <a:xfrm>
              <a:off x="1551238" y="7528041"/>
              <a:ext cx="418723" cy="238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5" name="Rettangolo 594">
              <a:extLst>
                <a:ext uri="{FF2B5EF4-FFF2-40B4-BE49-F238E27FC236}">
                  <a16:creationId xmlns:a16="http://schemas.microsoft.com/office/drawing/2014/main" id="{95506E9E-598C-7E4F-B361-A3A6C5A5C72E}"/>
                </a:ext>
              </a:extLst>
            </p:cNvPr>
            <p:cNvSpPr/>
            <p:nvPr/>
          </p:nvSpPr>
          <p:spPr>
            <a:xfrm>
              <a:off x="1122535" y="6181428"/>
              <a:ext cx="1759913" cy="167846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CasellaDiTesto 595">
              <a:extLst>
                <a:ext uri="{FF2B5EF4-FFF2-40B4-BE49-F238E27FC236}">
                  <a16:creationId xmlns:a16="http://schemas.microsoft.com/office/drawing/2014/main" id="{A5A661AD-1111-584C-985F-4A792416016C}"/>
                </a:ext>
              </a:extLst>
            </p:cNvPr>
            <p:cNvSpPr txBox="1"/>
            <p:nvPr/>
          </p:nvSpPr>
          <p:spPr>
            <a:xfrm>
              <a:off x="1449604" y="7504542"/>
              <a:ext cx="1063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0432FF"/>
                  </a:solidFill>
                  <a:latin typeface="Arial" pitchFamily="34" charset="0"/>
                  <a:cs typeface="Arial" pitchFamily="34" charset="0"/>
                </a:rPr>
                <a:t>94%</a:t>
              </a:r>
            </a:p>
          </p:txBody>
        </p:sp>
        <p:sp>
          <p:nvSpPr>
            <p:cNvPr id="586" name="Rettangolo 585">
              <a:extLst>
                <a:ext uri="{FF2B5EF4-FFF2-40B4-BE49-F238E27FC236}">
                  <a16:creationId xmlns:a16="http://schemas.microsoft.com/office/drawing/2014/main" id="{6790C864-C85F-7247-AEF4-A25ADB59B0F3}"/>
                </a:ext>
              </a:extLst>
            </p:cNvPr>
            <p:cNvSpPr/>
            <p:nvPr/>
          </p:nvSpPr>
          <p:spPr>
            <a:xfrm>
              <a:off x="-1039836" y="6046971"/>
              <a:ext cx="497424" cy="372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pic>
          <p:nvPicPr>
            <p:cNvPr id="588" name="Picture 2">
              <a:extLst>
                <a:ext uri="{FF2B5EF4-FFF2-40B4-BE49-F238E27FC236}">
                  <a16:creationId xmlns:a16="http://schemas.microsoft.com/office/drawing/2014/main" id="{0922B379-6E88-DC42-91D3-2EC780A88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97978" y="6074801"/>
              <a:ext cx="2488442" cy="2130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1" name="Rettangolo 590">
              <a:extLst>
                <a:ext uri="{FF2B5EF4-FFF2-40B4-BE49-F238E27FC236}">
                  <a16:creationId xmlns:a16="http://schemas.microsoft.com/office/drawing/2014/main" id="{52F047D6-5136-924F-9A11-276C7F8B68B6}"/>
                </a:ext>
              </a:extLst>
            </p:cNvPr>
            <p:cNvSpPr/>
            <p:nvPr/>
          </p:nvSpPr>
          <p:spPr>
            <a:xfrm>
              <a:off x="-576225" y="7502168"/>
              <a:ext cx="395223" cy="259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4" name="Rettangolo 593">
              <a:extLst>
                <a:ext uri="{FF2B5EF4-FFF2-40B4-BE49-F238E27FC236}">
                  <a16:creationId xmlns:a16="http://schemas.microsoft.com/office/drawing/2014/main" id="{F04303EF-3913-E241-99A6-013461EB1F15}"/>
                </a:ext>
              </a:extLst>
            </p:cNvPr>
            <p:cNvSpPr/>
            <p:nvPr/>
          </p:nvSpPr>
          <p:spPr>
            <a:xfrm>
              <a:off x="-1023132" y="6162459"/>
              <a:ext cx="1759913" cy="167846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7" name="CasellaDiTesto 596">
              <a:extLst>
                <a:ext uri="{FF2B5EF4-FFF2-40B4-BE49-F238E27FC236}">
                  <a16:creationId xmlns:a16="http://schemas.microsoft.com/office/drawing/2014/main" id="{D0C12923-9859-304D-AB39-D586B1A61DC8}"/>
                </a:ext>
              </a:extLst>
            </p:cNvPr>
            <p:cNvSpPr txBox="1"/>
            <p:nvPr/>
          </p:nvSpPr>
          <p:spPr>
            <a:xfrm>
              <a:off x="-659618" y="7486079"/>
              <a:ext cx="681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solidFill>
                    <a:srgbClr val="0432FF"/>
                  </a:solidFill>
                  <a:latin typeface="Arial" pitchFamily="34" charset="0"/>
                  <a:cs typeface="Arial" pitchFamily="34" charset="0"/>
                </a:rPr>
                <a:t>1.2%</a:t>
              </a:r>
            </a:p>
          </p:txBody>
        </p:sp>
        <p:grpSp>
          <p:nvGrpSpPr>
            <p:cNvPr id="598" name="Gruppo 514">
              <a:extLst>
                <a:ext uri="{FF2B5EF4-FFF2-40B4-BE49-F238E27FC236}">
                  <a16:creationId xmlns:a16="http://schemas.microsoft.com/office/drawing/2014/main" id="{2F937B36-C8A3-4C45-B078-E98913DAD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364310" y="6835890"/>
              <a:ext cx="1177643" cy="1479550"/>
              <a:chOff x="6284619" y="5105114"/>
              <a:chExt cx="1178093" cy="1479559"/>
            </a:xfrm>
          </p:grpSpPr>
          <p:sp>
            <p:nvSpPr>
              <p:cNvPr id="599" name="CasellaDiTesto 467">
                <a:extLst>
                  <a:ext uri="{FF2B5EF4-FFF2-40B4-BE49-F238E27FC236}">
                    <a16:creationId xmlns:a16="http://schemas.microsoft.com/office/drawing/2014/main" id="{E931C487-71AC-BC40-952B-930474CF56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8194" y="6112471"/>
                <a:ext cx="1174518" cy="307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PCSK9</a:t>
                </a:r>
                <a:endParaRPr kumimoji="0" lang="en-AU" altLang="en-US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0" name="CasellaDiTesto 468">
                <a:extLst>
                  <a:ext uri="{FF2B5EF4-FFF2-40B4-BE49-F238E27FC236}">
                    <a16:creationId xmlns:a16="http://schemas.microsoft.com/office/drawing/2014/main" id="{6FE001A4-9FEE-2941-A8C2-64689586D2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5698786" y="5690947"/>
                <a:ext cx="1479559" cy="307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SSC</a:t>
                </a:r>
              </a:p>
            </p:txBody>
          </p:sp>
          <p:cxnSp>
            <p:nvCxnSpPr>
              <p:cNvPr id="601" name="Straight Arrow Connector 136">
                <a:extLst>
                  <a:ext uri="{FF2B5EF4-FFF2-40B4-BE49-F238E27FC236}">
                    <a16:creationId xmlns:a16="http://schemas.microsoft.com/office/drawing/2014/main" id="{4A95FAA7-D200-3543-B22C-CBF67B6EDFD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594995" y="5519537"/>
                <a:ext cx="0" cy="579283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2" name="Straight Arrow Connector 136">
                <a:extLst>
                  <a:ext uri="{FF2B5EF4-FFF2-40B4-BE49-F238E27FC236}">
                    <a16:creationId xmlns:a16="http://schemas.microsoft.com/office/drawing/2014/main" id="{A72613C9-245E-4C48-B84A-B8007906B89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906174" y="5782212"/>
                <a:ext cx="0" cy="621378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C34420B-A743-8841-8000-CEA538DBAE38}"/>
                </a:ext>
              </a:extLst>
            </p:cNvPr>
            <p:cNvSpPr/>
            <p:nvPr/>
          </p:nvSpPr>
          <p:spPr>
            <a:xfrm>
              <a:off x="-1597978" y="6520746"/>
              <a:ext cx="218894" cy="933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3" name="Rettangolo 602">
              <a:extLst>
                <a:ext uri="{FF2B5EF4-FFF2-40B4-BE49-F238E27FC236}">
                  <a16:creationId xmlns:a16="http://schemas.microsoft.com/office/drawing/2014/main" id="{22E7FF2F-61A9-E148-87BA-EB7279E1B631}"/>
                </a:ext>
              </a:extLst>
            </p:cNvPr>
            <p:cNvSpPr/>
            <p:nvPr/>
          </p:nvSpPr>
          <p:spPr>
            <a:xfrm>
              <a:off x="-290450" y="8031417"/>
              <a:ext cx="312371" cy="13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4" name="Rettangolo 603">
              <a:extLst>
                <a:ext uri="{FF2B5EF4-FFF2-40B4-BE49-F238E27FC236}">
                  <a16:creationId xmlns:a16="http://schemas.microsoft.com/office/drawing/2014/main" id="{3D4D60E3-9402-514F-8EE3-3584BD9A8418}"/>
                </a:ext>
              </a:extLst>
            </p:cNvPr>
            <p:cNvSpPr/>
            <p:nvPr/>
          </p:nvSpPr>
          <p:spPr>
            <a:xfrm>
              <a:off x="1797781" y="8031417"/>
              <a:ext cx="312371" cy="13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3" name="CasellaDiTesto 592">
              <a:extLst>
                <a:ext uri="{FF2B5EF4-FFF2-40B4-BE49-F238E27FC236}">
                  <a16:creationId xmlns:a16="http://schemas.microsoft.com/office/drawing/2014/main" id="{A5F43017-E6A3-4443-B63F-26034844ABD4}"/>
                </a:ext>
              </a:extLst>
            </p:cNvPr>
            <p:cNvSpPr txBox="1"/>
            <p:nvPr/>
          </p:nvSpPr>
          <p:spPr>
            <a:xfrm>
              <a:off x="-1015645" y="5789026"/>
              <a:ext cx="1744937" cy="3008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algn="ctr">
                <a:defRPr sz="1600">
                  <a:solidFill>
                    <a:srgbClr val="00206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Untretated</a:t>
              </a:r>
            </a:p>
          </p:txBody>
        </p:sp>
        <p:sp>
          <p:nvSpPr>
            <p:cNvPr id="605" name="CasellaDiTesto 604">
              <a:extLst>
                <a:ext uri="{FF2B5EF4-FFF2-40B4-BE49-F238E27FC236}">
                  <a16:creationId xmlns:a16="http://schemas.microsoft.com/office/drawing/2014/main" id="{2B691168-23F2-3241-8A50-D5D54CE46E00}"/>
                </a:ext>
              </a:extLst>
            </p:cNvPr>
            <p:cNvSpPr txBox="1"/>
            <p:nvPr/>
          </p:nvSpPr>
          <p:spPr>
            <a:xfrm>
              <a:off x="1153305" y="5795723"/>
              <a:ext cx="1744937" cy="3008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algn="ctr">
                <a:defRPr sz="1600">
                  <a:solidFill>
                    <a:srgbClr val="00206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ETR-treated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70F835C6-19DA-8046-8094-601996855FB4}"/>
                </a:ext>
              </a:extLst>
            </p:cNvPr>
            <p:cNvSpPr/>
            <p:nvPr/>
          </p:nvSpPr>
          <p:spPr>
            <a:xfrm>
              <a:off x="-2413355" y="4607273"/>
              <a:ext cx="587093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600" i="1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PCSK9</a:t>
              </a:r>
              <a:r>
                <a:rPr lang="en-US" sz="1600" dirty="0">
                  <a:solidFill>
                    <a:srgbClr val="002060"/>
                  </a:solidFill>
                  <a:latin typeface="Arial" charset="0"/>
                  <a:ea typeface="Arial" charset="0"/>
                  <a:cs typeface="Arial" charset="0"/>
                </a:rPr>
                <a:t> gene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600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407988" lvl="1" indent="-182563">
                <a:buFont typeface="Wingdings" charset="2"/>
                <a:buChar char="§"/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GOF mutations 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Arial" charset="0"/>
                  <a:cs typeface="Arial" charset="0"/>
                  <a:sym typeface="Wingdings" pitchFamily="2" charset="2"/>
                </a:rPr>
                <a:t>cause </a:t>
              </a: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Familial Hypercholesterolemia</a:t>
              </a:r>
            </a:p>
            <a:p>
              <a:pPr marL="407988" lvl="1" indent="-182563">
                <a:buFont typeface="Wingdings" charset="2"/>
                <a:buChar char="§"/>
              </a:pPr>
              <a:r>
                <a:rPr lang="en-US" sz="1600" dirty="0">
                  <a:solidFill>
                    <a:schemeClr val="bg2">
                      <a:lumMod val="2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LOF mutations protect from Coronary Heart Diseases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7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129967" y="1226148"/>
            <a:ext cx="5816031" cy="5459139"/>
            <a:chOff x="-146822" y="130120"/>
            <a:chExt cx="5302329" cy="4935694"/>
          </a:xfrm>
        </p:grpSpPr>
        <p:grpSp>
          <p:nvGrpSpPr>
            <p:cNvPr id="325" name="Gruppo 324"/>
            <p:cNvGrpSpPr/>
            <p:nvPr/>
          </p:nvGrpSpPr>
          <p:grpSpPr>
            <a:xfrm>
              <a:off x="1852263" y="1111524"/>
              <a:ext cx="542861" cy="267280"/>
              <a:chOff x="1847309" y="2054773"/>
              <a:chExt cx="542861" cy="267280"/>
            </a:xfrm>
          </p:grpSpPr>
          <p:sp>
            <p:nvSpPr>
              <p:cNvPr id="326" name="Figura a mano libera 219"/>
              <p:cNvSpPr/>
              <p:nvPr/>
            </p:nvSpPr>
            <p:spPr>
              <a:xfrm>
                <a:off x="1847309" y="2073627"/>
                <a:ext cx="204367" cy="232549"/>
              </a:xfrm>
              <a:custGeom>
                <a:avLst/>
                <a:gdLst>
                  <a:gd name="connsiteX0" fmla="*/ 523875 w 587575"/>
                  <a:gd name="connsiteY0" fmla="*/ 1649 h 665402"/>
                  <a:gd name="connsiteX1" fmla="*/ 581025 w 587575"/>
                  <a:gd name="connsiteY1" fmla="*/ 14349 h 665402"/>
                  <a:gd name="connsiteX2" fmla="*/ 584200 w 587575"/>
                  <a:gd name="connsiteY2" fmla="*/ 106424 h 665402"/>
                  <a:gd name="connsiteX3" fmla="*/ 561975 w 587575"/>
                  <a:gd name="connsiteY3" fmla="*/ 217549 h 665402"/>
                  <a:gd name="connsiteX4" fmla="*/ 511175 w 587575"/>
                  <a:gd name="connsiteY4" fmla="*/ 341374 h 665402"/>
                  <a:gd name="connsiteX5" fmla="*/ 457200 w 587575"/>
                  <a:gd name="connsiteY5" fmla="*/ 439799 h 665402"/>
                  <a:gd name="connsiteX6" fmla="*/ 400050 w 587575"/>
                  <a:gd name="connsiteY6" fmla="*/ 515999 h 665402"/>
                  <a:gd name="connsiteX7" fmla="*/ 346075 w 587575"/>
                  <a:gd name="connsiteY7" fmla="*/ 579499 h 665402"/>
                  <a:gd name="connsiteX8" fmla="*/ 269875 w 587575"/>
                  <a:gd name="connsiteY8" fmla="*/ 639824 h 665402"/>
                  <a:gd name="connsiteX9" fmla="*/ 219075 w 587575"/>
                  <a:gd name="connsiteY9" fmla="*/ 658874 h 665402"/>
                  <a:gd name="connsiteX10" fmla="*/ 168275 w 587575"/>
                  <a:gd name="connsiteY10" fmla="*/ 665224 h 665402"/>
                  <a:gd name="connsiteX11" fmla="*/ 117475 w 587575"/>
                  <a:gd name="connsiteY11" fmla="*/ 662049 h 665402"/>
                  <a:gd name="connsiteX12" fmla="*/ 82550 w 587575"/>
                  <a:gd name="connsiteY12" fmla="*/ 646174 h 665402"/>
                  <a:gd name="connsiteX13" fmla="*/ 47625 w 587575"/>
                  <a:gd name="connsiteY13" fmla="*/ 623949 h 665402"/>
                  <a:gd name="connsiteX14" fmla="*/ 28575 w 587575"/>
                  <a:gd name="connsiteY14" fmla="*/ 595374 h 665402"/>
                  <a:gd name="connsiteX15" fmla="*/ 0 w 587575"/>
                  <a:gd name="connsiteY15" fmla="*/ 541399 h 665402"/>
                  <a:gd name="connsiteX16" fmla="*/ 0 w 587575"/>
                  <a:gd name="connsiteY16" fmla="*/ 541399 h 66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75" h="665402">
                    <a:moveTo>
                      <a:pt x="523875" y="1649"/>
                    </a:moveTo>
                    <a:cubicBezTo>
                      <a:pt x="547423" y="-732"/>
                      <a:pt x="570971" y="-3113"/>
                      <a:pt x="581025" y="14349"/>
                    </a:cubicBezTo>
                    <a:cubicBezTo>
                      <a:pt x="591079" y="31811"/>
                      <a:pt x="587375" y="72557"/>
                      <a:pt x="584200" y="106424"/>
                    </a:cubicBezTo>
                    <a:cubicBezTo>
                      <a:pt x="581025" y="140291"/>
                      <a:pt x="574146" y="178391"/>
                      <a:pt x="561975" y="217549"/>
                    </a:cubicBezTo>
                    <a:cubicBezTo>
                      <a:pt x="549804" y="256707"/>
                      <a:pt x="528637" y="304332"/>
                      <a:pt x="511175" y="341374"/>
                    </a:cubicBezTo>
                    <a:cubicBezTo>
                      <a:pt x="493713" y="378416"/>
                      <a:pt x="475721" y="410695"/>
                      <a:pt x="457200" y="439799"/>
                    </a:cubicBezTo>
                    <a:cubicBezTo>
                      <a:pt x="438679" y="468903"/>
                      <a:pt x="418571" y="492716"/>
                      <a:pt x="400050" y="515999"/>
                    </a:cubicBezTo>
                    <a:cubicBezTo>
                      <a:pt x="381529" y="539282"/>
                      <a:pt x="367771" y="558862"/>
                      <a:pt x="346075" y="579499"/>
                    </a:cubicBezTo>
                    <a:cubicBezTo>
                      <a:pt x="324379" y="600137"/>
                      <a:pt x="291042" y="626595"/>
                      <a:pt x="269875" y="639824"/>
                    </a:cubicBezTo>
                    <a:cubicBezTo>
                      <a:pt x="248708" y="653053"/>
                      <a:pt x="236008" y="654641"/>
                      <a:pt x="219075" y="658874"/>
                    </a:cubicBezTo>
                    <a:cubicBezTo>
                      <a:pt x="202142" y="663107"/>
                      <a:pt x="185208" y="664695"/>
                      <a:pt x="168275" y="665224"/>
                    </a:cubicBezTo>
                    <a:cubicBezTo>
                      <a:pt x="151342" y="665753"/>
                      <a:pt x="131762" y="665224"/>
                      <a:pt x="117475" y="662049"/>
                    </a:cubicBezTo>
                    <a:cubicBezTo>
                      <a:pt x="103188" y="658874"/>
                      <a:pt x="94192" y="652524"/>
                      <a:pt x="82550" y="646174"/>
                    </a:cubicBezTo>
                    <a:cubicBezTo>
                      <a:pt x="70908" y="639824"/>
                      <a:pt x="56621" y="632416"/>
                      <a:pt x="47625" y="623949"/>
                    </a:cubicBezTo>
                    <a:cubicBezTo>
                      <a:pt x="38629" y="615482"/>
                      <a:pt x="36512" y="609132"/>
                      <a:pt x="28575" y="595374"/>
                    </a:cubicBezTo>
                    <a:cubicBezTo>
                      <a:pt x="20637" y="581616"/>
                      <a:pt x="0" y="541399"/>
                      <a:pt x="0" y="541399"/>
                    </a:cubicBezTo>
                    <a:lnTo>
                      <a:pt x="0" y="541399"/>
                    </a:lnTo>
                  </a:path>
                </a:pathLst>
              </a:custGeom>
              <a:ln w="9525" cap="flat" cmpd="sng">
                <a:solidFill>
                  <a:schemeClr val="tx1"/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srgbClr val="FF0000"/>
                  </a:solidFill>
                </a:endParaRPr>
              </a:p>
            </p:txBody>
          </p:sp>
          <p:sp>
            <p:nvSpPr>
              <p:cNvPr id="327" name="Cilindro 222"/>
              <p:cNvSpPr/>
              <p:nvPr/>
            </p:nvSpPr>
            <p:spPr>
              <a:xfrm rot="17436516">
                <a:off x="2120208" y="2097660"/>
                <a:ext cx="178059" cy="145703"/>
              </a:xfrm>
              <a:prstGeom prst="can">
                <a:avLst>
                  <a:gd name="adj" fmla="val 33481"/>
                </a:avLst>
              </a:prstGeom>
              <a:solidFill>
                <a:schemeClr val="bg1">
                  <a:lumMod val="8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28" name="Figura a mano libera 223"/>
              <p:cNvSpPr/>
              <p:nvPr/>
            </p:nvSpPr>
            <p:spPr>
              <a:xfrm>
                <a:off x="2029834" y="2072613"/>
                <a:ext cx="204367" cy="232549"/>
              </a:xfrm>
              <a:custGeom>
                <a:avLst/>
                <a:gdLst>
                  <a:gd name="connsiteX0" fmla="*/ 523875 w 587575"/>
                  <a:gd name="connsiteY0" fmla="*/ 1649 h 665402"/>
                  <a:gd name="connsiteX1" fmla="*/ 581025 w 587575"/>
                  <a:gd name="connsiteY1" fmla="*/ 14349 h 665402"/>
                  <a:gd name="connsiteX2" fmla="*/ 584200 w 587575"/>
                  <a:gd name="connsiteY2" fmla="*/ 106424 h 665402"/>
                  <a:gd name="connsiteX3" fmla="*/ 561975 w 587575"/>
                  <a:gd name="connsiteY3" fmla="*/ 217549 h 665402"/>
                  <a:gd name="connsiteX4" fmla="*/ 511175 w 587575"/>
                  <a:gd name="connsiteY4" fmla="*/ 341374 h 665402"/>
                  <a:gd name="connsiteX5" fmla="*/ 457200 w 587575"/>
                  <a:gd name="connsiteY5" fmla="*/ 439799 h 665402"/>
                  <a:gd name="connsiteX6" fmla="*/ 400050 w 587575"/>
                  <a:gd name="connsiteY6" fmla="*/ 515999 h 665402"/>
                  <a:gd name="connsiteX7" fmla="*/ 346075 w 587575"/>
                  <a:gd name="connsiteY7" fmla="*/ 579499 h 665402"/>
                  <a:gd name="connsiteX8" fmla="*/ 269875 w 587575"/>
                  <a:gd name="connsiteY8" fmla="*/ 639824 h 665402"/>
                  <a:gd name="connsiteX9" fmla="*/ 219075 w 587575"/>
                  <a:gd name="connsiteY9" fmla="*/ 658874 h 665402"/>
                  <a:gd name="connsiteX10" fmla="*/ 168275 w 587575"/>
                  <a:gd name="connsiteY10" fmla="*/ 665224 h 665402"/>
                  <a:gd name="connsiteX11" fmla="*/ 117475 w 587575"/>
                  <a:gd name="connsiteY11" fmla="*/ 662049 h 665402"/>
                  <a:gd name="connsiteX12" fmla="*/ 82550 w 587575"/>
                  <a:gd name="connsiteY12" fmla="*/ 646174 h 665402"/>
                  <a:gd name="connsiteX13" fmla="*/ 47625 w 587575"/>
                  <a:gd name="connsiteY13" fmla="*/ 623949 h 665402"/>
                  <a:gd name="connsiteX14" fmla="*/ 28575 w 587575"/>
                  <a:gd name="connsiteY14" fmla="*/ 595374 h 665402"/>
                  <a:gd name="connsiteX15" fmla="*/ 0 w 587575"/>
                  <a:gd name="connsiteY15" fmla="*/ 541399 h 665402"/>
                  <a:gd name="connsiteX16" fmla="*/ 0 w 587575"/>
                  <a:gd name="connsiteY16" fmla="*/ 541399 h 66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75" h="665402">
                    <a:moveTo>
                      <a:pt x="523875" y="1649"/>
                    </a:moveTo>
                    <a:cubicBezTo>
                      <a:pt x="547423" y="-732"/>
                      <a:pt x="570971" y="-3113"/>
                      <a:pt x="581025" y="14349"/>
                    </a:cubicBezTo>
                    <a:cubicBezTo>
                      <a:pt x="591079" y="31811"/>
                      <a:pt x="587375" y="72557"/>
                      <a:pt x="584200" y="106424"/>
                    </a:cubicBezTo>
                    <a:cubicBezTo>
                      <a:pt x="581025" y="140291"/>
                      <a:pt x="574146" y="178391"/>
                      <a:pt x="561975" y="217549"/>
                    </a:cubicBezTo>
                    <a:cubicBezTo>
                      <a:pt x="549804" y="256707"/>
                      <a:pt x="528637" y="304332"/>
                      <a:pt x="511175" y="341374"/>
                    </a:cubicBezTo>
                    <a:cubicBezTo>
                      <a:pt x="493713" y="378416"/>
                      <a:pt x="475721" y="410695"/>
                      <a:pt x="457200" y="439799"/>
                    </a:cubicBezTo>
                    <a:cubicBezTo>
                      <a:pt x="438679" y="468903"/>
                      <a:pt x="418571" y="492716"/>
                      <a:pt x="400050" y="515999"/>
                    </a:cubicBezTo>
                    <a:cubicBezTo>
                      <a:pt x="381529" y="539282"/>
                      <a:pt x="367771" y="558862"/>
                      <a:pt x="346075" y="579499"/>
                    </a:cubicBezTo>
                    <a:cubicBezTo>
                      <a:pt x="324379" y="600137"/>
                      <a:pt x="291042" y="626595"/>
                      <a:pt x="269875" y="639824"/>
                    </a:cubicBezTo>
                    <a:cubicBezTo>
                      <a:pt x="248708" y="653053"/>
                      <a:pt x="236008" y="654641"/>
                      <a:pt x="219075" y="658874"/>
                    </a:cubicBezTo>
                    <a:cubicBezTo>
                      <a:pt x="202142" y="663107"/>
                      <a:pt x="185208" y="664695"/>
                      <a:pt x="168275" y="665224"/>
                    </a:cubicBezTo>
                    <a:cubicBezTo>
                      <a:pt x="151342" y="665753"/>
                      <a:pt x="131762" y="665224"/>
                      <a:pt x="117475" y="662049"/>
                    </a:cubicBezTo>
                    <a:cubicBezTo>
                      <a:pt x="103188" y="658874"/>
                      <a:pt x="94192" y="652524"/>
                      <a:pt x="82550" y="646174"/>
                    </a:cubicBezTo>
                    <a:cubicBezTo>
                      <a:pt x="70908" y="639824"/>
                      <a:pt x="56621" y="632416"/>
                      <a:pt x="47625" y="623949"/>
                    </a:cubicBezTo>
                    <a:cubicBezTo>
                      <a:pt x="38629" y="615482"/>
                      <a:pt x="36512" y="609132"/>
                      <a:pt x="28575" y="595374"/>
                    </a:cubicBezTo>
                    <a:cubicBezTo>
                      <a:pt x="20637" y="581616"/>
                      <a:pt x="0" y="541399"/>
                      <a:pt x="0" y="541399"/>
                    </a:cubicBezTo>
                    <a:lnTo>
                      <a:pt x="0" y="541399"/>
                    </a:lnTo>
                  </a:path>
                </a:pathLst>
              </a:custGeom>
              <a:ln w="9525" cap="flat" cmpd="sng">
                <a:solidFill>
                  <a:schemeClr val="tx1"/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srgbClr val="FF0000"/>
                  </a:solidFill>
                </a:endParaRPr>
              </a:p>
            </p:txBody>
          </p:sp>
          <p:sp>
            <p:nvSpPr>
              <p:cNvPr id="329" name="Cilindro 225"/>
              <p:cNvSpPr/>
              <p:nvPr/>
            </p:nvSpPr>
            <p:spPr>
              <a:xfrm rot="17436516">
                <a:off x="1929471" y="2088559"/>
                <a:ext cx="178059" cy="145703"/>
              </a:xfrm>
              <a:prstGeom prst="can">
                <a:avLst>
                  <a:gd name="adj" fmla="val 33481"/>
                </a:avLst>
              </a:prstGeom>
              <a:solidFill>
                <a:schemeClr val="bg1">
                  <a:lumMod val="8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0" name="Figura a mano libera 226"/>
              <p:cNvSpPr/>
              <p:nvPr/>
            </p:nvSpPr>
            <p:spPr>
              <a:xfrm>
                <a:off x="1987610" y="2073823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igura a mano libera 233"/>
              <p:cNvSpPr/>
              <p:nvPr/>
            </p:nvSpPr>
            <p:spPr>
              <a:xfrm>
                <a:off x="2244479" y="2249624"/>
                <a:ext cx="145691" cy="37607"/>
              </a:xfrm>
              <a:custGeom>
                <a:avLst/>
                <a:gdLst>
                  <a:gd name="connsiteX0" fmla="*/ 0 w 418877"/>
                  <a:gd name="connsiteY0" fmla="*/ 0 h 107607"/>
                  <a:gd name="connsiteX1" fmla="*/ 49018 w 418877"/>
                  <a:gd name="connsiteY1" fmla="*/ 62386 h 107607"/>
                  <a:gd name="connsiteX2" fmla="*/ 98035 w 418877"/>
                  <a:gd name="connsiteY2" fmla="*/ 98035 h 107607"/>
                  <a:gd name="connsiteX3" fmla="*/ 155965 w 418877"/>
                  <a:gd name="connsiteY3" fmla="*/ 106947 h 107607"/>
                  <a:gd name="connsiteX4" fmla="*/ 222807 w 418877"/>
                  <a:gd name="connsiteY4" fmla="*/ 106947 h 107607"/>
                  <a:gd name="connsiteX5" fmla="*/ 325298 w 418877"/>
                  <a:gd name="connsiteY5" fmla="*/ 106947 h 107607"/>
                  <a:gd name="connsiteX6" fmla="*/ 374316 w 418877"/>
                  <a:gd name="connsiteY6" fmla="*/ 106947 h 107607"/>
                  <a:gd name="connsiteX7" fmla="*/ 418877 w 418877"/>
                  <a:gd name="connsiteY7" fmla="*/ 102491 h 107607"/>
                  <a:gd name="connsiteX8" fmla="*/ 418877 w 418877"/>
                  <a:gd name="connsiteY8" fmla="*/ 102491 h 10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877" h="107607">
                    <a:moveTo>
                      <a:pt x="0" y="0"/>
                    </a:moveTo>
                    <a:cubicBezTo>
                      <a:pt x="16339" y="23023"/>
                      <a:pt x="32679" y="46047"/>
                      <a:pt x="49018" y="62386"/>
                    </a:cubicBezTo>
                    <a:cubicBezTo>
                      <a:pt x="65357" y="78725"/>
                      <a:pt x="80211" y="90608"/>
                      <a:pt x="98035" y="98035"/>
                    </a:cubicBezTo>
                    <a:cubicBezTo>
                      <a:pt x="115859" y="105462"/>
                      <a:pt x="135170" y="105462"/>
                      <a:pt x="155965" y="106947"/>
                    </a:cubicBezTo>
                    <a:cubicBezTo>
                      <a:pt x="176760" y="108432"/>
                      <a:pt x="222807" y="106947"/>
                      <a:pt x="222807" y="106947"/>
                    </a:cubicBezTo>
                    <a:lnTo>
                      <a:pt x="325298" y="106947"/>
                    </a:lnTo>
                    <a:cubicBezTo>
                      <a:pt x="350549" y="106947"/>
                      <a:pt x="358720" y="107690"/>
                      <a:pt x="374316" y="106947"/>
                    </a:cubicBezTo>
                    <a:cubicBezTo>
                      <a:pt x="389912" y="106204"/>
                      <a:pt x="418877" y="102491"/>
                      <a:pt x="418877" y="102491"/>
                    </a:cubicBezTo>
                    <a:lnTo>
                      <a:pt x="418877" y="102491"/>
                    </a:lnTo>
                  </a:path>
                </a:pathLst>
              </a:custGeom>
              <a:ln w="9525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igura a mano libera 234"/>
              <p:cNvSpPr/>
              <p:nvPr/>
            </p:nvSpPr>
            <p:spPr>
              <a:xfrm>
                <a:off x="2174212" y="2081104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Ovale 235"/>
              <p:cNvSpPr>
                <a:spLocks/>
              </p:cNvSpPr>
              <p:nvPr/>
            </p:nvSpPr>
            <p:spPr>
              <a:xfrm rot="416449" flipH="1">
                <a:off x="2172313" y="2241891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4" name="Ovale 237"/>
              <p:cNvSpPr>
                <a:spLocks/>
              </p:cNvSpPr>
              <p:nvPr/>
            </p:nvSpPr>
            <p:spPr>
              <a:xfrm rot="416449" flipH="1">
                <a:off x="2246896" y="2104431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5" name="Ovale 238"/>
              <p:cNvSpPr>
                <a:spLocks/>
              </p:cNvSpPr>
              <p:nvPr/>
            </p:nvSpPr>
            <p:spPr>
              <a:xfrm rot="416449" flipH="1">
                <a:off x="2276243" y="2260877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6" name="Ovale 246"/>
              <p:cNvSpPr>
                <a:spLocks/>
              </p:cNvSpPr>
              <p:nvPr/>
            </p:nvSpPr>
            <p:spPr>
              <a:xfrm rot="416449" flipH="1">
                <a:off x="2064038" y="2268053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Ovale 247"/>
              <p:cNvSpPr>
                <a:spLocks/>
              </p:cNvSpPr>
              <p:nvPr/>
            </p:nvSpPr>
            <p:spPr>
              <a:xfrm rot="416449" flipH="1">
                <a:off x="2164301" y="2188784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8" name="Ovale 249"/>
              <p:cNvSpPr>
                <a:spLocks/>
              </p:cNvSpPr>
              <p:nvPr/>
            </p:nvSpPr>
            <p:spPr>
              <a:xfrm rot="416449" flipH="1">
                <a:off x="2008099" y="2205854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39" name="Ovale 250"/>
              <p:cNvSpPr>
                <a:spLocks/>
              </p:cNvSpPr>
              <p:nvPr/>
            </p:nvSpPr>
            <p:spPr>
              <a:xfrm rot="416449" flipH="1">
                <a:off x="2058252" y="2110452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Ovale 252"/>
              <p:cNvSpPr>
                <a:spLocks/>
              </p:cNvSpPr>
              <p:nvPr/>
            </p:nvSpPr>
            <p:spPr>
              <a:xfrm rot="416449" flipH="1">
                <a:off x="1892450" y="2264790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1" name="Ovale 254"/>
              <p:cNvSpPr>
                <a:spLocks/>
              </p:cNvSpPr>
              <p:nvPr/>
            </p:nvSpPr>
            <p:spPr>
              <a:xfrm rot="416449" flipH="1">
                <a:off x="2206158" y="2069289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Figura a mano libera 226"/>
              <p:cNvSpPr/>
              <p:nvPr/>
            </p:nvSpPr>
            <p:spPr>
              <a:xfrm>
                <a:off x="1944747" y="2054773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Ovale 251"/>
              <p:cNvSpPr>
                <a:spLocks/>
              </p:cNvSpPr>
              <p:nvPr/>
            </p:nvSpPr>
            <p:spPr>
              <a:xfrm rot="416449" flipH="1">
                <a:off x="1992775" y="2149042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344" name="Ovale 253"/>
              <p:cNvSpPr>
                <a:spLocks/>
              </p:cNvSpPr>
              <p:nvPr/>
            </p:nvSpPr>
            <p:spPr>
              <a:xfrm rot="416449" flipH="1">
                <a:off x="2023531" y="2057321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5" name="Rettangolo 344"/>
            <p:cNvSpPr/>
            <p:nvPr/>
          </p:nvSpPr>
          <p:spPr>
            <a:xfrm>
              <a:off x="542834" y="1058553"/>
              <a:ext cx="1078702" cy="988996"/>
            </a:xfrm>
            <a:prstGeom prst="rect">
              <a:avLst/>
            </a:prstGeom>
            <a:solidFill>
              <a:srgbClr val="0033FF">
                <a:alpha val="7000"/>
              </a:srgbClr>
            </a:solidFill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6" name="CasellaDiTesto 91"/>
            <p:cNvSpPr txBox="1"/>
            <p:nvPr/>
          </p:nvSpPr>
          <p:spPr>
            <a:xfrm rot="16200000">
              <a:off x="-936205" y="1315478"/>
              <a:ext cx="2146194" cy="4770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>
                  <a:solidFill>
                    <a:srgbClr val="FF0000"/>
                  </a:solidFill>
                  <a:latin typeface="Arial"/>
                  <a:cs typeface="Arial"/>
                </a:rPr>
                <a:t>Engineered</a:t>
              </a:r>
              <a:r>
                <a:rPr lang="it-IT" sz="140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lang="it-IT" sz="1400" dirty="0" err="1">
                  <a:solidFill>
                    <a:srgbClr val="FF0000"/>
                  </a:solidFill>
                  <a:latin typeface="Arial"/>
                  <a:cs typeface="Arial"/>
                </a:rPr>
                <a:t>Transcriptional</a:t>
              </a:r>
              <a:r>
                <a:rPr lang="it-IT" sz="140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</a:p>
            <a:p>
              <a:pPr algn="ctr"/>
              <a:r>
                <a:rPr lang="it-IT" sz="1400" dirty="0" err="1">
                  <a:solidFill>
                    <a:srgbClr val="FF0000"/>
                  </a:solidFill>
                  <a:latin typeface="Arial"/>
                  <a:cs typeface="Arial"/>
                </a:rPr>
                <a:t>Repressors</a:t>
              </a:r>
              <a:r>
                <a:rPr lang="it-IT" sz="1400" dirty="0">
                  <a:solidFill>
                    <a:srgbClr val="FF0000"/>
                  </a:solidFill>
                  <a:latin typeface="Arial"/>
                  <a:cs typeface="Arial"/>
                </a:rPr>
                <a:t> (</a:t>
              </a:r>
              <a:r>
                <a:rPr lang="it-IT" sz="1400" dirty="0" err="1">
                  <a:solidFill>
                    <a:srgbClr val="FF0000"/>
                  </a:solidFill>
                  <a:latin typeface="Arial"/>
                  <a:cs typeface="Arial"/>
                </a:rPr>
                <a:t>ETRs</a:t>
              </a:r>
              <a:r>
                <a:rPr lang="it-IT" sz="1400" dirty="0">
                  <a:solidFill>
                    <a:srgbClr val="FF0000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347" name="CasellaDiTesto 298"/>
            <p:cNvSpPr txBox="1"/>
            <p:nvPr/>
          </p:nvSpPr>
          <p:spPr>
            <a:xfrm>
              <a:off x="3232747" y="2089876"/>
              <a:ext cx="1899010" cy="389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/>
                  <a:cs typeface="Arial"/>
                </a:rPr>
                <a:t>Repressed gene</a:t>
              </a:r>
            </a:p>
            <a:p>
              <a:r>
                <a:rPr lang="en-US" sz="1100" dirty="0">
                  <a:latin typeface="Arial"/>
                  <a:cs typeface="Arial"/>
                </a:rPr>
                <a:t>(  = H3K9me3, </a:t>
              </a:r>
              <a:r>
                <a:rPr lang="en-US" sz="1100" dirty="0" err="1">
                  <a:latin typeface="Arial"/>
                  <a:cs typeface="Arial"/>
                </a:rPr>
                <a:t>meCpG</a:t>
              </a:r>
              <a:r>
                <a:rPr lang="en-US" sz="11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348" name="CasellaDiTesto 298"/>
            <p:cNvSpPr txBox="1"/>
            <p:nvPr/>
          </p:nvSpPr>
          <p:spPr>
            <a:xfrm>
              <a:off x="3232747" y="1025464"/>
              <a:ext cx="1574668" cy="389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>
                  <a:latin typeface="Arial"/>
                  <a:cs typeface="Arial"/>
                </a:rPr>
                <a:t>Active gene</a:t>
              </a:r>
            </a:p>
            <a:p>
              <a:r>
                <a:rPr lang="it-IT" sz="1100" dirty="0">
                  <a:latin typeface="Arial"/>
                  <a:cs typeface="Arial"/>
                </a:rPr>
                <a:t>(  = H3K4me3, </a:t>
              </a:r>
              <a:r>
                <a:rPr lang="it-IT" sz="1100" dirty="0" err="1">
                  <a:latin typeface="Arial"/>
                  <a:cs typeface="Arial"/>
                </a:rPr>
                <a:t>RNAP</a:t>
              </a:r>
              <a:r>
                <a:rPr lang="it-IT" sz="1100" dirty="0">
                  <a:latin typeface="Arial"/>
                  <a:cs typeface="Arial"/>
                </a:rPr>
                <a:t> II)</a:t>
              </a:r>
            </a:p>
          </p:txBody>
        </p:sp>
        <p:sp>
          <p:nvSpPr>
            <p:cNvPr id="349" name="Figura a mano libera 155"/>
            <p:cNvSpPr/>
            <p:nvPr/>
          </p:nvSpPr>
          <p:spPr>
            <a:xfrm rot="845460">
              <a:off x="2621127" y="184629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0" name="Figura a mano libera 139"/>
            <p:cNvSpPr/>
            <p:nvPr/>
          </p:nvSpPr>
          <p:spPr>
            <a:xfrm rot="8995">
              <a:off x="2371400" y="246120"/>
              <a:ext cx="52530" cy="39835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1" name="Figura a mano libera 140"/>
            <p:cNvSpPr/>
            <p:nvPr/>
          </p:nvSpPr>
          <p:spPr>
            <a:xfrm rot="8995">
              <a:off x="2361471" y="157189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2" name="Figura a mano libera 153"/>
            <p:cNvSpPr/>
            <p:nvPr/>
          </p:nvSpPr>
          <p:spPr>
            <a:xfrm rot="845460">
              <a:off x="2569004" y="187740"/>
              <a:ext cx="93565" cy="188710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3" name="Figura a mano libera 135"/>
            <p:cNvSpPr/>
            <p:nvPr/>
          </p:nvSpPr>
          <p:spPr>
            <a:xfrm rot="8995">
              <a:off x="2327580" y="170452"/>
              <a:ext cx="109145" cy="161772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4" name="Figura a mano libera 161"/>
            <p:cNvSpPr/>
            <p:nvPr/>
          </p:nvSpPr>
          <p:spPr>
            <a:xfrm rot="11224284">
              <a:off x="2432390" y="812469"/>
              <a:ext cx="93565" cy="188710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5" name="Figura a mano libera 162"/>
            <p:cNvSpPr/>
            <p:nvPr/>
          </p:nvSpPr>
          <p:spPr>
            <a:xfrm rot="11224284">
              <a:off x="2445647" y="868240"/>
              <a:ext cx="45031" cy="46468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6" name="Figura a mano libera 163"/>
            <p:cNvSpPr/>
            <p:nvPr/>
          </p:nvSpPr>
          <p:spPr>
            <a:xfrm rot="11224284">
              <a:off x="2446397" y="962569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7" name="Figura a mano libera 157"/>
            <p:cNvSpPr/>
            <p:nvPr/>
          </p:nvSpPr>
          <p:spPr>
            <a:xfrm rot="6199466">
              <a:off x="2745031" y="563989"/>
              <a:ext cx="95742" cy="184419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8" name="Figura a mano libera 158"/>
            <p:cNvSpPr/>
            <p:nvPr/>
          </p:nvSpPr>
          <p:spPr>
            <a:xfrm rot="6199466">
              <a:off x="2753412" y="643202"/>
              <a:ext cx="46078" cy="45411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59" name="Figura a mano libera 159"/>
            <p:cNvSpPr/>
            <p:nvPr/>
          </p:nvSpPr>
          <p:spPr>
            <a:xfrm rot="6199466">
              <a:off x="2843368" y="655384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0" name="Figura a mano libera 154"/>
            <p:cNvSpPr/>
            <p:nvPr/>
          </p:nvSpPr>
          <p:spPr>
            <a:xfrm rot="845460">
              <a:off x="2603613" y="275442"/>
              <a:ext cx="45031" cy="46468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1" name="Figura a mano libera 149"/>
            <p:cNvSpPr/>
            <p:nvPr/>
          </p:nvSpPr>
          <p:spPr>
            <a:xfrm rot="14540082">
              <a:off x="2096822" y="582948"/>
              <a:ext cx="95742" cy="184419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2" name="Figura a mano libera 150"/>
            <p:cNvSpPr/>
            <p:nvPr/>
          </p:nvSpPr>
          <p:spPr>
            <a:xfrm rot="14540082">
              <a:off x="2127702" y="634331"/>
              <a:ext cx="46078" cy="45411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3" name="Figura a mano libera 151"/>
            <p:cNvSpPr/>
            <p:nvPr/>
          </p:nvSpPr>
          <p:spPr>
            <a:xfrm rot="14540082">
              <a:off x="2049896" y="681306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4" name="Figura a mano libera 141"/>
            <p:cNvSpPr/>
            <p:nvPr/>
          </p:nvSpPr>
          <p:spPr>
            <a:xfrm rot="16433549">
              <a:off x="2118961" y="381470"/>
              <a:ext cx="95742" cy="184419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5" name="Figura a mano libera 142"/>
            <p:cNvSpPr/>
            <p:nvPr/>
          </p:nvSpPr>
          <p:spPr>
            <a:xfrm rot="16433549">
              <a:off x="2158430" y="438699"/>
              <a:ext cx="46078" cy="45411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6" name="Figura a mano libera 143"/>
            <p:cNvSpPr/>
            <p:nvPr/>
          </p:nvSpPr>
          <p:spPr>
            <a:xfrm rot="16433549">
              <a:off x="2066937" y="446043"/>
              <a:ext cx="45719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367" name="Figura a mano libera 221"/>
            <p:cNvSpPr/>
            <p:nvPr/>
          </p:nvSpPr>
          <p:spPr>
            <a:xfrm>
              <a:off x="3028831" y="1296808"/>
              <a:ext cx="134513" cy="62295"/>
            </a:xfrm>
            <a:custGeom>
              <a:avLst/>
              <a:gdLst>
                <a:gd name="connsiteX0" fmla="*/ 0 w 311792"/>
                <a:gd name="connsiteY0" fmla="*/ 22814 h 106615"/>
                <a:gd name="connsiteX1" fmla="*/ 41826 w 311792"/>
                <a:gd name="connsiteY1" fmla="*/ 72244 h 106615"/>
                <a:gd name="connsiteX2" fmla="*/ 91256 w 311792"/>
                <a:gd name="connsiteY2" fmla="*/ 95058 h 106615"/>
                <a:gd name="connsiteX3" fmla="*/ 152094 w 311792"/>
                <a:gd name="connsiteY3" fmla="*/ 106465 h 106615"/>
                <a:gd name="connsiteX4" fmla="*/ 205326 w 311792"/>
                <a:gd name="connsiteY4" fmla="*/ 87454 h 106615"/>
                <a:gd name="connsiteX5" fmla="*/ 247152 w 311792"/>
                <a:gd name="connsiteY5" fmla="*/ 57035 h 106615"/>
                <a:gd name="connsiteX6" fmla="*/ 311792 w 311792"/>
                <a:gd name="connsiteY6" fmla="*/ 0 h 106615"/>
                <a:gd name="connsiteX7" fmla="*/ 311792 w 311792"/>
                <a:gd name="connsiteY7" fmla="*/ 0 h 10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792" h="106615">
                  <a:moveTo>
                    <a:pt x="0" y="22814"/>
                  </a:moveTo>
                  <a:cubicBezTo>
                    <a:pt x="13308" y="41508"/>
                    <a:pt x="26617" y="60203"/>
                    <a:pt x="41826" y="72244"/>
                  </a:cubicBezTo>
                  <a:cubicBezTo>
                    <a:pt x="57035" y="84285"/>
                    <a:pt x="72878" y="89355"/>
                    <a:pt x="91256" y="95058"/>
                  </a:cubicBezTo>
                  <a:cubicBezTo>
                    <a:pt x="109634" y="100762"/>
                    <a:pt x="133082" y="107732"/>
                    <a:pt x="152094" y="106465"/>
                  </a:cubicBezTo>
                  <a:cubicBezTo>
                    <a:pt x="171106" y="105198"/>
                    <a:pt x="189483" y="95692"/>
                    <a:pt x="205326" y="87454"/>
                  </a:cubicBezTo>
                  <a:cubicBezTo>
                    <a:pt x="221169" y="79216"/>
                    <a:pt x="229408" y="71611"/>
                    <a:pt x="247152" y="57035"/>
                  </a:cubicBezTo>
                  <a:cubicBezTo>
                    <a:pt x="264896" y="42459"/>
                    <a:pt x="311792" y="0"/>
                    <a:pt x="311792" y="0"/>
                  </a:cubicBezTo>
                  <a:lnTo>
                    <a:pt x="311792" y="0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368" name="Cilindro 228"/>
            <p:cNvSpPr/>
            <p:nvPr/>
          </p:nvSpPr>
          <p:spPr>
            <a:xfrm rot="17436516">
              <a:off x="2759089" y="1142771"/>
              <a:ext cx="178059" cy="145703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69" name="Figura a mano libera 229"/>
            <p:cNvSpPr/>
            <p:nvPr/>
          </p:nvSpPr>
          <p:spPr>
            <a:xfrm>
              <a:off x="2809830" y="1125277"/>
              <a:ext cx="99079" cy="18978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noFill/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370" name="Cilindro 230"/>
            <p:cNvSpPr/>
            <p:nvPr/>
          </p:nvSpPr>
          <p:spPr>
            <a:xfrm rot="17436516">
              <a:off x="2920840" y="1142771"/>
              <a:ext cx="178059" cy="145703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1" name="Figura a mano libera 231"/>
            <p:cNvSpPr/>
            <p:nvPr/>
          </p:nvSpPr>
          <p:spPr>
            <a:xfrm>
              <a:off x="2848119" y="1115696"/>
              <a:ext cx="184034" cy="241902"/>
            </a:xfrm>
            <a:custGeom>
              <a:avLst/>
              <a:gdLst>
                <a:gd name="connsiteX0" fmla="*/ 523875 w 587575"/>
                <a:gd name="connsiteY0" fmla="*/ 1649 h 665402"/>
                <a:gd name="connsiteX1" fmla="*/ 581025 w 587575"/>
                <a:gd name="connsiteY1" fmla="*/ 14349 h 665402"/>
                <a:gd name="connsiteX2" fmla="*/ 584200 w 587575"/>
                <a:gd name="connsiteY2" fmla="*/ 106424 h 665402"/>
                <a:gd name="connsiteX3" fmla="*/ 561975 w 587575"/>
                <a:gd name="connsiteY3" fmla="*/ 217549 h 665402"/>
                <a:gd name="connsiteX4" fmla="*/ 511175 w 587575"/>
                <a:gd name="connsiteY4" fmla="*/ 341374 h 665402"/>
                <a:gd name="connsiteX5" fmla="*/ 457200 w 587575"/>
                <a:gd name="connsiteY5" fmla="*/ 439799 h 665402"/>
                <a:gd name="connsiteX6" fmla="*/ 400050 w 587575"/>
                <a:gd name="connsiteY6" fmla="*/ 515999 h 665402"/>
                <a:gd name="connsiteX7" fmla="*/ 346075 w 587575"/>
                <a:gd name="connsiteY7" fmla="*/ 579499 h 665402"/>
                <a:gd name="connsiteX8" fmla="*/ 269875 w 587575"/>
                <a:gd name="connsiteY8" fmla="*/ 639824 h 665402"/>
                <a:gd name="connsiteX9" fmla="*/ 219075 w 587575"/>
                <a:gd name="connsiteY9" fmla="*/ 658874 h 665402"/>
                <a:gd name="connsiteX10" fmla="*/ 168275 w 587575"/>
                <a:gd name="connsiteY10" fmla="*/ 665224 h 665402"/>
                <a:gd name="connsiteX11" fmla="*/ 117475 w 587575"/>
                <a:gd name="connsiteY11" fmla="*/ 662049 h 665402"/>
                <a:gd name="connsiteX12" fmla="*/ 82550 w 587575"/>
                <a:gd name="connsiteY12" fmla="*/ 646174 h 665402"/>
                <a:gd name="connsiteX13" fmla="*/ 47625 w 587575"/>
                <a:gd name="connsiteY13" fmla="*/ 623949 h 665402"/>
                <a:gd name="connsiteX14" fmla="*/ 28575 w 587575"/>
                <a:gd name="connsiteY14" fmla="*/ 595374 h 665402"/>
                <a:gd name="connsiteX15" fmla="*/ 0 w 587575"/>
                <a:gd name="connsiteY15" fmla="*/ 541399 h 665402"/>
                <a:gd name="connsiteX16" fmla="*/ 0 w 587575"/>
                <a:gd name="connsiteY16" fmla="*/ 541399 h 66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7575" h="665402">
                  <a:moveTo>
                    <a:pt x="523875" y="1649"/>
                  </a:moveTo>
                  <a:cubicBezTo>
                    <a:pt x="547423" y="-732"/>
                    <a:pt x="570971" y="-3113"/>
                    <a:pt x="581025" y="14349"/>
                  </a:cubicBezTo>
                  <a:cubicBezTo>
                    <a:pt x="591079" y="31811"/>
                    <a:pt x="587375" y="72557"/>
                    <a:pt x="584200" y="106424"/>
                  </a:cubicBezTo>
                  <a:cubicBezTo>
                    <a:pt x="581025" y="140291"/>
                    <a:pt x="574146" y="178391"/>
                    <a:pt x="561975" y="217549"/>
                  </a:cubicBezTo>
                  <a:cubicBezTo>
                    <a:pt x="549804" y="256707"/>
                    <a:pt x="528637" y="304332"/>
                    <a:pt x="511175" y="341374"/>
                  </a:cubicBezTo>
                  <a:cubicBezTo>
                    <a:pt x="493713" y="378416"/>
                    <a:pt x="475721" y="410695"/>
                    <a:pt x="457200" y="439799"/>
                  </a:cubicBezTo>
                  <a:cubicBezTo>
                    <a:pt x="438679" y="468903"/>
                    <a:pt x="418571" y="492716"/>
                    <a:pt x="400050" y="515999"/>
                  </a:cubicBezTo>
                  <a:cubicBezTo>
                    <a:pt x="381529" y="539282"/>
                    <a:pt x="367771" y="558862"/>
                    <a:pt x="346075" y="579499"/>
                  </a:cubicBezTo>
                  <a:cubicBezTo>
                    <a:pt x="324379" y="600137"/>
                    <a:pt x="291042" y="626595"/>
                    <a:pt x="269875" y="639824"/>
                  </a:cubicBezTo>
                  <a:cubicBezTo>
                    <a:pt x="248708" y="653053"/>
                    <a:pt x="236008" y="654641"/>
                    <a:pt x="219075" y="658874"/>
                  </a:cubicBezTo>
                  <a:cubicBezTo>
                    <a:pt x="202142" y="663107"/>
                    <a:pt x="185208" y="664695"/>
                    <a:pt x="168275" y="665224"/>
                  </a:cubicBezTo>
                  <a:cubicBezTo>
                    <a:pt x="151342" y="665753"/>
                    <a:pt x="131762" y="665224"/>
                    <a:pt x="117475" y="662049"/>
                  </a:cubicBezTo>
                  <a:cubicBezTo>
                    <a:pt x="103188" y="658874"/>
                    <a:pt x="94192" y="652524"/>
                    <a:pt x="82550" y="646174"/>
                  </a:cubicBezTo>
                  <a:cubicBezTo>
                    <a:pt x="70908" y="639824"/>
                    <a:pt x="56621" y="632416"/>
                    <a:pt x="47625" y="623949"/>
                  </a:cubicBezTo>
                  <a:cubicBezTo>
                    <a:pt x="38629" y="615482"/>
                    <a:pt x="36512" y="609132"/>
                    <a:pt x="28575" y="595374"/>
                  </a:cubicBezTo>
                  <a:cubicBezTo>
                    <a:pt x="20637" y="581616"/>
                    <a:pt x="0" y="541399"/>
                    <a:pt x="0" y="541399"/>
                  </a:cubicBezTo>
                  <a:lnTo>
                    <a:pt x="0" y="541399"/>
                  </a:lnTo>
                </a:path>
              </a:pathLst>
            </a:custGeom>
            <a:ln w="9525" cap="flat" cmpd="sng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srgbClr val="FF0000"/>
                </a:solidFill>
              </a:endParaRPr>
            </a:p>
          </p:txBody>
        </p:sp>
        <p:sp>
          <p:nvSpPr>
            <p:cNvPr id="372" name="Figura a mano libera 232"/>
            <p:cNvSpPr/>
            <p:nvPr/>
          </p:nvSpPr>
          <p:spPr>
            <a:xfrm>
              <a:off x="2988494" y="1125277"/>
              <a:ext cx="78669" cy="18978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373" name="Ovale 239"/>
            <p:cNvSpPr>
              <a:spLocks noChangeAspect="1"/>
            </p:cNvSpPr>
            <p:nvPr/>
          </p:nvSpPr>
          <p:spPr>
            <a:xfrm rot="416449" flipH="1">
              <a:off x="2869075" y="1173161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4" name="Figura a mano libera 240"/>
            <p:cNvSpPr/>
            <p:nvPr/>
          </p:nvSpPr>
          <p:spPr>
            <a:xfrm>
              <a:off x="2671525" y="1123709"/>
              <a:ext cx="207245" cy="235394"/>
            </a:xfrm>
            <a:custGeom>
              <a:avLst/>
              <a:gdLst>
                <a:gd name="connsiteX0" fmla="*/ 520700 w 595849"/>
                <a:gd name="connsiteY0" fmla="*/ 0 h 673544"/>
                <a:gd name="connsiteX1" fmla="*/ 590550 w 595849"/>
                <a:gd name="connsiteY1" fmla="*/ 22225 h 673544"/>
                <a:gd name="connsiteX2" fmla="*/ 587375 w 595849"/>
                <a:gd name="connsiteY2" fmla="*/ 117475 h 673544"/>
                <a:gd name="connsiteX3" fmla="*/ 558800 w 595849"/>
                <a:gd name="connsiteY3" fmla="*/ 241300 h 673544"/>
                <a:gd name="connsiteX4" fmla="*/ 511175 w 595849"/>
                <a:gd name="connsiteY4" fmla="*/ 352425 h 673544"/>
                <a:gd name="connsiteX5" fmla="*/ 457200 w 595849"/>
                <a:gd name="connsiteY5" fmla="*/ 447675 h 673544"/>
                <a:gd name="connsiteX6" fmla="*/ 412750 w 595849"/>
                <a:gd name="connsiteY6" fmla="*/ 504825 h 673544"/>
                <a:gd name="connsiteX7" fmla="*/ 346075 w 595849"/>
                <a:gd name="connsiteY7" fmla="*/ 590550 h 673544"/>
                <a:gd name="connsiteX8" fmla="*/ 263525 w 595849"/>
                <a:gd name="connsiteY8" fmla="*/ 650875 h 673544"/>
                <a:gd name="connsiteX9" fmla="*/ 190500 w 595849"/>
                <a:gd name="connsiteY9" fmla="*/ 673100 h 673544"/>
                <a:gd name="connsiteX10" fmla="*/ 111125 w 595849"/>
                <a:gd name="connsiteY10" fmla="*/ 663575 h 673544"/>
                <a:gd name="connsiteX11" fmla="*/ 63500 w 595849"/>
                <a:gd name="connsiteY11" fmla="*/ 638175 h 673544"/>
                <a:gd name="connsiteX12" fmla="*/ 34925 w 595849"/>
                <a:gd name="connsiteY12" fmla="*/ 615950 h 673544"/>
                <a:gd name="connsiteX13" fmla="*/ 9525 w 595849"/>
                <a:gd name="connsiteY13" fmla="*/ 600075 h 673544"/>
                <a:gd name="connsiteX14" fmla="*/ 6350 w 595849"/>
                <a:gd name="connsiteY14" fmla="*/ 603250 h 673544"/>
                <a:gd name="connsiteX15" fmla="*/ 0 w 595849"/>
                <a:gd name="connsiteY15" fmla="*/ 603250 h 67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5849" h="673544">
                  <a:moveTo>
                    <a:pt x="520700" y="0"/>
                  </a:moveTo>
                  <a:cubicBezTo>
                    <a:pt x="550069" y="1323"/>
                    <a:pt x="579438" y="2646"/>
                    <a:pt x="590550" y="22225"/>
                  </a:cubicBezTo>
                  <a:cubicBezTo>
                    <a:pt x="601662" y="41804"/>
                    <a:pt x="592667" y="80962"/>
                    <a:pt x="587375" y="117475"/>
                  </a:cubicBezTo>
                  <a:cubicBezTo>
                    <a:pt x="582083" y="153988"/>
                    <a:pt x="571500" y="202142"/>
                    <a:pt x="558800" y="241300"/>
                  </a:cubicBezTo>
                  <a:cubicBezTo>
                    <a:pt x="546100" y="280458"/>
                    <a:pt x="528108" y="318029"/>
                    <a:pt x="511175" y="352425"/>
                  </a:cubicBezTo>
                  <a:cubicBezTo>
                    <a:pt x="494242" y="386821"/>
                    <a:pt x="473604" y="422275"/>
                    <a:pt x="457200" y="447675"/>
                  </a:cubicBezTo>
                  <a:cubicBezTo>
                    <a:pt x="440796" y="473075"/>
                    <a:pt x="412750" y="504825"/>
                    <a:pt x="412750" y="504825"/>
                  </a:cubicBezTo>
                  <a:cubicBezTo>
                    <a:pt x="394229" y="528637"/>
                    <a:pt x="370946" y="566208"/>
                    <a:pt x="346075" y="590550"/>
                  </a:cubicBezTo>
                  <a:cubicBezTo>
                    <a:pt x="321204" y="614892"/>
                    <a:pt x="289454" y="637117"/>
                    <a:pt x="263525" y="650875"/>
                  </a:cubicBezTo>
                  <a:cubicBezTo>
                    <a:pt x="237596" y="664633"/>
                    <a:pt x="215900" y="670983"/>
                    <a:pt x="190500" y="673100"/>
                  </a:cubicBezTo>
                  <a:cubicBezTo>
                    <a:pt x="165100" y="675217"/>
                    <a:pt x="132292" y="669396"/>
                    <a:pt x="111125" y="663575"/>
                  </a:cubicBezTo>
                  <a:cubicBezTo>
                    <a:pt x="89958" y="657754"/>
                    <a:pt x="76200" y="646112"/>
                    <a:pt x="63500" y="638175"/>
                  </a:cubicBezTo>
                  <a:cubicBezTo>
                    <a:pt x="50800" y="630238"/>
                    <a:pt x="43921" y="622300"/>
                    <a:pt x="34925" y="615950"/>
                  </a:cubicBezTo>
                  <a:cubicBezTo>
                    <a:pt x="25929" y="609600"/>
                    <a:pt x="14287" y="602192"/>
                    <a:pt x="9525" y="600075"/>
                  </a:cubicBezTo>
                  <a:cubicBezTo>
                    <a:pt x="4763" y="597958"/>
                    <a:pt x="7937" y="602721"/>
                    <a:pt x="6350" y="603250"/>
                  </a:cubicBezTo>
                  <a:cubicBezTo>
                    <a:pt x="4763" y="603779"/>
                    <a:pt x="0" y="603250"/>
                    <a:pt x="0" y="603250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375" name="Ovale 241"/>
            <p:cNvSpPr>
              <a:spLocks noChangeAspect="1"/>
            </p:cNvSpPr>
            <p:nvPr/>
          </p:nvSpPr>
          <p:spPr>
            <a:xfrm rot="416449" flipH="1">
              <a:off x="2715892" y="1333168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6" name="Ovale 243"/>
            <p:cNvSpPr>
              <a:spLocks noChangeAspect="1"/>
            </p:cNvSpPr>
            <p:nvPr/>
          </p:nvSpPr>
          <p:spPr>
            <a:xfrm rot="416449" flipH="1">
              <a:off x="2849162" y="1108536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7" name="Ovale 244"/>
            <p:cNvSpPr>
              <a:spLocks noChangeAspect="1"/>
            </p:cNvSpPr>
            <p:nvPr/>
          </p:nvSpPr>
          <p:spPr>
            <a:xfrm rot="416449" flipH="1">
              <a:off x="2822378" y="1208198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8" name="Ovale 245"/>
            <p:cNvSpPr>
              <a:spLocks noChangeAspect="1"/>
            </p:cNvSpPr>
            <p:nvPr/>
          </p:nvSpPr>
          <p:spPr>
            <a:xfrm rot="416449" flipH="1">
              <a:off x="2833719" y="1264422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79" name="Ovale 256"/>
            <p:cNvSpPr>
              <a:spLocks noChangeAspect="1"/>
            </p:cNvSpPr>
            <p:nvPr/>
          </p:nvSpPr>
          <p:spPr>
            <a:xfrm rot="416449" flipH="1">
              <a:off x="2978991" y="1204743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0" name="Ovale 257"/>
            <p:cNvSpPr>
              <a:spLocks noChangeAspect="1"/>
            </p:cNvSpPr>
            <p:nvPr/>
          </p:nvSpPr>
          <p:spPr>
            <a:xfrm rot="416449" flipH="1">
              <a:off x="2888824" y="1327679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1" name="Ovale 258"/>
            <p:cNvSpPr>
              <a:spLocks noChangeAspect="1"/>
            </p:cNvSpPr>
            <p:nvPr/>
          </p:nvSpPr>
          <p:spPr>
            <a:xfrm rot="416449" flipH="1">
              <a:off x="2992015" y="1101054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2" name="Ovale 259"/>
            <p:cNvSpPr>
              <a:spLocks noChangeAspect="1"/>
            </p:cNvSpPr>
            <p:nvPr/>
          </p:nvSpPr>
          <p:spPr>
            <a:xfrm rot="416449" flipH="1">
              <a:off x="2994280" y="1259570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3" name="Ovale 260"/>
            <p:cNvSpPr>
              <a:spLocks noChangeAspect="1"/>
            </p:cNvSpPr>
            <p:nvPr/>
          </p:nvSpPr>
          <p:spPr>
            <a:xfrm rot="416449" flipH="1">
              <a:off x="3033614" y="1154174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4" name="Ovale 261"/>
            <p:cNvSpPr>
              <a:spLocks noChangeAspect="1"/>
            </p:cNvSpPr>
            <p:nvPr/>
          </p:nvSpPr>
          <p:spPr>
            <a:xfrm rot="416449" flipH="1">
              <a:off x="3052083" y="1325128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cxnSp>
          <p:nvCxnSpPr>
            <p:cNvPr id="385" name="Straight Arrow Connector 207"/>
            <p:cNvCxnSpPr/>
            <p:nvPr/>
          </p:nvCxnSpPr>
          <p:spPr>
            <a:xfrm>
              <a:off x="2504342" y="1499501"/>
              <a:ext cx="0" cy="498167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Cilindro 210"/>
            <p:cNvSpPr/>
            <p:nvPr/>
          </p:nvSpPr>
          <p:spPr>
            <a:xfrm rot="17436516">
              <a:off x="2656276" y="2144870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7" name="Cilindro 215"/>
            <p:cNvSpPr/>
            <p:nvPr/>
          </p:nvSpPr>
          <p:spPr>
            <a:xfrm rot="17436516">
              <a:off x="2836909" y="2144870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88" name="Figura a mano libera 216"/>
            <p:cNvSpPr/>
            <p:nvPr/>
          </p:nvSpPr>
          <p:spPr>
            <a:xfrm>
              <a:off x="2717453" y="2139334"/>
              <a:ext cx="228222" cy="208122"/>
            </a:xfrm>
            <a:custGeom>
              <a:avLst/>
              <a:gdLst>
                <a:gd name="connsiteX0" fmla="*/ 523875 w 587575"/>
                <a:gd name="connsiteY0" fmla="*/ 1649 h 665402"/>
                <a:gd name="connsiteX1" fmla="*/ 581025 w 587575"/>
                <a:gd name="connsiteY1" fmla="*/ 14349 h 665402"/>
                <a:gd name="connsiteX2" fmla="*/ 584200 w 587575"/>
                <a:gd name="connsiteY2" fmla="*/ 106424 h 665402"/>
                <a:gd name="connsiteX3" fmla="*/ 561975 w 587575"/>
                <a:gd name="connsiteY3" fmla="*/ 217549 h 665402"/>
                <a:gd name="connsiteX4" fmla="*/ 511175 w 587575"/>
                <a:gd name="connsiteY4" fmla="*/ 341374 h 665402"/>
                <a:gd name="connsiteX5" fmla="*/ 457200 w 587575"/>
                <a:gd name="connsiteY5" fmla="*/ 439799 h 665402"/>
                <a:gd name="connsiteX6" fmla="*/ 400050 w 587575"/>
                <a:gd name="connsiteY6" fmla="*/ 515999 h 665402"/>
                <a:gd name="connsiteX7" fmla="*/ 346075 w 587575"/>
                <a:gd name="connsiteY7" fmla="*/ 579499 h 665402"/>
                <a:gd name="connsiteX8" fmla="*/ 269875 w 587575"/>
                <a:gd name="connsiteY8" fmla="*/ 639824 h 665402"/>
                <a:gd name="connsiteX9" fmla="*/ 219075 w 587575"/>
                <a:gd name="connsiteY9" fmla="*/ 658874 h 665402"/>
                <a:gd name="connsiteX10" fmla="*/ 168275 w 587575"/>
                <a:gd name="connsiteY10" fmla="*/ 665224 h 665402"/>
                <a:gd name="connsiteX11" fmla="*/ 117475 w 587575"/>
                <a:gd name="connsiteY11" fmla="*/ 662049 h 665402"/>
                <a:gd name="connsiteX12" fmla="*/ 82550 w 587575"/>
                <a:gd name="connsiteY12" fmla="*/ 646174 h 665402"/>
                <a:gd name="connsiteX13" fmla="*/ 47625 w 587575"/>
                <a:gd name="connsiteY13" fmla="*/ 623949 h 665402"/>
                <a:gd name="connsiteX14" fmla="*/ 28575 w 587575"/>
                <a:gd name="connsiteY14" fmla="*/ 595374 h 665402"/>
                <a:gd name="connsiteX15" fmla="*/ 0 w 587575"/>
                <a:gd name="connsiteY15" fmla="*/ 541399 h 665402"/>
                <a:gd name="connsiteX16" fmla="*/ 0 w 587575"/>
                <a:gd name="connsiteY16" fmla="*/ 541399 h 66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7575" h="665402">
                  <a:moveTo>
                    <a:pt x="523875" y="1649"/>
                  </a:moveTo>
                  <a:cubicBezTo>
                    <a:pt x="547423" y="-732"/>
                    <a:pt x="570971" y="-3113"/>
                    <a:pt x="581025" y="14349"/>
                  </a:cubicBezTo>
                  <a:cubicBezTo>
                    <a:pt x="591079" y="31811"/>
                    <a:pt x="587375" y="72557"/>
                    <a:pt x="584200" y="106424"/>
                  </a:cubicBezTo>
                  <a:cubicBezTo>
                    <a:pt x="581025" y="140291"/>
                    <a:pt x="574146" y="178391"/>
                    <a:pt x="561975" y="217549"/>
                  </a:cubicBezTo>
                  <a:cubicBezTo>
                    <a:pt x="549804" y="256707"/>
                    <a:pt x="528637" y="304332"/>
                    <a:pt x="511175" y="341374"/>
                  </a:cubicBezTo>
                  <a:cubicBezTo>
                    <a:pt x="493713" y="378416"/>
                    <a:pt x="475721" y="410695"/>
                    <a:pt x="457200" y="439799"/>
                  </a:cubicBezTo>
                  <a:cubicBezTo>
                    <a:pt x="438679" y="468903"/>
                    <a:pt x="418571" y="492716"/>
                    <a:pt x="400050" y="515999"/>
                  </a:cubicBezTo>
                  <a:cubicBezTo>
                    <a:pt x="381529" y="539282"/>
                    <a:pt x="367771" y="558862"/>
                    <a:pt x="346075" y="579499"/>
                  </a:cubicBezTo>
                  <a:cubicBezTo>
                    <a:pt x="324379" y="600137"/>
                    <a:pt x="291042" y="626595"/>
                    <a:pt x="269875" y="639824"/>
                  </a:cubicBezTo>
                  <a:cubicBezTo>
                    <a:pt x="248708" y="653053"/>
                    <a:pt x="236008" y="654641"/>
                    <a:pt x="219075" y="658874"/>
                  </a:cubicBezTo>
                  <a:cubicBezTo>
                    <a:pt x="202142" y="663107"/>
                    <a:pt x="185208" y="664695"/>
                    <a:pt x="168275" y="665224"/>
                  </a:cubicBezTo>
                  <a:cubicBezTo>
                    <a:pt x="151342" y="665753"/>
                    <a:pt x="131762" y="665224"/>
                    <a:pt x="117475" y="662049"/>
                  </a:cubicBezTo>
                  <a:cubicBezTo>
                    <a:pt x="103188" y="658874"/>
                    <a:pt x="94192" y="652524"/>
                    <a:pt x="82550" y="646174"/>
                  </a:cubicBezTo>
                  <a:cubicBezTo>
                    <a:pt x="70908" y="639824"/>
                    <a:pt x="56621" y="632416"/>
                    <a:pt x="47625" y="623949"/>
                  </a:cubicBezTo>
                  <a:cubicBezTo>
                    <a:pt x="38629" y="615482"/>
                    <a:pt x="36512" y="609132"/>
                    <a:pt x="28575" y="595374"/>
                  </a:cubicBezTo>
                  <a:cubicBezTo>
                    <a:pt x="20637" y="581616"/>
                    <a:pt x="0" y="541399"/>
                    <a:pt x="0" y="541399"/>
                  </a:cubicBezTo>
                  <a:lnTo>
                    <a:pt x="0" y="541399"/>
                  </a:lnTo>
                </a:path>
              </a:pathLst>
            </a:custGeom>
            <a:ln w="9525" cap="flat" cmpd="sng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srgbClr val="FF0000"/>
                </a:solidFill>
              </a:endParaRPr>
            </a:p>
          </p:txBody>
        </p:sp>
        <p:sp>
          <p:nvSpPr>
            <p:cNvPr id="389" name="Figura a mano libera 217"/>
            <p:cNvSpPr/>
            <p:nvPr/>
          </p:nvSpPr>
          <p:spPr>
            <a:xfrm>
              <a:off x="2876652" y="2145370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390" name="Figura a mano libera 226"/>
            <p:cNvSpPr/>
            <p:nvPr/>
          </p:nvSpPr>
          <p:spPr>
            <a:xfrm>
              <a:off x="2538746" y="2170684"/>
              <a:ext cx="231436" cy="210668"/>
            </a:xfrm>
            <a:custGeom>
              <a:avLst/>
              <a:gdLst>
                <a:gd name="connsiteX0" fmla="*/ 520700 w 595849"/>
                <a:gd name="connsiteY0" fmla="*/ 0 h 673544"/>
                <a:gd name="connsiteX1" fmla="*/ 590550 w 595849"/>
                <a:gd name="connsiteY1" fmla="*/ 22225 h 673544"/>
                <a:gd name="connsiteX2" fmla="*/ 587375 w 595849"/>
                <a:gd name="connsiteY2" fmla="*/ 117475 h 673544"/>
                <a:gd name="connsiteX3" fmla="*/ 558800 w 595849"/>
                <a:gd name="connsiteY3" fmla="*/ 241300 h 673544"/>
                <a:gd name="connsiteX4" fmla="*/ 511175 w 595849"/>
                <a:gd name="connsiteY4" fmla="*/ 352425 h 673544"/>
                <a:gd name="connsiteX5" fmla="*/ 457200 w 595849"/>
                <a:gd name="connsiteY5" fmla="*/ 447675 h 673544"/>
                <a:gd name="connsiteX6" fmla="*/ 412750 w 595849"/>
                <a:gd name="connsiteY6" fmla="*/ 504825 h 673544"/>
                <a:gd name="connsiteX7" fmla="*/ 346075 w 595849"/>
                <a:gd name="connsiteY7" fmla="*/ 590550 h 673544"/>
                <a:gd name="connsiteX8" fmla="*/ 263525 w 595849"/>
                <a:gd name="connsiteY8" fmla="*/ 650875 h 673544"/>
                <a:gd name="connsiteX9" fmla="*/ 190500 w 595849"/>
                <a:gd name="connsiteY9" fmla="*/ 673100 h 673544"/>
                <a:gd name="connsiteX10" fmla="*/ 111125 w 595849"/>
                <a:gd name="connsiteY10" fmla="*/ 663575 h 673544"/>
                <a:gd name="connsiteX11" fmla="*/ 63500 w 595849"/>
                <a:gd name="connsiteY11" fmla="*/ 638175 h 673544"/>
                <a:gd name="connsiteX12" fmla="*/ 34925 w 595849"/>
                <a:gd name="connsiteY12" fmla="*/ 615950 h 673544"/>
                <a:gd name="connsiteX13" fmla="*/ 9525 w 595849"/>
                <a:gd name="connsiteY13" fmla="*/ 600075 h 673544"/>
                <a:gd name="connsiteX14" fmla="*/ 6350 w 595849"/>
                <a:gd name="connsiteY14" fmla="*/ 603250 h 673544"/>
                <a:gd name="connsiteX15" fmla="*/ 0 w 595849"/>
                <a:gd name="connsiteY15" fmla="*/ 603250 h 67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5849" h="673544">
                  <a:moveTo>
                    <a:pt x="520700" y="0"/>
                  </a:moveTo>
                  <a:cubicBezTo>
                    <a:pt x="550069" y="1323"/>
                    <a:pt x="579438" y="2646"/>
                    <a:pt x="590550" y="22225"/>
                  </a:cubicBezTo>
                  <a:cubicBezTo>
                    <a:pt x="601662" y="41804"/>
                    <a:pt x="592667" y="80962"/>
                    <a:pt x="587375" y="117475"/>
                  </a:cubicBezTo>
                  <a:cubicBezTo>
                    <a:pt x="582083" y="153988"/>
                    <a:pt x="571500" y="202142"/>
                    <a:pt x="558800" y="241300"/>
                  </a:cubicBezTo>
                  <a:cubicBezTo>
                    <a:pt x="546100" y="280458"/>
                    <a:pt x="528108" y="318029"/>
                    <a:pt x="511175" y="352425"/>
                  </a:cubicBezTo>
                  <a:cubicBezTo>
                    <a:pt x="494242" y="386821"/>
                    <a:pt x="473604" y="422275"/>
                    <a:pt x="457200" y="447675"/>
                  </a:cubicBezTo>
                  <a:cubicBezTo>
                    <a:pt x="440796" y="473075"/>
                    <a:pt x="412750" y="504825"/>
                    <a:pt x="412750" y="504825"/>
                  </a:cubicBezTo>
                  <a:cubicBezTo>
                    <a:pt x="394229" y="528637"/>
                    <a:pt x="370946" y="566208"/>
                    <a:pt x="346075" y="590550"/>
                  </a:cubicBezTo>
                  <a:cubicBezTo>
                    <a:pt x="321204" y="614892"/>
                    <a:pt x="289454" y="637117"/>
                    <a:pt x="263525" y="650875"/>
                  </a:cubicBezTo>
                  <a:cubicBezTo>
                    <a:pt x="237596" y="664633"/>
                    <a:pt x="215900" y="670983"/>
                    <a:pt x="190500" y="673100"/>
                  </a:cubicBezTo>
                  <a:cubicBezTo>
                    <a:pt x="165100" y="675217"/>
                    <a:pt x="132292" y="669396"/>
                    <a:pt x="111125" y="663575"/>
                  </a:cubicBezTo>
                  <a:cubicBezTo>
                    <a:pt x="89958" y="657754"/>
                    <a:pt x="76200" y="646112"/>
                    <a:pt x="63500" y="638175"/>
                  </a:cubicBezTo>
                  <a:cubicBezTo>
                    <a:pt x="50800" y="630238"/>
                    <a:pt x="43921" y="622300"/>
                    <a:pt x="34925" y="615950"/>
                  </a:cubicBezTo>
                  <a:cubicBezTo>
                    <a:pt x="25929" y="609600"/>
                    <a:pt x="14287" y="602192"/>
                    <a:pt x="9525" y="600075"/>
                  </a:cubicBezTo>
                  <a:cubicBezTo>
                    <a:pt x="4763" y="597958"/>
                    <a:pt x="7937" y="602721"/>
                    <a:pt x="6350" y="603250"/>
                  </a:cubicBezTo>
                  <a:cubicBezTo>
                    <a:pt x="4763" y="603779"/>
                    <a:pt x="0" y="603250"/>
                    <a:pt x="0" y="603250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391" name="Ovale 227"/>
            <p:cNvSpPr>
              <a:spLocks/>
            </p:cNvSpPr>
            <p:nvPr/>
          </p:nvSpPr>
          <p:spPr>
            <a:xfrm rot="416449" flipH="1">
              <a:off x="2600649" y="2363390"/>
              <a:ext cx="36000" cy="36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92" name="Ovale 228"/>
            <p:cNvSpPr>
              <a:spLocks/>
            </p:cNvSpPr>
            <p:nvPr/>
          </p:nvSpPr>
          <p:spPr>
            <a:xfrm rot="416449" flipH="1">
              <a:off x="2657134" y="2318951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93" name="Ovale 229"/>
            <p:cNvSpPr>
              <a:spLocks/>
            </p:cNvSpPr>
            <p:nvPr/>
          </p:nvSpPr>
          <p:spPr>
            <a:xfrm rot="416449" flipH="1">
              <a:off x="2741247" y="2143022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94" name="Figura a mano libera 230"/>
            <p:cNvSpPr/>
            <p:nvPr/>
          </p:nvSpPr>
          <p:spPr>
            <a:xfrm>
              <a:off x="2820399" y="2373571"/>
              <a:ext cx="150215" cy="32223"/>
            </a:xfrm>
            <a:custGeom>
              <a:avLst/>
              <a:gdLst>
                <a:gd name="connsiteX0" fmla="*/ 0 w 311792"/>
                <a:gd name="connsiteY0" fmla="*/ 22814 h 106615"/>
                <a:gd name="connsiteX1" fmla="*/ 41826 w 311792"/>
                <a:gd name="connsiteY1" fmla="*/ 72244 h 106615"/>
                <a:gd name="connsiteX2" fmla="*/ 91256 w 311792"/>
                <a:gd name="connsiteY2" fmla="*/ 95058 h 106615"/>
                <a:gd name="connsiteX3" fmla="*/ 152094 w 311792"/>
                <a:gd name="connsiteY3" fmla="*/ 106465 h 106615"/>
                <a:gd name="connsiteX4" fmla="*/ 205326 w 311792"/>
                <a:gd name="connsiteY4" fmla="*/ 87454 h 106615"/>
                <a:gd name="connsiteX5" fmla="*/ 247152 w 311792"/>
                <a:gd name="connsiteY5" fmla="*/ 57035 h 106615"/>
                <a:gd name="connsiteX6" fmla="*/ 311792 w 311792"/>
                <a:gd name="connsiteY6" fmla="*/ 0 h 106615"/>
                <a:gd name="connsiteX7" fmla="*/ 311792 w 311792"/>
                <a:gd name="connsiteY7" fmla="*/ 0 h 10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792" h="106615">
                  <a:moveTo>
                    <a:pt x="0" y="22814"/>
                  </a:moveTo>
                  <a:cubicBezTo>
                    <a:pt x="13308" y="41508"/>
                    <a:pt x="26617" y="60203"/>
                    <a:pt x="41826" y="72244"/>
                  </a:cubicBezTo>
                  <a:cubicBezTo>
                    <a:pt x="57035" y="84285"/>
                    <a:pt x="72878" y="89355"/>
                    <a:pt x="91256" y="95058"/>
                  </a:cubicBezTo>
                  <a:cubicBezTo>
                    <a:pt x="109634" y="100762"/>
                    <a:pt x="133082" y="107732"/>
                    <a:pt x="152094" y="106465"/>
                  </a:cubicBezTo>
                  <a:cubicBezTo>
                    <a:pt x="171106" y="105198"/>
                    <a:pt x="189483" y="95692"/>
                    <a:pt x="205326" y="87454"/>
                  </a:cubicBezTo>
                  <a:cubicBezTo>
                    <a:pt x="221169" y="79216"/>
                    <a:pt x="229408" y="71611"/>
                    <a:pt x="247152" y="57035"/>
                  </a:cubicBezTo>
                  <a:cubicBezTo>
                    <a:pt x="264896" y="42459"/>
                    <a:pt x="311792" y="0"/>
                    <a:pt x="311792" y="0"/>
                  </a:cubicBezTo>
                  <a:lnTo>
                    <a:pt x="311792" y="0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395" name="Cilindro 231"/>
            <p:cNvSpPr/>
            <p:nvPr/>
          </p:nvSpPr>
          <p:spPr>
            <a:xfrm rot="17436516">
              <a:off x="2719548" y="2219557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96" name="Figura a mano libera 232"/>
            <p:cNvSpPr/>
            <p:nvPr/>
          </p:nvSpPr>
          <p:spPr>
            <a:xfrm>
              <a:off x="2752561" y="2220057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397" name="Figura a mano libera 233"/>
            <p:cNvSpPr/>
            <p:nvPr/>
          </p:nvSpPr>
          <p:spPr>
            <a:xfrm>
              <a:off x="2972288" y="2376016"/>
              <a:ext cx="123273" cy="45719"/>
            </a:xfrm>
            <a:custGeom>
              <a:avLst/>
              <a:gdLst>
                <a:gd name="connsiteX0" fmla="*/ 0 w 311792"/>
                <a:gd name="connsiteY0" fmla="*/ 22814 h 106615"/>
                <a:gd name="connsiteX1" fmla="*/ 41826 w 311792"/>
                <a:gd name="connsiteY1" fmla="*/ 72244 h 106615"/>
                <a:gd name="connsiteX2" fmla="*/ 91256 w 311792"/>
                <a:gd name="connsiteY2" fmla="*/ 95058 h 106615"/>
                <a:gd name="connsiteX3" fmla="*/ 152094 w 311792"/>
                <a:gd name="connsiteY3" fmla="*/ 106465 h 106615"/>
                <a:gd name="connsiteX4" fmla="*/ 205326 w 311792"/>
                <a:gd name="connsiteY4" fmla="*/ 87454 h 106615"/>
                <a:gd name="connsiteX5" fmla="*/ 247152 w 311792"/>
                <a:gd name="connsiteY5" fmla="*/ 57035 h 106615"/>
                <a:gd name="connsiteX6" fmla="*/ 311792 w 311792"/>
                <a:gd name="connsiteY6" fmla="*/ 0 h 106615"/>
                <a:gd name="connsiteX7" fmla="*/ 311792 w 311792"/>
                <a:gd name="connsiteY7" fmla="*/ 0 h 10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792" h="106615">
                  <a:moveTo>
                    <a:pt x="0" y="22814"/>
                  </a:moveTo>
                  <a:cubicBezTo>
                    <a:pt x="13308" y="41508"/>
                    <a:pt x="26617" y="60203"/>
                    <a:pt x="41826" y="72244"/>
                  </a:cubicBezTo>
                  <a:cubicBezTo>
                    <a:pt x="57035" y="84285"/>
                    <a:pt x="72878" y="89355"/>
                    <a:pt x="91256" y="95058"/>
                  </a:cubicBezTo>
                  <a:cubicBezTo>
                    <a:pt x="109634" y="100762"/>
                    <a:pt x="133082" y="107732"/>
                    <a:pt x="152094" y="106465"/>
                  </a:cubicBezTo>
                  <a:cubicBezTo>
                    <a:pt x="171106" y="105198"/>
                    <a:pt x="189483" y="95692"/>
                    <a:pt x="205326" y="87454"/>
                  </a:cubicBezTo>
                  <a:cubicBezTo>
                    <a:pt x="221169" y="79216"/>
                    <a:pt x="229408" y="71611"/>
                    <a:pt x="247152" y="57035"/>
                  </a:cubicBezTo>
                  <a:cubicBezTo>
                    <a:pt x="264896" y="42459"/>
                    <a:pt x="311792" y="0"/>
                    <a:pt x="311792" y="0"/>
                  </a:cubicBezTo>
                  <a:lnTo>
                    <a:pt x="311792" y="0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398" name="Cilindro 234"/>
            <p:cNvSpPr/>
            <p:nvPr/>
          </p:nvSpPr>
          <p:spPr>
            <a:xfrm rot="17436516">
              <a:off x="2871437" y="2235498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399" name="Figura a mano libera 235"/>
            <p:cNvSpPr/>
            <p:nvPr/>
          </p:nvSpPr>
          <p:spPr>
            <a:xfrm>
              <a:off x="2904451" y="2235998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400" name="Ovale 236"/>
            <p:cNvSpPr>
              <a:spLocks/>
            </p:cNvSpPr>
            <p:nvPr/>
          </p:nvSpPr>
          <p:spPr>
            <a:xfrm rot="416449" flipH="1">
              <a:off x="2750284" y="2361476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1" name="Figura a mano libera 237"/>
            <p:cNvSpPr/>
            <p:nvPr/>
          </p:nvSpPr>
          <p:spPr>
            <a:xfrm>
              <a:off x="2868114" y="2227106"/>
              <a:ext cx="113484" cy="16257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402" name="Figura a mano libera 238"/>
            <p:cNvSpPr/>
            <p:nvPr/>
          </p:nvSpPr>
          <p:spPr>
            <a:xfrm>
              <a:off x="2720305" y="2207177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403" name="Ovale 240"/>
            <p:cNvSpPr>
              <a:spLocks/>
            </p:cNvSpPr>
            <p:nvPr/>
          </p:nvSpPr>
          <p:spPr>
            <a:xfrm rot="416449" flipH="1">
              <a:off x="2918323" y="2140268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4" name="Ovale 253"/>
            <p:cNvSpPr>
              <a:spLocks/>
            </p:cNvSpPr>
            <p:nvPr/>
          </p:nvSpPr>
          <p:spPr>
            <a:xfrm rot="416449" flipH="1">
              <a:off x="2946370" y="2340189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5" name="Ovale 280"/>
            <p:cNvSpPr>
              <a:spLocks/>
            </p:cNvSpPr>
            <p:nvPr/>
          </p:nvSpPr>
          <p:spPr>
            <a:xfrm rot="416449" flipH="1">
              <a:off x="2801981" y="222557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6" name="Ovale 281"/>
            <p:cNvSpPr>
              <a:spLocks/>
            </p:cNvSpPr>
            <p:nvPr/>
          </p:nvSpPr>
          <p:spPr>
            <a:xfrm rot="416449" flipH="1">
              <a:off x="2755538" y="2314441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7" name="Ovale 282"/>
            <p:cNvSpPr>
              <a:spLocks/>
            </p:cNvSpPr>
            <p:nvPr/>
          </p:nvSpPr>
          <p:spPr>
            <a:xfrm rot="416449" flipH="1">
              <a:off x="2819001" y="2279890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8" name="Ovale 283"/>
            <p:cNvSpPr>
              <a:spLocks/>
            </p:cNvSpPr>
            <p:nvPr/>
          </p:nvSpPr>
          <p:spPr>
            <a:xfrm rot="416449" flipH="1">
              <a:off x="2861260" y="237955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09" name="Ovale 284"/>
            <p:cNvSpPr>
              <a:spLocks/>
            </p:cNvSpPr>
            <p:nvPr/>
          </p:nvSpPr>
          <p:spPr>
            <a:xfrm rot="416449" flipH="1">
              <a:off x="2941560" y="2276428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10" name="Ovale 285"/>
            <p:cNvSpPr>
              <a:spLocks/>
            </p:cNvSpPr>
            <p:nvPr/>
          </p:nvSpPr>
          <p:spPr>
            <a:xfrm rot="416449" flipH="1">
              <a:off x="3003900" y="2393762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11" name="Ovale 286"/>
            <p:cNvSpPr>
              <a:spLocks/>
            </p:cNvSpPr>
            <p:nvPr/>
          </p:nvSpPr>
          <p:spPr>
            <a:xfrm rot="416449" flipH="1">
              <a:off x="2986626" y="2230490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12" name="Ovale 287"/>
            <p:cNvSpPr>
              <a:spLocks/>
            </p:cNvSpPr>
            <p:nvPr/>
          </p:nvSpPr>
          <p:spPr>
            <a:xfrm rot="416449" flipH="1">
              <a:off x="2956894" y="2180613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grpSp>
          <p:nvGrpSpPr>
            <p:cNvPr id="413" name="Gruppo 412"/>
            <p:cNvGrpSpPr/>
            <p:nvPr/>
          </p:nvGrpSpPr>
          <p:grpSpPr>
            <a:xfrm>
              <a:off x="1847309" y="2137898"/>
              <a:ext cx="542861" cy="267280"/>
              <a:chOff x="1847309" y="2054773"/>
              <a:chExt cx="542861" cy="267280"/>
            </a:xfrm>
          </p:grpSpPr>
          <p:sp>
            <p:nvSpPr>
              <p:cNvPr id="414" name="Figura a mano libera 219"/>
              <p:cNvSpPr/>
              <p:nvPr/>
            </p:nvSpPr>
            <p:spPr>
              <a:xfrm>
                <a:off x="1847309" y="2073627"/>
                <a:ext cx="204367" cy="232549"/>
              </a:xfrm>
              <a:custGeom>
                <a:avLst/>
                <a:gdLst>
                  <a:gd name="connsiteX0" fmla="*/ 523875 w 587575"/>
                  <a:gd name="connsiteY0" fmla="*/ 1649 h 665402"/>
                  <a:gd name="connsiteX1" fmla="*/ 581025 w 587575"/>
                  <a:gd name="connsiteY1" fmla="*/ 14349 h 665402"/>
                  <a:gd name="connsiteX2" fmla="*/ 584200 w 587575"/>
                  <a:gd name="connsiteY2" fmla="*/ 106424 h 665402"/>
                  <a:gd name="connsiteX3" fmla="*/ 561975 w 587575"/>
                  <a:gd name="connsiteY3" fmla="*/ 217549 h 665402"/>
                  <a:gd name="connsiteX4" fmla="*/ 511175 w 587575"/>
                  <a:gd name="connsiteY4" fmla="*/ 341374 h 665402"/>
                  <a:gd name="connsiteX5" fmla="*/ 457200 w 587575"/>
                  <a:gd name="connsiteY5" fmla="*/ 439799 h 665402"/>
                  <a:gd name="connsiteX6" fmla="*/ 400050 w 587575"/>
                  <a:gd name="connsiteY6" fmla="*/ 515999 h 665402"/>
                  <a:gd name="connsiteX7" fmla="*/ 346075 w 587575"/>
                  <a:gd name="connsiteY7" fmla="*/ 579499 h 665402"/>
                  <a:gd name="connsiteX8" fmla="*/ 269875 w 587575"/>
                  <a:gd name="connsiteY8" fmla="*/ 639824 h 665402"/>
                  <a:gd name="connsiteX9" fmla="*/ 219075 w 587575"/>
                  <a:gd name="connsiteY9" fmla="*/ 658874 h 665402"/>
                  <a:gd name="connsiteX10" fmla="*/ 168275 w 587575"/>
                  <a:gd name="connsiteY10" fmla="*/ 665224 h 665402"/>
                  <a:gd name="connsiteX11" fmla="*/ 117475 w 587575"/>
                  <a:gd name="connsiteY11" fmla="*/ 662049 h 665402"/>
                  <a:gd name="connsiteX12" fmla="*/ 82550 w 587575"/>
                  <a:gd name="connsiteY12" fmla="*/ 646174 h 665402"/>
                  <a:gd name="connsiteX13" fmla="*/ 47625 w 587575"/>
                  <a:gd name="connsiteY13" fmla="*/ 623949 h 665402"/>
                  <a:gd name="connsiteX14" fmla="*/ 28575 w 587575"/>
                  <a:gd name="connsiteY14" fmla="*/ 595374 h 665402"/>
                  <a:gd name="connsiteX15" fmla="*/ 0 w 587575"/>
                  <a:gd name="connsiteY15" fmla="*/ 541399 h 665402"/>
                  <a:gd name="connsiteX16" fmla="*/ 0 w 587575"/>
                  <a:gd name="connsiteY16" fmla="*/ 541399 h 66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75" h="665402">
                    <a:moveTo>
                      <a:pt x="523875" y="1649"/>
                    </a:moveTo>
                    <a:cubicBezTo>
                      <a:pt x="547423" y="-732"/>
                      <a:pt x="570971" y="-3113"/>
                      <a:pt x="581025" y="14349"/>
                    </a:cubicBezTo>
                    <a:cubicBezTo>
                      <a:pt x="591079" y="31811"/>
                      <a:pt x="587375" y="72557"/>
                      <a:pt x="584200" y="106424"/>
                    </a:cubicBezTo>
                    <a:cubicBezTo>
                      <a:pt x="581025" y="140291"/>
                      <a:pt x="574146" y="178391"/>
                      <a:pt x="561975" y="217549"/>
                    </a:cubicBezTo>
                    <a:cubicBezTo>
                      <a:pt x="549804" y="256707"/>
                      <a:pt x="528637" y="304332"/>
                      <a:pt x="511175" y="341374"/>
                    </a:cubicBezTo>
                    <a:cubicBezTo>
                      <a:pt x="493713" y="378416"/>
                      <a:pt x="475721" y="410695"/>
                      <a:pt x="457200" y="439799"/>
                    </a:cubicBezTo>
                    <a:cubicBezTo>
                      <a:pt x="438679" y="468903"/>
                      <a:pt x="418571" y="492716"/>
                      <a:pt x="400050" y="515999"/>
                    </a:cubicBezTo>
                    <a:cubicBezTo>
                      <a:pt x="381529" y="539282"/>
                      <a:pt x="367771" y="558862"/>
                      <a:pt x="346075" y="579499"/>
                    </a:cubicBezTo>
                    <a:cubicBezTo>
                      <a:pt x="324379" y="600137"/>
                      <a:pt x="291042" y="626595"/>
                      <a:pt x="269875" y="639824"/>
                    </a:cubicBezTo>
                    <a:cubicBezTo>
                      <a:pt x="248708" y="653053"/>
                      <a:pt x="236008" y="654641"/>
                      <a:pt x="219075" y="658874"/>
                    </a:cubicBezTo>
                    <a:cubicBezTo>
                      <a:pt x="202142" y="663107"/>
                      <a:pt x="185208" y="664695"/>
                      <a:pt x="168275" y="665224"/>
                    </a:cubicBezTo>
                    <a:cubicBezTo>
                      <a:pt x="151342" y="665753"/>
                      <a:pt x="131762" y="665224"/>
                      <a:pt x="117475" y="662049"/>
                    </a:cubicBezTo>
                    <a:cubicBezTo>
                      <a:pt x="103188" y="658874"/>
                      <a:pt x="94192" y="652524"/>
                      <a:pt x="82550" y="646174"/>
                    </a:cubicBezTo>
                    <a:cubicBezTo>
                      <a:pt x="70908" y="639824"/>
                      <a:pt x="56621" y="632416"/>
                      <a:pt x="47625" y="623949"/>
                    </a:cubicBezTo>
                    <a:cubicBezTo>
                      <a:pt x="38629" y="615482"/>
                      <a:pt x="36512" y="609132"/>
                      <a:pt x="28575" y="595374"/>
                    </a:cubicBezTo>
                    <a:cubicBezTo>
                      <a:pt x="20637" y="581616"/>
                      <a:pt x="0" y="541399"/>
                      <a:pt x="0" y="541399"/>
                    </a:cubicBezTo>
                    <a:lnTo>
                      <a:pt x="0" y="541399"/>
                    </a:lnTo>
                  </a:path>
                </a:pathLst>
              </a:custGeom>
              <a:ln w="9525" cap="flat" cmpd="sng">
                <a:solidFill>
                  <a:schemeClr val="tx1"/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5" name="Cilindro 222"/>
              <p:cNvSpPr/>
              <p:nvPr/>
            </p:nvSpPr>
            <p:spPr>
              <a:xfrm rot="17436516">
                <a:off x="2120208" y="2097660"/>
                <a:ext cx="178059" cy="145703"/>
              </a:xfrm>
              <a:prstGeom prst="can">
                <a:avLst>
                  <a:gd name="adj" fmla="val 33481"/>
                </a:avLst>
              </a:prstGeom>
              <a:solidFill>
                <a:schemeClr val="bg1">
                  <a:lumMod val="8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Figura a mano libera 223"/>
              <p:cNvSpPr/>
              <p:nvPr/>
            </p:nvSpPr>
            <p:spPr>
              <a:xfrm>
                <a:off x="2029834" y="2072613"/>
                <a:ext cx="204367" cy="232549"/>
              </a:xfrm>
              <a:custGeom>
                <a:avLst/>
                <a:gdLst>
                  <a:gd name="connsiteX0" fmla="*/ 523875 w 587575"/>
                  <a:gd name="connsiteY0" fmla="*/ 1649 h 665402"/>
                  <a:gd name="connsiteX1" fmla="*/ 581025 w 587575"/>
                  <a:gd name="connsiteY1" fmla="*/ 14349 h 665402"/>
                  <a:gd name="connsiteX2" fmla="*/ 584200 w 587575"/>
                  <a:gd name="connsiteY2" fmla="*/ 106424 h 665402"/>
                  <a:gd name="connsiteX3" fmla="*/ 561975 w 587575"/>
                  <a:gd name="connsiteY3" fmla="*/ 217549 h 665402"/>
                  <a:gd name="connsiteX4" fmla="*/ 511175 w 587575"/>
                  <a:gd name="connsiteY4" fmla="*/ 341374 h 665402"/>
                  <a:gd name="connsiteX5" fmla="*/ 457200 w 587575"/>
                  <a:gd name="connsiteY5" fmla="*/ 439799 h 665402"/>
                  <a:gd name="connsiteX6" fmla="*/ 400050 w 587575"/>
                  <a:gd name="connsiteY6" fmla="*/ 515999 h 665402"/>
                  <a:gd name="connsiteX7" fmla="*/ 346075 w 587575"/>
                  <a:gd name="connsiteY7" fmla="*/ 579499 h 665402"/>
                  <a:gd name="connsiteX8" fmla="*/ 269875 w 587575"/>
                  <a:gd name="connsiteY8" fmla="*/ 639824 h 665402"/>
                  <a:gd name="connsiteX9" fmla="*/ 219075 w 587575"/>
                  <a:gd name="connsiteY9" fmla="*/ 658874 h 665402"/>
                  <a:gd name="connsiteX10" fmla="*/ 168275 w 587575"/>
                  <a:gd name="connsiteY10" fmla="*/ 665224 h 665402"/>
                  <a:gd name="connsiteX11" fmla="*/ 117475 w 587575"/>
                  <a:gd name="connsiteY11" fmla="*/ 662049 h 665402"/>
                  <a:gd name="connsiteX12" fmla="*/ 82550 w 587575"/>
                  <a:gd name="connsiteY12" fmla="*/ 646174 h 665402"/>
                  <a:gd name="connsiteX13" fmla="*/ 47625 w 587575"/>
                  <a:gd name="connsiteY13" fmla="*/ 623949 h 665402"/>
                  <a:gd name="connsiteX14" fmla="*/ 28575 w 587575"/>
                  <a:gd name="connsiteY14" fmla="*/ 595374 h 665402"/>
                  <a:gd name="connsiteX15" fmla="*/ 0 w 587575"/>
                  <a:gd name="connsiteY15" fmla="*/ 541399 h 665402"/>
                  <a:gd name="connsiteX16" fmla="*/ 0 w 587575"/>
                  <a:gd name="connsiteY16" fmla="*/ 541399 h 66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575" h="665402">
                    <a:moveTo>
                      <a:pt x="523875" y="1649"/>
                    </a:moveTo>
                    <a:cubicBezTo>
                      <a:pt x="547423" y="-732"/>
                      <a:pt x="570971" y="-3113"/>
                      <a:pt x="581025" y="14349"/>
                    </a:cubicBezTo>
                    <a:cubicBezTo>
                      <a:pt x="591079" y="31811"/>
                      <a:pt x="587375" y="72557"/>
                      <a:pt x="584200" y="106424"/>
                    </a:cubicBezTo>
                    <a:cubicBezTo>
                      <a:pt x="581025" y="140291"/>
                      <a:pt x="574146" y="178391"/>
                      <a:pt x="561975" y="217549"/>
                    </a:cubicBezTo>
                    <a:cubicBezTo>
                      <a:pt x="549804" y="256707"/>
                      <a:pt x="528637" y="304332"/>
                      <a:pt x="511175" y="341374"/>
                    </a:cubicBezTo>
                    <a:cubicBezTo>
                      <a:pt x="493713" y="378416"/>
                      <a:pt x="475721" y="410695"/>
                      <a:pt x="457200" y="439799"/>
                    </a:cubicBezTo>
                    <a:cubicBezTo>
                      <a:pt x="438679" y="468903"/>
                      <a:pt x="418571" y="492716"/>
                      <a:pt x="400050" y="515999"/>
                    </a:cubicBezTo>
                    <a:cubicBezTo>
                      <a:pt x="381529" y="539282"/>
                      <a:pt x="367771" y="558862"/>
                      <a:pt x="346075" y="579499"/>
                    </a:cubicBezTo>
                    <a:cubicBezTo>
                      <a:pt x="324379" y="600137"/>
                      <a:pt x="291042" y="626595"/>
                      <a:pt x="269875" y="639824"/>
                    </a:cubicBezTo>
                    <a:cubicBezTo>
                      <a:pt x="248708" y="653053"/>
                      <a:pt x="236008" y="654641"/>
                      <a:pt x="219075" y="658874"/>
                    </a:cubicBezTo>
                    <a:cubicBezTo>
                      <a:pt x="202142" y="663107"/>
                      <a:pt x="185208" y="664695"/>
                      <a:pt x="168275" y="665224"/>
                    </a:cubicBezTo>
                    <a:cubicBezTo>
                      <a:pt x="151342" y="665753"/>
                      <a:pt x="131762" y="665224"/>
                      <a:pt x="117475" y="662049"/>
                    </a:cubicBezTo>
                    <a:cubicBezTo>
                      <a:pt x="103188" y="658874"/>
                      <a:pt x="94192" y="652524"/>
                      <a:pt x="82550" y="646174"/>
                    </a:cubicBezTo>
                    <a:cubicBezTo>
                      <a:pt x="70908" y="639824"/>
                      <a:pt x="56621" y="632416"/>
                      <a:pt x="47625" y="623949"/>
                    </a:cubicBezTo>
                    <a:cubicBezTo>
                      <a:pt x="38629" y="615482"/>
                      <a:pt x="36512" y="609132"/>
                      <a:pt x="28575" y="595374"/>
                    </a:cubicBezTo>
                    <a:cubicBezTo>
                      <a:pt x="20637" y="581616"/>
                      <a:pt x="0" y="541399"/>
                      <a:pt x="0" y="541399"/>
                    </a:cubicBezTo>
                    <a:lnTo>
                      <a:pt x="0" y="541399"/>
                    </a:lnTo>
                  </a:path>
                </a:pathLst>
              </a:custGeom>
              <a:ln w="9525" cap="flat" cmpd="sng">
                <a:solidFill>
                  <a:schemeClr val="tx1"/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7" name="Cilindro 225"/>
              <p:cNvSpPr/>
              <p:nvPr/>
            </p:nvSpPr>
            <p:spPr>
              <a:xfrm rot="17436516">
                <a:off x="1929471" y="2088559"/>
                <a:ext cx="178059" cy="145703"/>
              </a:xfrm>
              <a:prstGeom prst="can">
                <a:avLst>
                  <a:gd name="adj" fmla="val 33481"/>
                </a:avLst>
              </a:prstGeom>
              <a:solidFill>
                <a:schemeClr val="bg1">
                  <a:lumMod val="8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Figura a mano libera 226"/>
              <p:cNvSpPr/>
              <p:nvPr/>
            </p:nvSpPr>
            <p:spPr>
              <a:xfrm>
                <a:off x="1987610" y="2073823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igura a mano libera 233"/>
              <p:cNvSpPr/>
              <p:nvPr/>
            </p:nvSpPr>
            <p:spPr>
              <a:xfrm>
                <a:off x="2244479" y="2249624"/>
                <a:ext cx="145691" cy="37607"/>
              </a:xfrm>
              <a:custGeom>
                <a:avLst/>
                <a:gdLst>
                  <a:gd name="connsiteX0" fmla="*/ 0 w 418877"/>
                  <a:gd name="connsiteY0" fmla="*/ 0 h 107607"/>
                  <a:gd name="connsiteX1" fmla="*/ 49018 w 418877"/>
                  <a:gd name="connsiteY1" fmla="*/ 62386 h 107607"/>
                  <a:gd name="connsiteX2" fmla="*/ 98035 w 418877"/>
                  <a:gd name="connsiteY2" fmla="*/ 98035 h 107607"/>
                  <a:gd name="connsiteX3" fmla="*/ 155965 w 418877"/>
                  <a:gd name="connsiteY3" fmla="*/ 106947 h 107607"/>
                  <a:gd name="connsiteX4" fmla="*/ 222807 w 418877"/>
                  <a:gd name="connsiteY4" fmla="*/ 106947 h 107607"/>
                  <a:gd name="connsiteX5" fmla="*/ 325298 w 418877"/>
                  <a:gd name="connsiteY5" fmla="*/ 106947 h 107607"/>
                  <a:gd name="connsiteX6" fmla="*/ 374316 w 418877"/>
                  <a:gd name="connsiteY6" fmla="*/ 106947 h 107607"/>
                  <a:gd name="connsiteX7" fmla="*/ 418877 w 418877"/>
                  <a:gd name="connsiteY7" fmla="*/ 102491 h 107607"/>
                  <a:gd name="connsiteX8" fmla="*/ 418877 w 418877"/>
                  <a:gd name="connsiteY8" fmla="*/ 102491 h 10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877" h="107607">
                    <a:moveTo>
                      <a:pt x="0" y="0"/>
                    </a:moveTo>
                    <a:cubicBezTo>
                      <a:pt x="16339" y="23023"/>
                      <a:pt x="32679" y="46047"/>
                      <a:pt x="49018" y="62386"/>
                    </a:cubicBezTo>
                    <a:cubicBezTo>
                      <a:pt x="65357" y="78725"/>
                      <a:pt x="80211" y="90608"/>
                      <a:pt x="98035" y="98035"/>
                    </a:cubicBezTo>
                    <a:cubicBezTo>
                      <a:pt x="115859" y="105462"/>
                      <a:pt x="135170" y="105462"/>
                      <a:pt x="155965" y="106947"/>
                    </a:cubicBezTo>
                    <a:cubicBezTo>
                      <a:pt x="176760" y="108432"/>
                      <a:pt x="222807" y="106947"/>
                      <a:pt x="222807" y="106947"/>
                    </a:cubicBezTo>
                    <a:lnTo>
                      <a:pt x="325298" y="106947"/>
                    </a:lnTo>
                    <a:cubicBezTo>
                      <a:pt x="350549" y="106947"/>
                      <a:pt x="358720" y="107690"/>
                      <a:pt x="374316" y="106947"/>
                    </a:cubicBezTo>
                    <a:cubicBezTo>
                      <a:pt x="389912" y="106204"/>
                      <a:pt x="418877" y="102491"/>
                      <a:pt x="418877" y="102491"/>
                    </a:cubicBezTo>
                    <a:lnTo>
                      <a:pt x="418877" y="102491"/>
                    </a:lnTo>
                  </a:path>
                </a:pathLst>
              </a:custGeom>
              <a:ln w="9525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igura a mano libera 234"/>
              <p:cNvSpPr/>
              <p:nvPr/>
            </p:nvSpPr>
            <p:spPr>
              <a:xfrm>
                <a:off x="2174212" y="2081104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Ovale 235"/>
              <p:cNvSpPr>
                <a:spLocks/>
              </p:cNvSpPr>
              <p:nvPr/>
            </p:nvSpPr>
            <p:spPr>
              <a:xfrm rot="416449" flipH="1">
                <a:off x="2172313" y="2241891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Ovale 237"/>
              <p:cNvSpPr>
                <a:spLocks/>
              </p:cNvSpPr>
              <p:nvPr/>
            </p:nvSpPr>
            <p:spPr>
              <a:xfrm rot="416449" flipH="1">
                <a:off x="2246896" y="2104431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Ovale 238"/>
              <p:cNvSpPr>
                <a:spLocks/>
              </p:cNvSpPr>
              <p:nvPr/>
            </p:nvSpPr>
            <p:spPr>
              <a:xfrm rot="416449" flipH="1">
                <a:off x="2276243" y="2260877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Ovale 246"/>
              <p:cNvSpPr>
                <a:spLocks/>
              </p:cNvSpPr>
              <p:nvPr/>
            </p:nvSpPr>
            <p:spPr>
              <a:xfrm rot="416449" flipH="1">
                <a:off x="2064038" y="2268053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Ovale 247"/>
              <p:cNvSpPr>
                <a:spLocks/>
              </p:cNvSpPr>
              <p:nvPr/>
            </p:nvSpPr>
            <p:spPr>
              <a:xfrm rot="416449" flipH="1">
                <a:off x="2164301" y="2188784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Ovale 249"/>
              <p:cNvSpPr>
                <a:spLocks/>
              </p:cNvSpPr>
              <p:nvPr/>
            </p:nvSpPr>
            <p:spPr>
              <a:xfrm rot="416449" flipH="1">
                <a:off x="2008099" y="2205854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Ovale 250"/>
              <p:cNvSpPr>
                <a:spLocks/>
              </p:cNvSpPr>
              <p:nvPr/>
            </p:nvSpPr>
            <p:spPr>
              <a:xfrm rot="416449" flipH="1">
                <a:off x="2058252" y="2110452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8" name="Ovale 252"/>
              <p:cNvSpPr>
                <a:spLocks/>
              </p:cNvSpPr>
              <p:nvPr/>
            </p:nvSpPr>
            <p:spPr>
              <a:xfrm rot="416449" flipH="1">
                <a:off x="1892450" y="2264790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Ovale 254"/>
              <p:cNvSpPr>
                <a:spLocks/>
              </p:cNvSpPr>
              <p:nvPr/>
            </p:nvSpPr>
            <p:spPr>
              <a:xfrm rot="416449" flipH="1">
                <a:off x="2206158" y="206928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30" name="Figura a mano libera 226"/>
              <p:cNvSpPr/>
              <p:nvPr/>
            </p:nvSpPr>
            <p:spPr>
              <a:xfrm>
                <a:off x="1944747" y="2054773"/>
                <a:ext cx="99079" cy="189786"/>
              </a:xfrm>
              <a:custGeom>
                <a:avLst/>
                <a:gdLst>
                  <a:gd name="connsiteX0" fmla="*/ 0 w 284861"/>
                  <a:gd name="connsiteY0" fmla="*/ 505021 h 543042"/>
                  <a:gd name="connsiteX1" fmla="*/ 44450 w 284861"/>
                  <a:gd name="connsiteY1" fmla="*/ 539946 h 543042"/>
                  <a:gd name="connsiteX2" fmla="*/ 158750 w 284861"/>
                  <a:gd name="connsiteY2" fmla="*/ 435171 h 543042"/>
                  <a:gd name="connsiteX3" fmla="*/ 244475 w 284861"/>
                  <a:gd name="connsiteY3" fmla="*/ 263721 h 543042"/>
                  <a:gd name="connsiteX4" fmla="*/ 282575 w 284861"/>
                  <a:gd name="connsiteY4" fmla="*/ 127196 h 543042"/>
                  <a:gd name="connsiteX5" fmla="*/ 279400 w 284861"/>
                  <a:gd name="connsiteY5" fmla="*/ 54171 h 543042"/>
                  <a:gd name="connsiteX6" fmla="*/ 269875 w 284861"/>
                  <a:gd name="connsiteY6" fmla="*/ 19246 h 543042"/>
                  <a:gd name="connsiteX7" fmla="*/ 241300 w 284861"/>
                  <a:gd name="connsiteY7" fmla="*/ 196 h 543042"/>
                  <a:gd name="connsiteX8" fmla="*/ 206375 w 284861"/>
                  <a:gd name="connsiteY8" fmla="*/ 9721 h 543042"/>
                  <a:gd name="connsiteX9" fmla="*/ 203200 w 284861"/>
                  <a:gd name="connsiteY9" fmla="*/ 16071 h 54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4861" h="543042">
                    <a:moveTo>
                      <a:pt x="0" y="505021"/>
                    </a:moveTo>
                    <a:cubicBezTo>
                      <a:pt x="8996" y="528304"/>
                      <a:pt x="17992" y="551588"/>
                      <a:pt x="44450" y="539946"/>
                    </a:cubicBezTo>
                    <a:cubicBezTo>
                      <a:pt x="70908" y="528304"/>
                      <a:pt x="125413" y="481208"/>
                      <a:pt x="158750" y="435171"/>
                    </a:cubicBezTo>
                    <a:cubicBezTo>
                      <a:pt x="192088" y="389133"/>
                      <a:pt x="223838" y="315050"/>
                      <a:pt x="244475" y="263721"/>
                    </a:cubicBezTo>
                    <a:cubicBezTo>
                      <a:pt x="265112" y="212392"/>
                      <a:pt x="276754" y="162121"/>
                      <a:pt x="282575" y="127196"/>
                    </a:cubicBezTo>
                    <a:cubicBezTo>
                      <a:pt x="288396" y="92271"/>
                      <a:pt x="281517" y="72163"/>
                      <a:pt x="279400" y="54171"/>
                    </a:cubicBezTo>
                    <a:cubicBezTo>
                      <a:pt x="277283" y="36179"/>
                      <a:pt x="276225" y="28242"/>
                      <a:pt x="269875" y="19246"/>
                    </a:cubicBezTo>
                    <a:cubicBezTo>
                      <a:pt x="263525" y="10250"/>
                      <a:pt x="251883" y="1783"/>
                      <a:pt x="241300" y="196"/>
                    </a:cubicBezTo>
                    <a:cubicBezTo>
                      <a:pt x="230717" y="-1392"/>
                      <a:pt x="212725" y="7075"/>
                      <a:pt x="206375" y="9721"/>
                    </a:cubicBezTo>
                    <a:cubicBezTo>
                      <a:pt x="200025" y="12367"/>
                      <a:pt x="203200" y="16071"/>
                      <a:pt x="203200" y="16071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Ovale 251"/>
              <p:cNvSpPr>
                <a:spLocks/>
              </p:cNvSpPr>
              <p:nvPr/>
            </p:nvSpPr>
            <p:spPr>
              <a:xfrm rot="416449" flipH="1">
                <a:off x="1992775" y="2149042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Ovale 253"/>
              <p:cNvSpPr>
                <a:spLocks/>
              </p:cNvSpPr>
              <p:nvPr/>
            </p:nvSpPr>
            <p:spPr>
              <a:xfrm rot="416449" flipH="1">
                <a:off x="2023531" y="2057321"/>
                <a:ext cx="54000" cy="54000"/>
              </a:xfrm>
              <a:prstGeom prst="ellipse">
                <a:avLst/>
              </a:prstGeom>
              <a:solidFill>
                <a:srgbClr val="00FF00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433" name="Straight Connector 328"/>
            <p:cNvCxnSpPr/>
            <p:nvPr/>
          </p:nvCxnSpPr>
          <p:spPr>
            <a:xfrm flipV="1">
              <a:off x="2665784" y="1059139"/>
              <a:ext cx="0" cy="279266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330"/>
            <p:cNvCxnSpPr/>
            <p:nvPr/>
          </p:nvCxnSpPr>
          <p:spPr>
            <a:xfrm>
              <a:off x="2662664" y="1063130"/>
              <a:ext cx="230479" cy="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5" name="Figura a mano libera 137"/>
            <p:cNvSpPr/>
            <p:nvPr/>
          </p:nvSpPr>
          <p:spPr>
            <a:xfrm rot="2442580">
              <a:off x="2184105" y="259526"/>
              <a:ext cx="565293" cy="604212"/>
            </a:xfrm>
            <a:custGeom>
              <a:avLst/>
              <a:gdLst>
                <a:gd name="connsiteX0" fmla="*/ 259817 w 515555"/>
                <a:gd name="connsiteY0" fmla="*/ 2679 h 603133"/>
                <a:gd name="connsiteX1" fmla="*/ 400410 w 515555"/>
                <a:gd name="connsiteY1" fmla="*/ 54230 h 603133"/>
                <a:gd name="connsiteX2" fmla="*/ 475393 w 515555"/>
                <a:gd name="connsiteY2" fmla="*/ 157332 h 603133"/>
                <a:gd name="connsiteX3" fmla="*/ 508197 w 515555"/>
                <a:gd name="connsiteY3" fmla="*/ 326044 h 603133"/>
                <a:gd name="connsiteX4" fmla="*/ 494138 w 515555"/>
                <a:gd name="connsiteY4" fmla="*/ 457265 h 603133"/>
                <a:gd name="connsiteX5" fmla="*/ 297308 w 515555"/>
                <a:gd name="connsiteY5" fmla="*/ 527562 h 603133"/>
                <a:gd name="connsiteX6" fmla="*/ 203580 w 515555"/>
                <a:gd name="connsiteY6" fmla="*/ 602545 h 603133"/>
                <a:gd name="connsiteX7" fmla="*/ 105165 w 515555"/>
                <a:gd name="connsiteY7" fmla="*/ 485384 h 603133"/>
                <a:gd name="connsiteX8" fmla="*/ 11436 w 515555"/>
                <a:gd name="connsiteY8" fmla="*/ 344790 h 603133"/>
                <a:gd name="connsiteX9" fmla="*/ 16123 w 515555"/>
                <a:gd name="connsiteY9" fmla="*/ 208883 h 603133"/>
                <a:gd name="connsiteX10" fmla="*/ 142656 w 515555"/>
                <a:gd name="connsiteY10" fmla="*/ 133899 h 603133"/>
                <a:gd name="connsiteX11" fmla="*/ 259817 w 515555"/>
                <a:gd name="connsiteY11" fmla="*/ 2679 h 60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5555" h="603133">
                  <a:moveTo>
                    <a:pt x="259817" y="2679"/>
                  </a:moveTo>
                  <a:cubicBezTo>
                    <a:pt x="302776" y="-10599"/>
                    <a:pt x="364481" y="28455"/>
                    <a:pt x="400410" y="54230"/>
                  </a:cubicBezTo>
                  <a:cubicBezTo>
                    <a:pt x="436339" y="80005"/>
                    <a:pt x="457429" y="112030"/>
                    <a:pt x="475393" y="157332"/>
                  </a:cubicBezTo>
                  <a:cubicBezTo>
                    <a:pt x="493357" y="202634"/>
                    <a:pt x="505073" y="276055"/>
                    <a:pt x="508197" y="326044"/>
                  </a:cubicBezTo>
                  <a:cubicBezTo>
                    <a:pt x="511321" y="376033"/>
                    <a:pt x="529286" y="423679"/>
                    <a:pt x="494138" y="457265"/>
                  </a:cubicBezTo>
                  <a:cubicBezTo>
                    <a:pt x="458990" y="490851"/>
                    <a:pt x="345734" y="503349"/>
                    <a:pt x="297308" y="527562"/>
                  </a:cubicBezTo>
                  <a:cubicBezTo>
                    <a:pt x="248882" y="551775"/>
                    <a:pt x="235604" y="609575"/>
                    <a:pt x="203580" y="602545"/>
                  </a:cubicBezTo>
                  <a:cubicBezTo>
                    <a:pt x="171556" y="595515"/>
                    <a:pt x="137189" y="528343"/>
                    <a:pt x="105165" y="485384"/>
                  </a:cubicBezTo>
                  <a:cubicBezTo>
                    <a:pt x="73141" y="442425"/>
                    <a:pt x="26276" y="390873"/>
                    <a:pt x="11436" y="344790"/>
                  </a:cubicBezTo>
                  <a:cubicBezTo>
                    <a:pt x="-3404" y="298707"/>
                    <a:pt x="-5747" y="244031"/>
                    <a:pt x="16123" y="208883"/>
                  </a:cubicBezTo>
                  <a:cubicBezTo>
                    <a:pt x="37993" y="173735"/>
                    <a:pt x="105946" y="169047"/>
                    <a:pt x="142656" y="133899"/>
                  </a:cubicBezTo>
                  <a:cubicBezTo>
                    <a:pt x="179366" y="98751"/>
                    <a:pt x="216858" y="15957"/>
                    <a:pt x="259817" y="2679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CC9966">
                    <a:alpha val="76000"/>
                  </a:srgbClr>
                </a:gs>
                <a:gs pos="100000">
                  <a:srgbClr val="FFFFFF">
                    <a:alpha val="76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436" name="Figura a mano libera 138"/>
            <p:cNvSpPr/>
            <p:nvPr/>
          </p:nvSpPr>
          <p:spPr>
            <a:xfrm rot="655038">
              <a:off x="2369195" y="404481"/>
              <a:ext cx="276275" cy="236394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rgbClr val="FFCC66">
                <a:alpha val="70000"/>
              </a:srgbClr>
            </a:solidFill>
            <a:ln w="6350" cmpd="sng">
              <a:solidFill>
                <a:srgbClr val="4A45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>
                <a:solidFill>
                  <a:prstClr val="white"/>
                </a:solidFill>
              </a:endParaRPr>
            </a:p>
          </p:txBody>
        </p:sp>
        <p:sp>
          <p:nvSpPr>
            <p:cNvPr id="437" name="Figura a mano libera 596"/>
            <p:cNvSpPr/>
            <p:nvPr/>
          </p:nvSpPr>
          <p:spPr>
            <a:xfrm rot="2632726">
              <a:off x="2411010" y="450428"/>
              <a:ext cx="41824" cy="5091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93000"/>
              </a:schemeClr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prstClr val="white"/>
                </a:solidFill>
              </a:endParaRPr>
            </a:p>
          </p:txBody>
        </p:sp>
        <p:cxnSp>
          <p:nvCxnSpPr>
            <p:cNvPr id="438" name="Straight Arrow Connector 437"/>
            <p:cNvCxnSpPr/>
            <p:nvPr/>
          </p:nvCxnSpPr>
          <p:spPr>
            <a:xfrm>
              <a:off x="2504342" y="2445024"/>
              <a:ext cx="0" cy="535826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9" name="Group 431"/>
            <p:cNvGrpSpPr/>
            <p:nvPr/>
          </p:nvGrpSpPr>
          <p:grpSpPr>
            <a:xfrm>
              <a:off x="1860450" y="596992"/>
              <a:ext cx="1302324" cy="593752"/>
              <a:chOff x="2891341" y="579841"/>
              <a:chExt cx="1302324" cy="593752"/>
            </a:xfrm>
          </p:grpSpPr>
          <p:cxnSp>
            <p:nvCxnSpPr>
              <p:cNvPr id="440" name="Connettore 1 136"/>
              <p:cNvCxnSpPr>
                <a:cxnSpLocks noChangeShapeType="1"/>
              </p:cNvCxnSpPr>
              <p:nvPr/>
            </p:nvCxnSpPr>
            <p:spPr bwMode="auto">
              <a:xfrm flipH="1">
                <a:off x="2895862" y="580141"/>
                <a:ext cx="580583" cy="334975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" name="Connettore 1 136"/>
              <p:cNvCxnSpPr>
                <a:cxnSpLocks noChangeShapeType="1"/>
              </p:cNvCxnSpPr>
              <p:nvPr/>
            </p:nvCxnSpPr>
            <p:spPr bwMode="auto">
              <a:xfrm>
                <a:off x="3602855" y="579841"/>
                <a:ext cx="590706" cy="330267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2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4064854" y="1041402"/>
                <a:ext cx="257622" cy="0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3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2762530" y="1044782"/>
                <a:ext cx="257622" cy="0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44" name="Figura a mano libera 137"/>
            <p:cNvSpPr/>
            <p:nvPr/>
          </p:nvSpPr>
          <p:spPr>
            <a:xfrm rot="2442580">
              <a:off x="2161983" y="3350260"/>
              <a:ext cx="565293" cy="604212"/>
            </a:xfrm>
            <a:custGeom>
              <a:avLst/>
              <a:gdLst>
                <a:gd name="connsiteX0" fmla="*/ 259817 w 515555"/>
                <a:gd name="connsiteY0" fmla="*/ 2679 h 603133"/>
                <a:gd name="connsiteX1" fmla="*/ 400410 w 515555"/>
                <a:gd name="connsiteY1" fmla="*/ 54230 h 603133"/>
                <a:gd name="connsiteX2" fmla="*/ 475393 w 515555"/>
                <a:gd name="connsiteY2" fmla="*/ 157332 h 603133"/>
                <a:gd name="connsiteX3" fmla="*/ 508197 w 515555"/>
                <a:gd name="connsiteY3" fmla="*/ 326044 h 603133"/>
                <a:gd name="connsiteX4" fmla="*/ 494138 w 515555"/>
                <a:gd name="connsiteY4" fmla="*/ 457265 h 603133"/>
                <a:gd name="connsiteX5" fmla="*/ 297308 w 515555"/>
                <a:gd name="connsiteY5" fmla="*/ 527562 h 603133"/>
                <a:gd name="connsiteX6" fmla="*/ 203580 w 515555"/>
                <a:gd name="connsiteY6" fmla="*/ 602545 h 603133"/>
                <a:gd name="connsiteX7" fmla="*/ 105165 w 515555"/>
                <a:gd name="connsiteY7" fmla="*/ 485384 h 603133"/>
                <a:gd name="connsiteX8" fmla="*/ 11436 w 515555"/>
                <a:gd name="connsiteY8" fmla="*/ 344790 h 603133"/>
                <a:gd name="connsiteX9" fmla="*/ 16123 w 515555"/>
                <a:gd name="connsiteY9" fmla="*/ 208883 h 603133"/>
                <a:gd name="connsiteX10" fmla="*/ 142656 w 515555"/>
                <a:gd name="connsiteY10" fmla="*/ 133899 h 603133"/>
                <a:gd name="connsiteX11" fmla="*/ 259817 w 515555"/>
                <a:gd name="connsiteY11" fmla="*/ 2679 h 60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5555" h="603133">
                  <a:moveTo>
                    <a:pt x="259817" y="2679"/>
                  </a:moveTo>
                  <a:cubicBezTo>
                    <a:pt x="302776" y="-10599"/>
                    <a:pt x="364481" y="28455"/>
                    <a:pt x="400410" y="54230"/>
                  </a:cubicBezTo>
                  <a:cubicBezTo>
                    <a:pt x="436339" y="80005"/>
                    <a:pt x="457429" y="112030"/>
                    <a:pt x="475393" y="157332"/>
                  </a:cubicBezTo>
                  <a:cubicBezTo>
                    <a:pt x="493357" y="202634"/>
                    <a:pt x="505073" y="276055"/>
                    <a:pt x="508197" y="326044"/>
                  </a:cubicBezTo>
                  <a:cubicBezTo>
                    <a:pt x="511321" y="376033"/>
                    <a:pt x="529286" y="423679"/>
                    <a:pt x="494138" y="457265"/>
                  </a:cubicBezTo>
                  <a:cubicBezTo>
                    <a:pt x="458990" y="490851"/>
                    <a:pt x="345734" y="503349"/>
                    <a:pt x="297308" y="527562"/>
                  </a:cubicBezTo>
                  <a:cubicBezTo>
                    <a:pt x="248882" y="551775"/>
                    <a:pt x="235604" y="609575"/>
                    <a:pt x="203580" y="602545"/>
                  </a:cubicBezTo>
                  <a:cubicBezTo>
                    <a:pt x="171556" y="595515"/>
                    <a:pt x="137189" y="528343"/>
                    <a:pt x="105165" y="485384"/>
                  </a:cubicBezTo>
                  <a:cubicBezTo>
                    <a:pt x="73141" y="442425"/>
                    <a:pt x="26276" y="390873"/>
                    <a:pt x="11436" y="344790"/>
                  </a:cubicBezTo>
                  <a:cubicBezTo>
                    <a:pt x="-3404" y="298707"/>
                    <a:pt x="-5747" y="244031"/>
                    <a:pt x="16123" y="208883"/>
                  </a:cubicBezTo>
                  <a:cubicBezTo>
                    <a:pt x="37993" y="173735"/>
                    <a:pt x="105946" y="169047"/>
                    <a:pt x="142656" y="133899"/>
                  </a:cubicBezTo>
                  <a:cubicBezTo>
                    <a:pt x="179366" y="98751"/>
                    <a:pt x="216858" y="15957"/>
                    <a:pt x="259817" y="2679"/>
                  </a:cubicBezTo>
                  <a:close/>
                </a:path>
              </a:pathLst>
            </a:custGeom>
            <a:gradFill flip="none" rotWithShape="1">
              <a:gsLst>
                <a:gs pos="60000">
                  <a:srgbClr val="CC9966">
                    <a:alpha val="76000"/>
                  </a:srgbClr>
                </a:gs>
                <a:gs pos="100000">
                  <a:srgbClr val="FFFFFF">
                    <a:alpha val="76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445" name="Figura a mano libera 138"/>
            <p:cNvSpPr/>
            <p:nvPr/>
          </p:nvSpPr>
          <p:spPr>
            <a:xfrm rot="655038">
              <a:off x="2347073" y="3495215"/>
              <a:ext cx="276275" cy="236394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rgbClr val="FFCC66">
                <a:alpha val="70000"/>
              </a:srgbClr>
            </a:solidFill>
            <a:ln w="6350" cmpd="sng">
              <a:solidFill>
                <a:srgbClr val="4A452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>
                <a:solidFill>
                  <a:prstClr val="white"/>
                </a:solidFill>
              </a:endParaRPr>
            </a:p>
          </p:txBody>
        </p:sp>
        <p:sp>
          <p:nvSpPr>
            <p:cNvPr id="446" name="Figura a mano libera 596"/>
            <p:cNvSpPr/>
            <p:nvPr/>
          </p:nvSpPr>
          <p:spPr>
            <a:xfrm rot="2632726">
              <a:off x="2388888" y="3541162"/>
              <a:ext cx="41824" cy="50910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93000"/>
              </a:schemeClr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prstClr val="white"/>
                </a:solidFill>
              </a:endParaRPr>
            </a:p>
          </p:txBody>
        </p:sp>
        <p:grpSp>
          <p:nvGrpSpPr>
            <p:cNvPr id="447" name="Group 432"/>
            <p:cNvGrpSpPr/>
            <p:nvPr/>
          </p:nvGrpSpPr>
          <p:grpSpPr>
            <a:xfrm flipV="1">
              <a:off x="1847853" y="3226109"/>
              <a:ext cx="1302324" cy="309159"/>
              <a:chOff x="2891341" y="579841"/>
              <a:chExt cx="1302324" cy="590372"/>
            </a:xfrm>
          </p:grpSpPr>
          <p:cxnSp>
            <p:nvCxnSpPr>
              <p:cNvPr id="448" name="Connettore 1 136"/>
              <p:cNvCxnSpPr>
                <a:cxnSpLocks noChangeShapeType="1"/>
              </p:cNvCxnSpPr>
              <p:nvPr/>
            </p:nvCxnSpPr>
            <p:spPr bwMode="auto">
              <a:xfrm flipH="1">
                <a:off x="2895862" y="580141"/>
                <a:ext cx="580583" cy="334975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9" name="Connettore 1 136"/>
              <p:cNvCxnSpPr>
                <a:cxnSpLocks noChangeShapeType="1"/>
              </p:cNvCxnSpPr>
              <p:nvPr/>
            </p:nvCxnSpPr>
            <p:spPr bwMode="auto">
              <a:xfrm>
                <a:off x="3602855" y="579841"/>
                <a:ext cx="590706" cy="330267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0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4064854" y="1041402"/>
                <a:ext cx="257622" cy="0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1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2762530" y="1041402"/>
                <a:ext cx="257622" cy="0"/>
              </a:xfrm>
              <a:prstGeom prst="line">
                <a:avLst/>
              </a:prstGeom>
              <a:noFill/>
              <a:ln w="9525" cap="rnd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52" name="Arco 408"/>
            <p:cNvSpPr>
              <a:spLocks noChangeAspect="1"/>
            </p:cNvSpPr>
            <p:nvPr/>
          </p:nvSpPr>
          <p:spPr>
            <a:xfrm rot="16779781" flipH="1">
              <a:off x="2962175" y="1936495"/>
              <a:ext cx="386828" cy="1442697"/>
            </a:xfrm>
            <a:prstGeom prst="arc">
              <a:avLst>
                <a:gd name="adj1" fmla="val 16649830"/>
                <a:gd name="adj2" fmla="val 2558323"/>
              </a:avLst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3" name="Figura a mano libera 260"/>
            <p:cNvSpPr/>
            <p:nvPr/>
          </p:nvSpPr>
          <p:spPr>
            <a:xfrm rot="10155219" flipV="1">
              <a:off x="3423218" y="2824158"/>
              <a:ext cx="48017" cy="70917"/>
            </a:xfrm>
            <a:custGeom>
              <a:avLst/>
              <a:gdLst>
                <a:gd name="connsiteX0" fmla="*/ 75670 w 177256"/>
                <a:gd name="connsiteY0" fmla="*/ 238049 h 238049"/>
                <a:gd name="connsiteX1" fmla="*/ 128786 w 177256"/>
                <a:gd name="connsiteY1" fmla="*/ 184930 h 238049"/>
                <a:gd name="connsiteX2" fmla="*/ 162587 w 177256"/>
                <a:gd name="connsiteY2" fmla="*/ 151127 h 238049"/>
                <a:gd name="connsiteX3" fmla="*/ 177073 w 177256"/>
                <a:gd name="connsiteY3" fmla="*/ 131812 h 238049"/>
                <a:gd name="connsiteX4" fmla="*/ 167415 w 177256"/>
                <a:gd name="connsiteY4" fmla="*/ 117325 h 238049"/>
                <a:gd name="connsiteX5" fmla="*/ 123957 w 177256"/>
                <a:gd name="connsiteY5" fmla="*/ 117325 h 238049"/>
                <a:gd name="connsiteX6" fmla="*/ 56355 w 177256"/>
                <a:gd name="connsiteY6" fmla="*/ 136641 h 238049"/>
                <a:gd name="connsiteX7" fmla="*/ 3239 w 177256"/>
                <a:gd name="connsiteY7" fmla="*/ 151127 h 238049"/>
                <a:gd name="connsiteX8" fmla="*/ 12896 w 177256"/>
                <a:gd name="connsiteY8" fmla="*/ 117325 h 238049"/>
                <a:gd name="connsiteX9" fmla="*/ 70841 w 177256"/>
                <a:gd name="connsiteY9" fmla="*/ 88351 h 238049"/>
                <a:gd name="connsiteX10" fmla="*/ 133614 w 177256"/>
                <a:gd name="connsiteY10" fmla="*/ 69035 h 238049"/>
                <a:gd name="connsiteX11" fmla="*/ 162587 w 177256"/>
                <a:gd name="connsiteY11" fmla="*/ 49719 h 238049"/>
                <a:gd name="connsiteX12" fmla="*/ 162587 w 177256"/>
                <a:gd name="connsiteY12" fmla="*/ 20746 h 238049"/>
                <a:gd name="connsiteX13" fmla="*/ 119128 w 177256"/>
                <a:gd name="connsiteY13" fmla="*/ 1430 h 238049"/>
                <a:gd name="connsiteX14" fmla="*/ 109471 w 177256"/>
                <a:gd name="connsiteY14" fmla="*/ 1430 h 23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256" h="238049">
                  <a:moveTo>
                    <a:pt x="75670" y="238049"/>
                  </a:moveTo>
                  <a:lnTo>
                    <a:pt x="128786" y="184930"/>
                  </a:lnTo>
                  <a:cubicBezTo>
                    <a:pt x="143272" y="170443"/>
                    <a:pt x="154539" y="159980"/>
                    <a:pt x="162587" y="151127"/>
                  </a:cubicBezTo>
                  <a:cubicBezTo>
                    <a:pt x="170635" y="142274"/>
                    <a:pt x="176268" y="137446"/>
                    <a:pt x="177073" y="131812"/>
                  </a:cubicBezTo>
                  <a:cubicBezTo>
                    <a:pt x="177878" y="126178"/>
                    <a:pt x="176268" y="119740"/>
                    <a:pt x="167415" y="117325"/>
                  </a:cubicBezTo>
                  <a:cubicBezTo>
                    <a:pt x="158562" y="114910"/>
                    <a:pt x="142467" y="114106"/>
                    <a:pt x="123957" y="117325"/>
                  </a:cubicBezTo>
                  <a:cubicBezTo>
                    <a:pt x="105447" y="120544"/>
                    <a:pt x="56355" y="136641"/>
                    <a:pt x="56355" y="136641"/>
                  </a:cubicBezTo>
                  <a:cubicBezTo>
                    <a:pt x="36235" y="142275"/>
                    <a:pt x="10482" y="154346"/>
                    <a:pt x="3239" y="151127"/>
                  </a:cubicBezTo>
                  <a:cubicBezTo>
                    <a:pt x="-4004" y="147908"/>
                    <a:pt x="1629" y="127788"/>
                    <a:pt x="12896" y="117325"/>
                  </a:cubicBezTo>
                  <a:cubicBezTo>
                    <a:pt x="24163" y="106862"/>
                    <a:pt x="50721" y="96399"/>
                    <a:pt x="70841" y="88351"/>
                  </a:cubicBezTo>
                  <a:cubicBezTo>
                    <a:pt x="90961" y="80303"/>
                    <a:pt x="118323" y="75474"/>
                    <a:pt x="133614" y="69035"/>
                  </a:cubicBezTo>
                  <a:cubicBezTo>
                    <a:pt x="148905" y="62596"/>
                    <a:pt x="157758" y="57767"/>
                    <a:pt x="162587" y="49719"/>
                  </a:cubicBezTo>
                  <a:cubicBezTo>
                    <a:pt x="167416" y="41671"/>
                    <a:pt x="169830" y="28794"/>
                    <a:pt x="162587" y="20746"/>
                  </a:cubicBezTo>
                  <a:cubicBezTo>
                    <a:pt x="155344" y="12698"/>
                    <a:pt x="127981" y="4649"/>
                    <a:pt x="119128" y="1430"/>
                  </a:cubicBezTo>
                  <a:cubicBezTo>
                    <a:pt x="110275" y="-1789"/>
                    <a:pt x="109471" y="1430"/>
                    <a:pt x="109471" y="1430"/>
                  </a:cubicBezTo>
                </a:path>
              </a:pathLst>
            </a:custGeom>
            <a:ln w="6350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454" name="Cilindro 261"/>
            <p:cNvSpPr>
              <a:spLocks noChangeAspect="1"/>
            </p:cNvSpPr>
            <p:nvPr/>
          </p:nvSpPr>
          <p:spPr>
            <a:xfrm rot="14679045" flipV="1">
              <a:off x="3422796" y="2719901"/>
              <a:ext cx="87380" cy="137680"/>
            </a:xfrm>
            <a:prstGeom prst="can">
              <a:avLst/>
            </a:prstGeom>
            <a:gradFill flip="none" rotWithShape="1">
              <a:gsLst>
                <a:gs pos="0">
                  <a:srgbClr val="F96363">
                    <a:tint val="66000"/>
                    <a:satMod val="160000"/>
                  </a:srgbClr>
                </a:gs>
                <a:gs pos="50000">
                  <a:srgbClr val="F96363">
                    <a:tint val="44500"/>
                    <a:satMod val="160000"/>
                  </a:srgbClr>
                </a:gs>
                <a:gs pos="100000">
                  <a:srgbClr val="F96363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55" name="Ovale 262"/>
            <p:cNvSpPr/>
            <p:nvPr/>
          </p:nvSpPr>
          <p:spPr>
            <a:xfrm rot="20955219">
              <a:off x="3379167" y="2888652"/>
              <a:ext cx="118010" cy="116467"/>
            </a:xfrm>
            <a:prstGeom prst="ellipse">
              <a:avLst/>
            </a:prstGeom>
            <a:gradFill flip="none" rotWithShape="1">
              <a:gsLst>
                <a:gs pos="0">
                  <a:srgbClr val="BFBFBF">
                    <a:tint val="66000"/>
                    <a:satMod val="160000"/>
                  </a:srgbClr>
                </a:gs>
                <a:gs pos="50000">
                  <a:srgbClr val="BFBFBF">
                    <a:tint val="44500"/>
                    <a:satMod val="160000"/>
                  </a:srgbClr>
                </a:gs>
                <a:gs pos="100000">
                  <a:srgbClr val="BFBFB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56" name="Ovale 263"/>
            <p:cNvSpPr>
              <a:spLocks/>
            </p:cNvSpPr>
            <p:nvPr/>
          </p:nvSpPr>
          <p:spPr>
            <a:xfrm rot="18577395">
              <a:off x="3430652" y="2897968"/>
              <a:ext cx="40690" cy="53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prstClr val="black"/>
                </a:solidFill>
              </a:endParaRPr>
            </a:p>
          </p:txBody>
        </p:sp>
        <p:sp>
          <p:nvSpPr>
            <p:cNvPr id="457" name="Figura a mano libera 257"/>
            <p:cNvSpPr/>
            <p:nvPr/>
          </p:nvSpPr>
          <p:spPr>
            <a:xfrm rot="10800000">
              <a:off x="3580119" y="3041862"/>
              <a:ext cx="48017" cy="74140"/>
            </a:xfrm>
            <a:custGeom>
              <a:avLst/>
              <a:gdLst>
                <a:gd name="connsiteX0" fmla="*/ 75670 w 177256"/>
                <a:gd name="connsiteY0" fmla="*/ 238049 h 238049"/>
                <a:gd name="connsiteX1" fmla="*/ 128786 w 177256"/>
                <a:gd name="connsiteY1" fmla="*/ 184930 h 238049"/>
                <a:gd name="connsiteX2" fmla="*/ 162587 w 177256"/>
                <a:gd name="connsiteY2" fmla="*/ 151127 h 238049"/>
                <a:gd name="connsiteX3" fmla="*/ 177073 w 177256"/>
                <a:gd name="connsiteY3" fmla="*/ 131812 h 238049"/>
                <a:gd name="connsiteX4" fmla="*/ 167415 w 177256"/>
                <a:gd name="connsiteY4" fmla="*/ 117325 h 238049"/>
                <a:gd name="connsiteX5" fmla="*/ 123957 w 177256"/>
                <a:gd name="connsiteY5" fmla="*/ 117325 h 238049"/>
                <a:gd name="connsiteX6" fmla="*/ 56355 w 177256"/>
                <a:gd name="connsiteY6" fmla="*/ 136641 h 238049"/>
                <a:gd name="connsiteX7" fmla="*/ 3239 w 177256"/>
                <a:gd name="connsiteY7" fmla="*/ 151127 h 238049"/>
                <a:gd name="connsiteX8" fmla="*/ 12896 w 177256"/>
                <a:gd name="connsiteY8" fmla="*/ 117325 h 238049"/>
                <a:gd name="connsiteX9" fmla="*/ 70841 w 177256"/>
                <a:gd name="connsiteY9" fmla="*/ 88351 h 238049"/>
                <a:gd name="connsiteX10" fmla="*/ 133614 w 177256"/>
                <a:gd name="connsiteY10" fmla="*/ 69035 h 238049"/>
                <a:gd name="connsiteX11" fmla="*/ 162587 w 177256"/>
                <a:gd name="connsiteY11" fmla="*/ 49719 h 238049"/>
                <a:gd name="connsiteX12" fmla="*/ 162587 w 177256"/>
                <a:gd name="connsiteY12" fmla="*/ 20746 h 238049"/>
                <a:gd name="connsiteX13" fmla="*/ 119128 w 177256"/>
                <a:gd name="connsiteY13" fmla="*/ 1430 h 238049"/>
                <a:gd name="connsiteX14" fmla="*/ 109471 w 177256"/>
                <a:gd name="connsiteY14" fmla="*/ 1430 h 23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256" h="238049">
                  <a:moveTo>
                    <a:pt x="75670" y="238049"/>
                  </a:moveTo>
                  <a:lnTo>
                    <a:pt x="128786" y="184930"/>
                  </a:lnTo>
                  <a:cubicBezTo>
                    <a:pt x="143272" y="170443"/>
                    <a:pt x="154539" y="159980"/>
                    <a:pt x="162587" y="151127"/>
                  </a:cubicBezTo>
                  <a:cubicBezTo>
                    <a:pt x="170635" y="142274"/>
                    <a:pt x="176268" y="137446"/>
                    <a:pt x="177073" y="131812"/>
                  </a:cubicBezTo>
                  <a:cubicBezTo>
                    <a:pt x="177878" y="126178"/>
                    <a:pt x="176268" y="119740"/>
                    <a:pt x="167415" y="117325"/>
                  </a:cubicBezTo>
                  <a:cubicBezTo>
                    <a:pt x="158562" y="114910"/>
                    <a:pt x="142467" y="114106"/>
                    <a:pt x="123957" y="117325"/>
                  </a:cubicBezTo>
                  <a:cubicBezTo>
                    <a:pt x="105447" y="120544"/>
                    <a:pt x="56355" y="136641"/>
                    <a:pt x="56355" y="136641"/>
                  </a:cubicBezTo>
                  <a:cubicBezTo>
                    <a:pt x="36235" y="142275"/>
                    <a:pt x="10482" y="154346"/>
                    <a:pt x="3239" y="151127"/>
                  </a:cubicBezTo>
                  <a:cubicBezTo>
                    <a:pt x="-4004" y="147908"/>
                    <a:pt x="1629" y="127788"/>
                    <a:pt x="12896" y="117325"/>
                  </a:cubicBezTo>
                  <a:cubicBezTo>
                    <a:pt x="24163" y="106862"/>
                    <a:pt x="50721" y="96399"/>
                    <a:pt x="70841" y="88351"/>
                  </a:cubicBezTo>
                  <a:cubicBezTo>
                    <a:pt x="90961" y="80303"/>
                    <a:pt x="118323" y="75474"/>
                    <a:pt x="133614" y="69035"/>
                  </a:cubicBezTo>
                  <a:cubicBezTo>
                    <a:pt x="148905" y="62596"/>
                    <a:pt x="157758" y="57767"/>
                    <a:pt x="162587" y="49719"/>
                  </a:cubicBezTo>
                  <a:cubicBezTo>
                    <a:pt x="167416" y="41671"/>
                    <a:pt x="169830" y="28794"/>
                    <a:pt x="162587" y="20746"/>
                  </a:cubicBezTo>
                  <a:cubicBezTo>
                    <a:pt x="155344" y="12698"/>
                    <a:pt x="127981" y="4649"/>
                    <a:pt x="119128" y="1430"/>
                  </a:cubicBezTo>
                  <a:cubicBezTo>
                    <a:pt x="110275" y="-1789"/>
                    <a:pt x="109471" y="1430"/>
                    <a:pt x="109471" y="1430"/>
                  </a:cubicBezTo>
                </a:path>
              </a:pathLst>
            </a:custGeom>
            <a:ln w="6350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458" name="Cilindro 258"/>
            <p:cNvSpPr>
              <a:spLocks noChangeAspect="1"/>
            </p:cNvSpPr>
            <p:nvPr/>
          </p:nvSpPr>
          <p:spPr>
            <a:xfrm rot="6276174">
              <a:off x="3617100" y="3085523"/>
              <a:ext cx="87031" cy="137679"/>
            </a:xfrm>
            <a:prstGeom prst="can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tint val="66000"/>
                    <a:satMod val="160000"/>
                  </a:schemeClr>
                </a:gs>
                <a:gs pos="50000">
                  <a:schemeClr val="tx2">
                    <a:lumMod val="40000"/>
                    <a:lumOff val="60000"/>
                    <a:tint val="44500"/>
                    <a:satMod val="160000"/>
                  </a:schemeClr>
                </a:gs>
                <a:gs pos="100000">
                  <a:schemeClr val="tx2">
                    <a:lumMod val="40000"/>
                    <a:lumOff val="6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59" name="Ovale 259"/>
            <p:cNvSpPr/>
            <p:nvPr/>
          </p:nvSpPr>
          <p:spPr>
            <a:xfrm flipV="1">
              <a:off x="3543616" y="2930704"/>
              <a:ext cx="118010" cy="11646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60" name="Ovale 264"/>
            <p:cNvSpPr>
              <a:spLocks/>
            </p:cNvSpPr>
            <p:nvPr/>
          </p:nvSpPr>
          <p:spPr>
            <a:xfrm rot="3022605" flipV="1">
              <a:off x="3577946" y="2979940"/>
              <a:ext cx="40690" cy="53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prstClr val="black"/>
                </a:solidFill>
              </a:endParaRPr>
            </a:p>
          </p:txBody>
        </p:sp>
        <p:sp>
          <p:nvSpPr>
            <p:cNvPr id="461" name="Figura a mano libera 265"/>
            <p:cNvSpPr/>
            <p:nvPr/>
          </p:nvSpPr>
          <p:spPr>
            <a:xfrm rot="10800000" flipH="1" flipV="1">
              <a:off x="3734645" y="2747358"/>
              <a:ext cx="48017" cy="70917"/>
            </a:xfrm>
            <a:custGeom>
              <a:avLst/>
              <a:gdLst>
                <a:gd name="connsiteX0" fmla="*/ 75670 w 177256"/>
                <a:gd name="connsiteY0" fmla="*/ 238049 h 238049"/>
                <a:gd name="connsiteX1" fmla="*/ 128786 w 177256"/>
                <a:gd name="connsiteY1" fmla="*/ 184930 h 238049"/>
                <a:gd name="connsiteX2" fmla="*/ 162587 w 177256"/>
                <a:gd name="connsiteY2" fmla="*/ 151127 h 238049"/>
                <a:gd name="connsiteX3" fmla="*/ 177073 w 177256"/>
                <a:gd name="connsiteY3" fmla="*/ 131812 h 238049"/>
                <a:gd name="connsiteX4" fmla="*/ 167415 w 177256"/>
                <a:gd name="connsiteY4" fmla="*/ 117325 h 238049"/>
                <a:gd name="connsiteX5" fmla="*/ 123957 w 177256"/>
                <a:gd name="connsiteY5" fmla="*/ 117325 h 238049"/>
                <a:gd name="connsiteX6" fmla="*/ 56355 w 177256"/>
                <a:gd name="connsiteY6" fmla="*/ 136641 h 238049"/>
                <a:gd name="connsiteX7" fmla="*/ 3239 w 177256"/>
                <a:gd name="connsiteY7" fmla="*/ 151127 h 238049"/>
                <a:gd name="connsiteX8" fmla="*/ 12896 w 177256"/>
                <a:gd name="connsiteY8" fmla="*/ 117325 h 238049"/>
                <a:gd name="connsiteX9" fmla="*/ 70841 w 177256"/>
                <a:gd name="connsiteY9" fmla="*/ 88351 h 238049"/>
                <a:gd name="connsiteX10" fmla="*/ 133614 w 177256"/>
                <a:gd name="connsiteY10" fmla="*/ 69035 h 238049"/>
                <a:gd name="connsiteX11" fmla="*/ 162587 w 177256"/>
                <a:gd name="connsiteY11" fmla="*/ 49719 h 238049"/>
                <a:gd name="connsiteX12" fmla="*/ 162587 w 177256"/>
                <a:gd name="connsiteY12" fmla="*/ 20746 h 238049"/>
                <a:gd name="connsiteX13" fmla="*/ 119128 w 177256"/>
                <a:gd name="connsiteY13" fmla="*/ 1430 h 238049"/>
                <a:gd name="connsiteX14" fmla="*/ 109471 w 177256"/>
                <a:gd name="connsiteY14" fmla="*/ 1430 h 23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256" h="238049">
                  <a:moveTo>
                    <a:pt x="75670" y="238049"/>
                  </a:moveTo>
                  <a:lnTo>
                    <a:pt x="128786" y="184930"/>
                  </a:lnTo>
                  <a:cubicBezTo>
                    <a:pt x="143272" y="170443"/>
                    <a:pt x="154539" y="159980"/>
                    <a:pt x="162587" y="151127"/>
                  </a:cubicBezTo>
                  <a:cubicBezTo>
                    <a:pt x="170635" y="142274"/>
                    <a:pt x="176268" y="137446"/>
                    <a:pt x="177073" y="131812"/>
                  </a:cubicBezTo>
                  <a:cubicBezTo>
                    <a:pt x="177878" y="126178"/>
                    <a:pt x="176268" y="119740"/>
                    <a:pt x="167415" y="117325"/>
                  </a:cubicBezTo>
                  <a:cubicBezTo>
                    <a:pt x="158562" y="114910"/>
                    <a:pt x="142467" y="114106"/>
                    <a:pt x="123957" y="117325"/>
                  </a:cubicBezTo>
                  <a:cubicBezTo>
                    <a:pt x="105447" y="120544"/>
                    <a:pt x="56355" y="136641"/>
                    <a:pt x="56355" y="136641"/>
                  </a:cubicBezTo>
                  <a:cubicBezTo>
                    <a:pt x="36235" y="142275"/>
                    <a:pt x="10482" y="154346"/>
                    <a:pt x="3239" y="151127"/>
                  </a:cubicBezTo>
                  <a:cubicBezTo>
                    <a:pt x="-4004" y="147908"/>
                    <a:pt x="1629" y="127788"/>
                    <a:pt x="12896" y="117325"/>
                  </a:cubicBezTo>
                  <a:cubicBezTo>
                    <a:pt x="24163" y="106862"/>
                    <a:pt x="50721" y="96399"/>
                    <a:pt x="70841" y="88351"/>
                  </a:cubicBezTo>
                  <a:cubicBezTo>
                    <a:pt x="90961" y="80303"/>
                    <a:pt x="118323" y="75474"/>
                    <a:pt x="133614" y="69035"/>
                  </a:cubicBezTo>
                  <a:cubicBezTo>
                    <a:pt x="148905" y="62596"/>
                    <a:pt x="157758" y="57767"/>
                    <a:pt x="162587" y="49719"/>
                  </a:cubicBezTo>
                  <a:cubicBezTo>
                    <a:pt x="167416" y="41671"/>
                    <a:pt x="169830" y="28794"/>
                    <a:pt x="162587" y="20746"/>
                  </a:cubicBezTo>
                  <a:cubicBezTo>
                    <a:pt x="155344" y="12698"/>
                    <a:pt x="127981" y="4649"/>
                    <a:pt x="119128" y="1430"/>
                  </a:cubicBezTo>
                  <a:cubicBezTo>
                    <a:pt x="110275" y="-1789"/>
                    <a:pt x="109471" y="1430"/>
                    <a:pt x="109471" y="1430"/>
                  </a:cubicBezTo>
                </a:path>
              </a:pathLst>
            </a:custGeom>
            <a:ln w="6350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462" name="Cilindro 266"/>
            <p:cNvSpPr>
              <a:spLocks noChangeAspect="1"/>
            </p:cNvSpPr>
            <p:nvPr/>
          </p:nvSpPr>
          <p:spPr>
            <a:xfrm rot="6276174" flipH="1" flipV="1">
              <a:off x="3653624" y="2647576"/>
              <a:ext cx="92593" cy="137680"/>
            </a:xfrm>
            <a:prstGeom prst="can">
              <a:avLst/>
            </a:prstGeom>
            <a:gradFill flip="none" rotWithShape="1">
              <a:gsLst>
                <a:gs pos="0">
                  <a:srgbClr val="FFCC33">
                    <a:tint val="66000"/>
                    <a:satMod val="160000"/>
                  </a:srgbClr>
                </a:gs>
                <a:gs pos="50000">
                  <a:srgbClr val="FFCC33">
                    <a:tint val="44500"/>
                    <a:satMod val="160000"/>
                  </a:srgbClr>
                </a:gs>
                <a:gs pos="100000">
                  <a:srgbClr val="FFCC33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/>
            </a:p>
          </p:txBody>
        </p:sp>
        <p:sp>
          <p:nvSpPr>
            <p:cNvPr id="463" name="Ovale 267"/>
            <p:cNvSpPr/>
            <p:nvPr/>
          </p:nvSpPr>
          <p:spPr>
            <a:xfrm flipH="1">
              <a:off x="3665426" y="2813192"/>
              <a:ext cx="118010" cy="11646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464" name="Ovale 268"/>
            <p:cNvSpPr>
              <a:spLocks/>
            </p:cNvSpPr>
            <p:nvPr/>
          </p:nvSpPr>
          <p:spPr>
            <a:xfrm rot="18577395">
              <a:off x="3717543" y="2821166"/>
              <a:ext cx="40690" cy="53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prstClr val="black"/>
                </a:solidFill>
              </a:endParaRPr>
            </a:p>
          </p:txBody>
        </p:sp>
        <p:sp>
          <p:nvSpPr>
            <p:cNvPr id="465" name="Arco 408"/>
            <p:cNvSpPr>
              <a:spLocks noChangeAspect="1"/>
            </p:cNvSpPr>
            <p:nvPr/>
          </p:nvSpPr>
          <p:spPr>
            <a:xfrm rot="16800000" flipV="1">
              <a:off x="1410059" y="1277028"/>
              <a:ext cx="911692" cy="1411008"/>
            </a:xfrm>
            <a:prstGeom prst="arc">
              <a:avLst>
                <a:gd name="adj1" fmla="val 17430815"/>
                <a:gd name="adj2" fmla="val 2319566"/>
              </a:avLst>
            </a:prstGeom>
            <a:ln w="9525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66" name="Group 344"/>
            <p:cNvGrpSpPr/>
            <p:nvPr/>
          </p:nvGrpSpPr>
          <p:grpSpPr>
            <a:xfrm rot="6300000">
              <a:off x="1054975" y="1438918"/>
              <a:ext cx="379871" cy="425113"/>
              <a:chOff x="1551185" y="1544137"/>
              <a:chExt cx="379871" cy="425113"/>
            </a:xfrm>
          </p:grpSpPr>
          <p:grpSp>
            <p:nvGrpSpPr>
              <p:cNvPr id="467" name="Gruppo 294"/>
              <p:cNvGrpSpPr/>
              <p:nvPr/>
            </p:nvGrpSpPr>
            <p:grpSpPr>
              <a:xfrm rot="19260000">
                <a:off x="1649449" y="1544539"/>
                <a:ext cx="281607" cy="424711"/>
                <a:chOff x="3492948" y="3422877"/>
                <a:chExt cx="268059" cy="454370"/>
              </a:xfrm>
            </p:grpSpPr>
            <p:grpSp>
              <p:nvGrpSpPr>
                <p:cNvPr id="469" name="Gruppo 310"/>
                <p:cNvGrpSpPr/>
                <p:nvPr/>
              </p:nvGrpSpPr>
              <p:grpSpPr>
                <a:xfrm flipH="1">
                  <a:off x="3492948" y="3422877"/>
                  <a:ext cx="268059" cy="454370"/>
                  <a:chOff x="2757008" y="3338462"/>
                  <a:chExt cx="336429" cy="559332"/>
                </a:xfrm>
              </p:grpSpPr>
              <p:grpSp>
                <p:nvGrpSpPr>
                  <p:cNvPr id="471" name="Gruppo 312"/>
                  <p:cNvGrpSpPr/>
                  <p:nvPr/>
                </p:nvGrpSpPr>
                <p:grpSpPr>
                  <a:xfrm rot="10800000" flipV="1">
                    <a:off x="2823817" y="3338462"/>
                    <a:ext cx="269620" cy="333831"/>
                    <a:chOff x="472716" y="1929263"/>
                    <a:chExt cx="543787" cy="492998"/>
                  </a:xfrm>
                </p:grpSpPr>
                <p:sp>
                  <p:nvSpPr>
                    <p:cNvPr id="473" name="Figura a mano libera 314"/>
                    <p:cNvSpPr/>
                    <p:nvPr/>
                  </p:nvSpPr>
                  <p:spPr>
                    <a:xfrm>
                      <a:off x="839247" y="2184212"/>
                      <a:ext cx="177256" cy="238049"/>
                    </a:xfrm>
                    <a:custGeom>
                      <a:avLst/>
                      <a:gdLst>
                        <a:gd name="connsiteX0" fmla="*/ 75670 w 177256"/>
                        <a:gd name="connsiteY0" fmla="*/ 238049 h 238049"/>
                        <a:gd name="connsiteX1" fmla="*/ 128786 w 177256"/>
                        <a:gd name="connsiteY1" fmla="*/ 184930 h 238049"/>
                        <a:gd name="connsiteX2" fmla="*/ 162587 w 177256"/>
                        <a:gd name="connsiteY2" fmla="*/ 151127 h 238049"/>
                        <a:gd name="connsiteX3" fmla="*/ 177073 w 177256"/>
                        <a:gd name="connsiteY3" fmla="*/ 131812 h 238049"/>
                        <a:gd name="connsiteX4" fmla="*/ 167415 w 177256"/>
                        <a:gd name="connsiteY4" fmla="*/ 117325 h 238049"/>
                        <a:gd name="connsiteX5" fmla="*/ 123957 w 177256"/>
                        <a:gd name="connsiteY5" fmla="*/ 117325 h 238049"/>
                        <a:gd name="connsiteX6" fmla="*/ 56355 w 177256"/>
                        <a:gd name="connsiteY6" fmla="*/ 136641 h 238049"/>
                        <a:gd name="connsiteX7" fmla="*/ 3239 w 177256"/>
                        <a:gd name="connsiteY7" fmla="*/ 151127 h 238049"/>
                        <a:gd name="connsiteX8" fmla="*/ 12896 w 177256"/>
                        <a:gd name="connsiteY8" fmla="*/ 117325 h 238049"/>
                        <a:gd name="connsiteX9" fmla="*/ 70841 w 177256"/>
                        <a:gd name="connsiteY9" fmla="*/ 88351 h 238049"/>
                        <a:gd name="connsiteX10" fmla="*/ 133614 w 177256"/>
                        <a:gd name="connsiteY10" fmla="*/ 69035 h 238049"/>
                        <a:gd name="connsiteX11" fmla="*/ 162587 w 177256"/>
                        <a:gd name="connsiteY11" fmla="*/ 49719 h 238049"/>
                        <a:gd name="connsiteX12" fmla="*/ 162587 w 177256"/>
                        <a:gd name="connsiteY12" fmla="*/ 20746 h 238049"/>
                        <a:gd name="connsiteX13" fmla="*/ 119128 w 177256"/>
                        <a:gd name="connsiteY13" fmla="*/ 1430 h 238049"/>
                        <a:gd name="connsiteX14" fmla="*/ 109471 w 177256"/>
                        <a:gd name="connsiteY14" fmla="*/ 1430 h 2380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77256" h="238049">
                          <a:moveTo>
                            <a:pt x="75670" y="238049"/>
                          </a:moveTo>
                          <a:lnTo>
                            <a:pt x="128786" y="184930"/>
                          </a:lnTo>
                          <a:cubicBezTo>
                            <a:pt x="143272" y="170443"/>
                            <a:pt x="154539" y="159980"/>
                            <a:pt x="162587" y="151127"/>
                          </a:cubicBezTo>
                          <a:cubicBezTo>
                            <a:pt x="170635" y="142274"/>
                            <a:pt x="176268" y="137446"/>
                            <a:pt x="177073" y="131812"/>
                          </a:cubicBezTo>
                          <a:cubicBezTo>
                            <a:pt x="177878" y="126178"/>
                            <a:pt x="176268" y="119740"/>
                            <a:pt x="167415" y="117325"/>
                          </a:cubicBezTo>
                          <a:cubicBezTo>
                            <a:pt x="158562" y="114910"/>
                            <a:pt x="142467" y="114106"/>
                            <a:pt x="123957" y="117325"/>
                          </a:cubicBezTo>
                          <a:cubicBezTo>
                            <a:pt x="105447" y="120544"/>
                            <a:pt x="56355" y="136641"/>
                            <a:pt x="56355" y="136641"/>
                          </a:cubicBezTo>
                          <a:cubicBezTo>
                            <a:pt x="36235" y="142275"/>
                            <a:pt x="10482" y="154346"/>
                            <a:pt x="3239" y="151127"/>
                          </a:cubicBezTo>
                          <a:cubicBezTo>
                            <a:pt x="-4004" y="147908"/>
                            <a:pt x="1629" y="127788"/>
                            <a:pt x="12896" y="117325"/>
                          </a:cubicBezTo>
                          <a:cubicBezTo>
                            <a:pt x="24163" y="106862"/>
                            <a:pt x="50721" y="96399"/>
                            <a:pt x="70841" y="88351"/>
                          </a:cubicBezTo>
                          <a:cubicBezTo>
                            <a:pt x="90961" y="80303"/>
                            <a:pt x="118323" y="75474"/>
                            <a:pt x="133614" y="69035"/>
                          </a:cubicBezTo>
                          <a:cubicBezTo>
                            <a:pt x="148905" y="62596"/>
                            <a:pt x="157758" y="57767"/>
                            <a:pt x="162587" y="49719"/>
                          </a:cubicBezTo>
                          <a:cubicBezTo>
                            <a:pt x="167416" y="41671"/>
                            <a:pt x="169830" y="28794"/>
                            <a:pt x="162587" y="20746"/>
                          </a:cubicBezTo>
                          <a:cubicBezTo>
                            <a:pt x="155344" y="12698"/>
                            <a:pt x="127981" y="4649"/>
                            <a:pt x="119128" y="1430"/>
                          </a:cubicBezTo>
                          <a:cubicBezTo>
                            <a:pt x="110275" y="-1789"/>
                            <a:pt x="109471" y="1430"/>
                            <a:pt x="109471" y="1430"/>
                          </a:cubicBezTo>
                        </a:path>
                      </a:pathLst>
                    </a:custGeom>
                    <a:ln w="6350" cap="rnd" cmpd="sng">
                      <a:solidFill>
                        <a:srgbClr val="262626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 sz="1000"/>
                    </a:p>
                  </p:txBody>
                </p:sp>
                <p:sp>
                  <p:nvSpPr>
                    <p:cNvPr id="474" name="Cilindro 315"/>
                    <p:cNvSpPr>
                      <a:spLocks noChangeAspect="1"/>
                    </p:cNvSpPr>
                    <p:nvPr/>
                  </p:nvSpPr>
                  <p:spPr>
                    <a:xfrm rot="17076174">
                      <a:off x="595825" y="1806154"/>
                      <a:ext cx="262031" cy="508250"/>
                    </a:xfrm>
                    <a:prstGeom prst="can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6350" cmpd="sng">
                      <a:solidFill>
                        <a:srgbClr val="262626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AU" sz="1000"/>
                    </a:p>
                  </p:txBody>
                </p:sp>
              </p:grpSp>
              <p:sp>
                <p:nvSpPr>
                  <p:cNvPr id="472" name="Ovale 313"/>
                  <p:cNvSpPr/>
                  <p:nvPr/>
                </p:nvSpPr>
                <p:spPr>
                  <a:xfrm>
                    <a:off x="2757008" y="3660739"/>
                    <a:ext cx="215999" cy="237055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 cmpd="sng">
                    <a:solidFill>
                      <a:srgbClr val="26262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000"/>
                  </a:p>
                </p:txBody>
              </p:sp>
            </p:grpSp>
            <p:sp>
              <p:nvSpPr>
                <p:cNvPr id="470" name="Ovale 311"/>
                <p:cNvSpPr>
                  <a:spLocks/>
                </p:cNvSpPr>
                <p:nvPr/>
              </p:nvSpPr>
              <p:spPr>
                <a:xfrm rot="18577395">
                  <a:off x="3600178" y="3718795"/>
                  <a:ext cx="89123" cy="7397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mpd="sng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 sz="1000"/>
                </a:p>
              </p:txBody>
            </p:sp>
          </p:grpSp>
          <p:sp>
            <p:nvSpPr>
              <p:cNvPr id="468" name="Rettangolo 297"/>
              <p:cNvSpPr/>
              <p:nvPr/>
            </p:nvSpPr>
            <p:spPr>
              <a:xfrm rot="20340000">
                <a:off x="1551185" y="1544137"/>
                <a:ext cx="252469" cy="238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</a:p>
            </p:txBody>
          </p:sp>
        </p:grpSp>
        <p:grpSp>
          <p:nvGrpSpPr>
            <p:cNvPr id="475" name="Gruppo 474"/>
            <p:cNvGrpSpPr/>
            <p:nvPr/>
          </p:nvGrpSpPr>
          <p:grpSpPr>
            <a:xfrm rot="5819646">
              <a:off x="653353" y="1244904"/>
              <a:ext cx="400906" cy="554378"/>
              <a:chOff x="1064426" y="1200410"/>
              <a:chExt cx="400906" cy="554378"/>
            </a:xfrm>
          </p:grpSpPr>
          <p:grpSp>
            <p:nvGrpSpPr>
              <p:cNvPr id="476" name="Group 341"/>
              <p:cNvGrpSpPr/>
              <p:nvPr/>
            </p:nvGrpSpPr>
            <p:grpSpPr>
              <a:xfrm rot="19062802" flipV="1">
                <a:off x="1064426" y="1200410"/>
                <a:ext cx="400906" cy="406585"/>
                <a:chOff x="1737482" y="1410027"/>
                <a:chExt cx="400906" cy="406585"/>
              </a:xfrm>
            </p:grpSpPr>
            <p:grpSp>
              <p:nvGrpSpPr>
                <p:cNvPr id="478" name="Group 340"/>
                <p:cNvGrpSpPr/>
                <p:nvPr/>
              </p:nvGrpSpPr>
              <p:grpSpPr>
                <a:xfrm>
                  <a:off x="1737482" y="1410027"/>
                  <a:ext cx="400906" cy="406585"/>
                  <a:chOff x="1737482" y="1410027"/>
                  <a:chExt cx="400906" cy="406585"/>
                </a:xfrm>
              </p:grpSpPr>
              <p:sp>
                <p:nvSpPr>
                  <p:cNvPr id="480" name="Figura a mano libera 302"/>
                  <p:cNvSpPr/>
                  <p:nvPr/>
                </p:nvSpPr>
                <p:spPr>
                  <a:xfrm rot="10380749" flipH="1" flipV="1">
                    <a:off x="1992456" y="1522517"/>
                    <a:ext cx="73565" cy="140138"/>
                  </a:xfrm>
                  <a:custGeom>
                    <a:avLst/>
                    <a:gdLst>
                      <a:gd name="connsiteX0" fmla="*/ 75670 w 177256"/>
                      <a:gd name="connsiteY0" fmla="*/ 238049 h 238049"/>
                      <a:gd name="connsiteX1" fmla="*/ 128786 w 177256"/>
                      <a:gd name="connsiteY1" fmla="*/ 184930 h 238049"/>
                      <a:gd name="connsiteX2" fmla="*/ 162587 w 177256"/>
                      <a:gd name="connsiteY2" fmla="*/ 151127 h 238049"/>
                      <a:gd name="connsiteX3" fmla="*/ 177073 w 177256"/>
                      <a:gd name="connsiteY3" fmla="*/ 131812 h 238049"/>
                      <a:gd name="connsiteX4" fmla="*/ 167415 w 177256"/>
                      <a:gd name="connsiteY4" fmla="*/ 117325 h 238049"/>
                      <a:gd name="connsiteX5" fmla="*/ 123957 w 177256"/>
                      <a:gd name="connsiteY5" fmla="*/ 117325 h 238049"/>
                      <a:gd name="connsiteX6" fmla="*/ 56355 w 177256"/>
                      <a:gd name="connsiteY6" fmla="*/ 136641 h 238049"/>
                      <a:gd name="connsiteX7" fmla="*/ 3239 w 177256"/>
                      <a:gd name="connsiteY7" fmla="*/ 151127 h 238049"/>
                      <a:gd name="connsiteX8" fmla="*/ 12896 w 177256"/>
                      <a:gd name="connsiteY8" fmla="*/ 117325 h 238049"/>
                      <a:gd name="connsiteX9" fmla="*/ 70841 w 177256"/>
                      <a:gd name="connsiteY9" fmla="*/ 88351 h 238049"/>
                      <a:gd name="connsiteX10" fmla="*/ 133614 w 177256"/>
                      <a:gd name="connsiteY10" fmla="*/ 69035 h 238049"/>
                      <a:gd name="connsiteX11" fmla="*/ 162587 w 177256"/>
                      <a:gd name="connsiteY11" fmla="*/ 49719 h 238049"/>
                      <a:gd name="connsiteX12" fmla="*/ 162587 w 177256"/>
                      <a:gd name="connsiteY12" fmla="*/ 20746 h 238049"/>
                      <a:gd name="connsiteX13" fmla="*/ 119128 w 177256"/>
                      <a:gd name="connsiteY13" fmla="*/ 1430 h 238049"/>
                      <a:gd name="connsiteX14" fmla="*/ 109471 w 177256"/>
                      <a:gd name="connsiteY14" fmla="*/ 1430 h 238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77256" h="238049">
                        <a:moveTo>
                          <a:pt x="75670" y="238049"/>
                        </a:moveTo>
                        <a:lnTo>
                          <a:pt x="128786" y="184930"/>
                        </a:lnTo>
                        <a:cubicBezTo>
                          <a:pt x="143272" y="170443"/>
                          <a:pt x="154539" y="159980"/>
                          <a:pt x="162587" y="151127"/>
                        </a:cubicBezTo>
                        <a:cubicBezTo>
                          <a:pt x="170635" y="142274"/>
                          <a:pt x="176268" y="137446"/>
                          <a:pt x="177073" y="131812"/>
                        </a:cubicBezTo>
                        <a:cubicBezTo>
                          <a:pt x="177878" y="126178"/>
                          <a:pt x="176268" y="119740"/>
                          <a:pt x="167415" y="117325"/>
                        </a:cubicBezTo>
                        <a:cubicBezTo>
                          <a:pt x="158562" y="114910"/>
                          <a:pt x="142467" y="114106"/>
                          <a:pt x="123957" y="117325"/>
                        </a:cubicBezTo>
                        <a:cubicBezTo>
                          <a:pt x="105447" y="120544"/>
                          <a:pt x="56355" y="136641"/>
                          <a:pt x="56355" y="136641"/>
                        </a:cubicBezTo>
                        <a:cubicBezTo>
                          <a:pt x="36235" y="142275"/>
                          <a:pt x="10482" y="154346"/>
                          <a:pt x="3239" y="151127"/>
                        </a:cubicBezTo>
                        <a:cubicBezTo>
                          <a:pt x="-4004" y="147908"/>
                          <a:pt x="1629" y="127788"/>
                          <a:pt x="12896" y="117325"/>
                        </a:cubicBezTo>
                        <a:cubicBezTo>
                          <a:pt x="24163" y="106862"/>
                          <a:pt x="50721" y="96399"/>
                          <a:pt x="70841" y="88351"/>
                        </a:cubicBezTo>
                        <a:cubicBezTo>
                          <a:pt x="90961" y="80303"/>
                          <a:pt x="118323" y="75474"/>
                          <a:pt x="133614" y="69035"/>
                        </a:cubicBezTo>
                        <a:cubicBezTo>
                          <a:pt x="148905" y="62596"/>
                          <a:pt x="157758" y="57767"/>
                          <a:pt x="162587" y="49719"/>
                        </a:cubicBezTo>
                        <a:cubicBezTo>
                          <a:pt x="167416" y="41671"/>
                          <a:pt x="169830" y="28794"/>
                          <a:pt x="162587" y="20746"/>
                        </a:cubicBezTo>
                        <a:cubicBezTo>
                          <a:pt x="155344" y="12698"/>
                          <a:pt x="127981" y="4649"/>
                          <a:pt x="119128" y="1430"/>
                        </a:cubicBezTo>
                        <a:cubicBezTo>
                          <a:pt x="110275" y="-1789"/>
                          <a:pt x="109471" y="1430"/>
                          <a:pt x="109471" y="1430"/>
                        </a:cubicBezTo>
                      </a:path>
                    </a:pathLst>
                  </a:custGeom>
                  <a:ln w="6350" cap="rnd" cmpd="sng">
                    <a:solidFill>
                      <a:srgbClr val="262626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000"/>
                  </a:p>
                </p:txBody>
              </p:sp>
              <p:sp>
                <p:nvSpPr>
                  <p:cNvPr id="481" name="Cilindro 303"/>
                  <p:cNvSpPr>
                    <a:spLocks/>
                  </p:cNvSpPr>
                  <p:nvPr/>
                </p:nvSpPr>
                <p:spPr>
                  <a:xfrm rot="5856923" flipH="1" flipV="1">
                    <a:off x="1818978" y="1328531"/>
                    <a:ext cx="133200" cy="296191"/>
                  </a:xfrm>
                  <a:prstGeom prst="can">
                    <a:avLst/>
                  </a:prstGeom>
                  <a:solidFill>
                    <a:srgbClr val="FF6666"/>
                  </a:solidFill>
                  <a:ln w="6350" cmpd="sng">
                    <a:solidFill>
                      <a:srgbClr val="26262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000"/>
                  </a:p>
                </p:txBody>
              </p:sp>
              <p:sp>
                <p:nvSpPr>
                  <p:cNvPr id="482" name="Ovale 301"/>
                  <p:cNvSpPr/>
                  <p:nvPr/>
                </p:nvSpPr>
                <p:spPr>
                  <a:xfrm rot="21180749" flipH="1">
                    <a:off x="1957590" y="1636612"/>
                    <a:ext cx="180798" cy="180000"/>
                  </a:xfrm>
                  <a:prstGeom prst="ellipse">
                    <a:avLst/>
                  </a:prstGeom>
                  <a:solidFill>
                    <a:srgbClr val="BFBFBF"/>
                  </a:solidFill>
                  <a:ln w="6350" cmpd="sng">
                    <a:solidFill>
                      <a:srgbClr val="262626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1000"/>
                  </a:p>
                </p:txBody>
              </p:sp>
            </p:grpSp>
            <p:sp>
              <p:nvSpPr>
                <p:cNvPr id="479" name="Ovale 299"/>
                <p:cNvSpPr>
                  <a:spLocks/>
                </p:cNvSpPr>
                <p:nvPr/>
              </p:nvSpPr>
              <p:spPr>
                <a:xfrm rot="18158144">
                  <a:off x="2046809" y="1684102"/>
                  <a:ext cx="83305" cy="7771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mpd="sng"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 sz="1000"/>
                </a:p>
              </p:txBody>
            </p:sp>
          </p:grpSp>
          <p:sp>
            <p:nvSpPr>
              <p:cNvPr id="477" name="Rettangolo 292"/>
              <p:cNvSpPr/>
              <p:nvPr/>
            </p:nvSpPr>
            <p:spPr>
              <a:xfrm rot="18660000">
                <a:off x="1099286" y="1395765"/>
                <a:ext cx="481520" cy="236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D3A</a:t>
                </a:r>
              </a:p>
            </p:txBody>
          </p:sp>
        </p:grpSp>
        <p:grpSp>
          <p:nvGrpSpPr>
            <p:cNvPr id="483" name="Group 343"/>
            <p:cNvGrpSpPr/>
            <p:nvPr/>
          </p:nvGrpSpPr>
          <p:grpSpPr>
            <a:xfrm rot="7889826" flipV="1">
              <a:off x="954804" y="1127023"/>
              <a:ext cx="445063" cy="446041"/>
              <a:chOff x="2150134" y="1470550"/>
              <a:chExt cx="445063" cy="446041"/>
            </a:xfrm>
          </p:grpSpPr>
          <p:sp>
            <p:nvSpPr>
              <p:cNvPr id="484" name="Figura a mano libera 308"/>
              <p:cNvSpPr/>
              <p:nvPr/>
            </p:nvSpPr>
            <p:spPr>
              <a:xfrm rot="448384" flipH="1">
                <a:off x="2222480" y="1640326"/>
                <a:ext cx="73565" cy="122397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ln w="6350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485" name="Cilindro 309"/>
              <p:cNvSpPr>
                <a:spLocks/>
              </p:cNvSpPr>
              <p:nvPr/>
            </p:nvSpPr>
            <p:spPr>
              <a:xfrm rot="4972210" flipH="1">
                <a:off x="2336873" y="1443720"/>
                <a:ext cx="133200" cy="290204"/>
              </a:xfrm>
              <a:prstGeom prst="can">
                <a:avLst/>
              </a:prstGeom>
              <a:solidFill>
                <a:srgbClr val="FFCC33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486" name="Ovale 307"/>
              <p:cNvSpPr/>
              <p:nvPr/>
            </p:nvSpPr>
            <p:spPr>
              <a:xfrm rot="11248384" flipH="1" flipV="1">
                <a:off x="2150134" y="1736591"/>
                <a:ext cx="180800" cy="180000"/>
              </a:xfrm>
              <a:prstGeom prst="ellipse">
                <a:avLst/>
              </a:prstGeom>
              <a:solidFill>
                <a:srgbClr val="BFBFBF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487" name="Ovale 305"/>
              <p:cNvSpPr>
                <a:spLocks/>
              </p:cNvSpPr>
              <p:nvPr/>
            </p:nvSpPr>
            <p:spPr>
              <a:xfrm rot="14270989" flipV="1">
                <a:off x="2231340" y="1784378"/>
                <a:ext cx="83305" cy="7771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1000"/>
              </a:p>
            </p:txBody>
          </p:sp>
          <p:sp>
            <p:nvSpPr>
              <p:cNvPr id="488" name="Rettangolo 316"/>
              <p:cNvSpPr/>
              <p:nvPr/>
            </p:nvSpPr>
            <p:spPr>
              <a:xfrm rot="21180000">
                <a:off x="2193451" y="1470550"/>
                <a:ext cx="401746" cy="238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D3L</a:t>
                </a:r>
              </a:p>
            </p:txBody>
          </p:sp>
        </p:grpSp>
        <p:sp>
          <p:nvSpPr>
            <p:cNvPr id="489" name="CasellaDiTesto 93"/>
            <p:cNvSpPr txBox="1"/>
            <p:nvPr/>
          </p:nvSpPr>
          <p:spPr>
            <a:xfrm>
              <a:off x="425694" y="2143096"/>
              <a:ext cx="1414945" cy="542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100" dirty="0">
                  <a:latin typeface="Arial"/>
                  <a:cs typeface="Arial"/>
                </a:rPr>
                <a:t>Custom-made</a:t>
              </a:r>
            </a:p>
            <a:p>
              <a:pPr algn="ctr"/>
              <a:r>
                <a:rPr lang="it-IT" sz="1100" dirty="0">
                  <a:latin typeface="Arial"/>
                  <a:cs typeface="Arial"/>
                </a:rPr>
                <a:t>DNA </a:t>
              </a:r>
              <a:r>
                <a:rPr lang="it-IT" sz="1100" dirty="0" err="1">
                  <a:latin typeface="Arial"/>
                  <a:cs typeface="Arial"/>
                </a:rPr>
                <a:t>binding</a:t>
              </a:r>
              <a:r>
                <a:rPr lang="it-IT" sz="1100" dirty="0">
                  <a:latin typeface="Arial"/>
                  <a:cs typeface="Arial"/>
                </a:rPr>
                <a:t> </a:t>
              </a:r>
              <a:r>
                <a:rPr lang="it-IT" sz="1100" dirty="0" err="1">
                  <a:latin typeface="Arial"/>
                  <a:cs typeface="Arial"/>
                </a:rPr>
                <a:t>domains</a:t>
              </a:r>
              <a:endParaRPr lang="it-IT" sz="1100" dirty="0">
                <a:latin typeface="Arial"/>
                <a:cs typeface="Arial"/>
              </a:endParaRPr>
            </a:p>
            <a:p>
              <a:pPr algn="ctr"/>
              <a:r>
                <a:rPr lang="it-IT" sz="1100" dirty="0">
                  <a:latin typeface="Arial"/>
                  <a:cs typeface="Arial"/>
                </a:rPr>
                <a:t>(TALE, dCas9)</a:t>
              </a:r>
            </a:p>
          </p:txBody>
        </p:sp>
        <p:cxnSp>
          <p:nvCxnSpPr>
            <p:cNvPr id="490" name="Connettore 2 934"/>
            <p:cNvCxnSpPr/>
            <p:nvPr/>
          </p:nvCxnSpPr>
          <p:spPr>
            <a:xfrm flipH="1" flipV="1">
              <a:off x="1124894" y="1890980"/>
              <a:ext cx="1306" cy="273381"/>
            </a:xfrm>
            <a:prstGeom prst="straightConnector1">
              <a:avLst/>
            </a:prstGeom>
            <a:ln w="6350" cmpd="sng">
              <a:solidFill>
                <a:srgbClr val="40404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CasellaDiTesto 93"/>
            <p:cNvSpPr txBox="1"/>
            <p:nvPr/>
          </p:nvSpPr>
          <p:spPr>
            <a:xfrm>
              <a:off x="233283" y="371367"/>
              <a:ext cx="1783223" cy="542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Embryonic stem cell-derived</a:t>
              </a:r>
            </a:p>
            <a:p>
              <a:pPr algn="ctr"/>
              <a:r>
                <a:rPr lang="en-US" sz="1100" dirty="0">
                  <a:latin typeface="Arial"/>
                  <a:cs typeface="Arial"/>
                </a:rPr>
                <a:t>effector domains</a:t>
              </a:r>
            </a:p>
            <a:p>
              <a:pPr algn="ctr"/>
              <a:r>
                <a:rPr lang="en-US" sz="1100" dirty="0">
                  <a:latin typeface="Arial"/>
                  <a:cs typeface="Arial"/>
                </a:rPr>
                <a:t>(KRAB, DNMT3A &amp; 3L)</a:t>
              </a:r>
            </a:p>
          </p:txBody>
        </p:sp>
        <p:grpSp>
          <p:nvGrpSpPr>
            <p:cNvPr id="492" name="Gruppo 491"/>
            <p:cNvGrpSpPr/>
            <p:nvPr/>
          </p:nvGrpSpPr>
          <p:grpSpPr>
            <a:xfrm>
              <a:off x="2295456" y="1206065"/>
              <a:ext cx="432872" cy="236525"/>
              <a:chOff x="2273334" y="1051431"/>
              <a:chExt cx="432872" cy="236525"/>
            </a:xfrm>
          </p:grpSpPr>
          <p:sp>
            <p:nvSpPr>
              <p:cNvPr id="493" name="Rettangolo arrotondato 218"/>
              <p:cNvSpPr/>
              <p:nvPr/>
            </p:nvSpPr>
            <p:spPr>
              <a:xfrm>
                <a:off x="2349226" y="1110120"/>
                <a:ext cx="296822" cy="125513"/>
              </a:xfrm>
              <a:prstGeom prst="roundRect">
                <a:avLst/>
              </a:prstGeom>
              <a:solidFill>
                <a:schemeClr val="bg1"/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2400"/>
              </a:p>
            </p:txBody>
          </p:sp>
          <p:sp>
            <p:nvSpPr>
              <p:cNvPr id="494" name="Rettangolo 262"/>
              <p:cNvSpPr/>
              <p:nvPr/>
            </p:nvSpPr>
            <p:spPr>
              <a:xfrm>
                <a:off x="2273334" y="1051431"/>
                <a:ext cx="432872" cy="236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B2M</a:t>
                </a:r>
              </a:p>
            </p:txBody>
          </p:sp>
        </p:grpSp>
        <p:grpSp>
          <p:nvGrpSpPr>
            <p:cNvPr id="495" name="Gruppo 494"/>
            <p:cNvGrpSpPr/>
            <p:nvPr/>
          </p:nvGrpSpPr>
          <p:grpSpPr>
            <a:xfrm>
              <a:off x="2273544" y="2241373"/>
              <a:ext cx="432872" cy="236525"/>
              <a:chOff x="2273334" y="1051431"/>
              <a:chExt cx="432872" cy="236525"/>
            </a:xfrm>
          </p:grpSpPr>
          <p:sp>
            <p:nvSpPr>
              <p:cNvPr id="496" name="Rettangolo arrotondato 218"/>
              <p:cNvSpPr/>
              <p:nvPr/>
            </p:nvSpPr>
            <p:spPr>
              <a:xfrm>
                <a:off x="2349226" y="1110120"/>
                <a:ext cx="296822" cy="125513"/>
              </a:xfrm>
              <a:prstGeom prst="roundRect">
                <a:avLst/>
              </a:prstGeom>
              <a:solidFill>
                <a:schemeClr val="bg1"/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2400"/>
              </a:p>
            </p:txBody>
          </p:sp>
          <p:sp>
            <p:nvSpPr>
              <p:cNvPr id="497" name="Rettangolo 262"/>
              <p:cNvSpPr/>
              <p:nvPr/>
            </p:nvSpPr>
            <p:spPr>
              <a:xfrm>
                <a:off x="2273334" y="1051431"/>
                <a:ext cx="432872" cy="236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B2M</a:t>
                </a:r>
              </a:p>
            </p:txBody>
          </p:sp>
        </p:grpSp>
        <p:grpSp>
          <p:nvGrpSpPr>
            <p:cNvPr id="498" name="Gruppo 497"/>
            <p:cNvGrpSpPr/>
            <p:nvPr/>
          </p:nvGrpSpPr>
          <p:grpSpPr>
            <a:xfrm>
              <a:off x="2335957" y="2104292"/>
              <a:ext cx="359074" cy="208870"/>
              <a:chOff x="2381864" y="1894935"/>
              <a:chExt cx="359074" cy="208870"/>
            </a:xfrm>
          </p:grpSpPr>
          <p:sp>
            <p:nvSpPr>
              <p:cNvPr id="499" name="Figura a mano libera 257"/>
              <p:cNvSpPr/>
              <p:nvPr/>
            </p:nvSpPr>
            <p:spPr>
              <a:xfrm rot="10800000" flipV="1">
                <a:off x="2634770" y="1970248"/>
                <a:ext cx="34137" cy="52708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ln w="6350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Cilindro 258"/>
              <p:cNvSpPr>
                <a:spLocks noChangeAspect="1"/>
              </p:cNvSpPr>
              <p:nvPr/>
            </p:nvSpPr>
            <p:spPr>
              <a:xfrm rot="15323826" flipV="1">
                <a:off x="2661061" y="1894036"/>
                <a:ext cx="61873" cy="97880"/>
              </a:xfrm>
              <a:prstGeom prst="can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Ovale 259"/>
              <p:cNvSpPr/>
              <p:nvPr/>
            </p:nvSpPr>
            <p:spPr>
              <a:xfrm>
                <a:off x="2608819" y="2019181"/>
                <a:ext cx="83897" cy="82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Figura a mano libera 260"/>
              <p:cNvSpPr/>
              <p:nvPr/>
            </p:nvSpPr>
            <p:spPr>
              <a:xfrm rot="10155219" flipV="1">
                <a:off x="2413181" y="1975154"/>
                <a:ext cx="34137" cy="50417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ln w="6350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Cilindro 261"/>
              <p:cNvSpPr>
                <a:spLocks noChangeAspect="1"/>
              </p:cNvSpPr>
              <p:nvPr/>
            </p:nvSpPr>
            <p:spPr>
              <a:xfrm rot="14679045" flipV="1">
                <a:off x="2405021" y="1890555"/>
                <a:ext cx="62121" cy="97881"/>
              </a:xfrm>
              <a:prstGeom prst="can">
                <a:avLst/>
              </a:prstGeom>
              <a:solidFill>
                <a:srgbClr val="F96363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Ovale 262"/>
              <p:cNvSpPr/>
              <p:nvPr/>
            </p:nvSpPr>
            <p:spPr>
              <a:xfrm rot="20955219">
                <a:off x="2381864" y="2021005"/>
                <a:ext cx="83897" cy="82800"/>
              </a:xfrm>
              <a:prstGeom prst="ellipse">
                <a:avLst/>
              </a:prstGeom>
              <a:solidFill>
                <a:srgbClr val="BFBFBF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Ovale 263"/>
              <p:cNvSpPr>
                <a:spLocks/>
              </p:cNvSpPr>
              <p:nvPr/>
            </p:nvSpPr>
            <p:spPr>
              <a:xfrm rot="18577395">
                <a:off x="2418466" y="2027628"/>
                <a:ext cx="28928" cy="381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Ovale 264"/>
              <p:cNvSpPr>
                <a:spLocks/>
              </p:cNvSpPr>
              <p:nvPr/>
            </p:nvSpPr>
            <p:spPr>
              <a:xfrm rot="18577395">
                <a:off x="2633225" y="2028839"/>
                <a:ext cx="28928" cy="381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igura a mano libera 265"/>
              <p:cNvSpPr/>
              <p:nvPr/>
            </p:nvSpPr>
            <p:spPr>
              <a:xfrm rot="10800000" flipH="1" flipV="1">
                <a:off x="2567738" y="1973426"/>
                <a:ext cx="34137" cy="50417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ln w="6350" cap="rnd" cmpd="sng">
                <a:solidFill>
                  <a:srgbClr val="26262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Cilindro 266"/>
              <p:cNvSpPr>
                <a:spLocks noChangeAspect="1"/>
              </p:cNvSpPr>
              <p:nvPr/>
            </p:nvSpPr>
            <p:spPr>
              <a:xfrm rot="6276174" flipH="1" flipV="1">
                <a:off x="2515378" y="1878908"/>
                <a:ext cx="65827" cy="97881"/>
              </a:xfrm>
              <a:prstGeom prst="can">
                <a:avLst/>
              </a:prstGeom>
              <a:solidFill>
                <a:srgbClr val="FFCC33"/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000"/>
              </a:p>
            </p:txBody>
          </p:sp>
          <p:sp>
            <p:nvSpPr>
              <p:cNvPr id="509" name="Ovale 267"/>
              <p:cNvSpPr/>
              <p:nvPr/>
            </p:nvSpPr>
            <p:spPr>
              <a:xfrm flipH="1">
                <a:off x="2518528" y="2020229"/>
                <a:ext cx="83897" cy="82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6350" cmpd="sng">
                <a:solidFill>
                  <a:srgbClr val="26262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Ovale 268"/>
              <p:cNvSpPr>
                <a:spLocks/>
              </p:cNvSpPr>
              <p:nvPr/>
            </p:nvSpPr>
            <p:spPr>
              <a:xfrm rot="18577395">
                <a:off x="2555580" y="2025898"/>
                <a:ext cx="28928" cy="3813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mpd="sng"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7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1" name="Figura a mano libera 930"/>
            <p:cNvSpPr/>
            <p:nvPr/>
          </p:nvSpPr>
          <p:spPr>
            <a:xfrm rot="8995">
              <a:off x="3325562" y="484050"/>
              <a:ext cx="119553" cy="173169"/>
            </a:xfrm>
            <a:custGeom>
              <a:avLst/>
              <a:gdLst>
                <a:gd name="connsiteX0" fmla="*/ 18781 w 695373"/>
                <a:gd name="connsiteY0" fmla="*/ 86002 h 1174967"/>
                <a:gd name="connsiteX1" fmla="*/ 28154 w 695373"/>
                <a:gd name="connsiteY1" fmla="*/ 1065472 h 1174967"/>
                <a:gd name="connsiteX2" fmla="*/ 196865 w 695373"/>
                <a:gd name="connsiteY2" fmla="*/ 1093591 h 1174967"/>
                <a:gd name="connsiteX3" fmla="*/ 210924 w 695373"/>
                <a:gd name="connsiteY3" fmla="*/ 549962 h 1174967"/>
                <a:gd name="connsiteX4" fmla="*/ 623330 w 695373"/>
                <a:gd name="connsiteY4" fmla="*/ 503097 h 1174967"/>
                <a:gd name="connsiteX5" fmla="*/ 684254 w 695373"/>
                <a:gd name="connsiteY5" fmla="*/ 86002 h 1174967"/>
                <a:gd name="connsiteX6" fmla="*/ 496797 w 695373"/>
                <a:gd name="connsiteY6" fmla="*/ 57883 h 1174967"/>
                <a:gd name="connsiteX7" fmla="*/ 482737 w 695373"/>
                <a:gd name="connsiteY7" fmla="*/ 264088 h 1174967"/>
                <a:gd name="connsiteX8" fmla="*/ 229670 w 695373"/>
                <a:gd name="connsiteY8" fmla="*/ 282833 h 1174967"/>
                <a:gd name="connsiteX9" fmla="*/ 215611 w 695373"/>
                <a:gd name="connsiteY9" fmla="*/ 76629 h 1174967"/>
                <a:gd name="connsiteX10" fmla="*/ 18781 w 695373"/>
                <a:gd name="connsiteY10" fmla="*/ 86002 h 117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73" h="1174967">
                  <a:moveTo>
                    <a:pt x="18781" y="86002"/>
                  </a:moveTo>
                  <a:cubicBezTo>
                    <a:pt x="-12462" y="250809"/>
                    <a:pt x="-1527" y="897541"/>
                    <a:pt x="28154" y="1065472"/>
                  </a:cubicBezTo>
                  <a:cubicBezTo>
                    <a:pt x="57835" y="1233403"/>
                    <a:pt x="166403" y="1179509"/>
                    <a:pt x="196865" y="1093591"/>
                  </a:cubicBezTo>
                  <a:cubicBezTo>
                    <a:pt x="227327" y="1007673"/>
                    <a:pt x="139847" y="648378"/>
                    <a:pt x="210924" y="549962"/>
                  </a:cubicBezTo>
                  <a:cubicBezTo>
                    <a:pt x="282001" y="451546"/>
                    <a:pt x="544442" y="580424"/>
                    <a:pt x="623330" y="503097"/>
                  </a:cubicBezTo>
                  <a:cubicBezTo>
                    <a:pt x="702218" y="425770"/>
                    <a:pt x="705343" y="160204"/>
                    <a:pt x="684254" y="86002"/>
                  </a:cubicBezTo>
                  <a:cubicBezTo>
                    <a:pt x="663165" y="11800"/>
                    <a:pt x="530383" y="28202"/>
                    <a:pt x="496797" y="57883"/>
                  </a:cubicBezTo>
                  <a:cubicBezTo>
                    <a:pt x="463211" y="87564"/>
                    <a:pt x="527258" y="226596"/>
                    <a:pt x="482737" y="264088"/>
                  </a:cubicBezTo>
                  <a:cubicBezTo>
                    <a:pt x="438216" y="301580"/>
                    <a:pt x="274191" y="314076"/>
                    <a:pt x="229670" y="282833"/>
                  </a:cubicBezTo>
                  <a:cubicBezTo>
                    <a:pt x="185149" y="251590"/>
                    <a:pt x="246854" y="116464"/>
                    <a:pt x="215611" y="76629"/>
                  </a:cubicBezTo>
                  <a:cubicBezTo>
                    <a:pt x="184368" y="36794"/>
                    <a:pt x="50024" y="-78805"/>
                    <a:pt x="18781" y="860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512" name="Figura a mano libera 931"/>
            <p:cNvSpPr/>
            <p:nvPr/>
          </p:nvSpPr>
          <p:spPr>
            <a:xfrm rot="8995">
              <a:off x="3373560" y="565048"/>
              <a:ext cx="57539" cy="42641"/>
            </a:xfrm>
            <a:custGeom>
              <a:avLst/>
              <a:gdLst>
                <a:gd name="connsiteX0" fmla="*/ 11706 w 334669"/>
                <a:gd name="connsiteY0" fmla="*/ 5904 h 289322"/>
                <a:gd name="connsiteX1" fmla="*/ 316323 w 334669"/>
                <a:gd name="connsiteY1" fmla="*/ 19963 h 289322"/>
                <a:gd name="connsiteX2" fmla="*/ 302264 w 334669"/>
                <a:gd name="connsiteY2" fmla="*/ 113692 h 289322"/>
                <a:gd name="connsiteX3" fmla="*/ 321010 w 334669"/>
                <a:gd name="connsiteY3" fmla="*/ 273032 h 289322"/>
                <a:gd name="connsiteX4" fmla="*/ 67943 w 334669"/>
                <a:gd name="connsiteY4" fmla="*/ 277718 h 289322"/>
                <a:gd name="connsiteX5" fmla="*/ 30451 w 334669"/>
                <a:gd name="connsiteY5" fmla="*/ 216794 h 289322"/>
                <a:gd name="connsiteX6" fmla="*/ 58570 w 334669"/>
                <a:gd name="connsiteY6" fmla="*/ 94946 h 289322"/>
                <a:gd name="connsiteX7" fmla="*/ 11706 w 334669"/>
                <a:gd name="connsiteY7" fmla="*/ 5904 h 2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669" h="289322">
                  <a:moveTo>
                    <a:pt x="11706" y="5904"/>
                  </a:moveTo>
                  <a:cubicBezTo>
                    <a:pt x="54665" y="-6593"/>
                    <a:pt x="267897" y="1998"/>
                    <a:pt x="316323" y="19963"/>
                  </a:cubicBezTo>
                  <a:cubicBezTo>
                    <a:pt x="364749" y="37928"/>
                    <a:pt x="301483" y="71514"/>
                    <a:pt x="302264" y="113692"/>
                  </a:cubicBezTo>
                  <a:cubicBezTo>
                    <a:pt x="303045" y="155870"/>
                    <a:pt x="360063" y="245694"/>
                    <a:pt x="321010" y="273032"/>
                  </a:cubicBezTo>
                  <a:cubicBezTo>
                    <a:pt x="281957" y="300370"/>
                    <a:pt x="116370" y="287091"/>
                    <a:pt x="67943" y="277718"/>
                  </a:cubicBezTo>
                  <a:cubicBezTo>
                    <a:pt x="19517" y="268345"/>
                    <a:pt x="32013" y="247256"/>
                    <a:pt x="30451" y="216794"/>
                  </a:cubicBezTo>
                  <a:cubicBezTo>
                    <a:pt x="28889" y="186332"/>
                    <a:pt x="59351" y="126970"/>
                    <a:pt x="58570" y="94946"/>
                  </a:cubicBezTo>
                  <a:cubicBezTo>
                    <a:pt x="57789" y="62922"/>
                    <a:pt x="-31253" y="18401"/>
                    <a:pt x="11706" y="5904"/>
                  </a:cubicBezTo>
                  <a:close/>
                </a:path>
              </a:pathLst>
            </a:custGeom>
            <a:solidFill>
              <a:srgbClr val="CC6633"/>
            </a:solidFill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513" name="Figura a mano libera 932"/>
            <p:cNvSpPr/>
            <p:nvPr/>
          </p:nvSpPr>
          <p:spPr>
            <a:xfrm rot="8995">
              <a:off x="3360549" y="466608"/>
              <a:ext cx="46886" cy="45719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00B0F0"/>
            </a:solidFill>
            <a:ln w="3175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cxnSp>
          <p:nvCxnSpPr>
            <p:cNvPr id="514" name="Connettore 2 934"/>
            <p:cNvCxnSpPr/>
            <p:nvPr/>
          </p:nvCxnSpPr>
          <p:spPr>
            <a:xfrm flipH="1">
              <a:off x="3453689" y="458638"/>
              <a:ext cx="165324" cy="63530"/>
            </a:xfrm>
            <a:prstGeom prst="straightConnector1">
              <a:avLst/>
            </a:prstGeom>
            <a:ln w="6350" cmpd="sng">
              <a:solidFill>
                <a:srgbClr val="40404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Connettore 2 935"/>
            <p:cNvCxnSpPr/>
            <p:nvPr/>
          </p:nvCxnSpPr>
          <p:spPr>
            <a:xfrm flipH="1" flipV="1">
              <a:off x="3443727" y="585504"/>
              <a:ext cx="164571" cy="46673"/>
            </a:xfrm>
            <a:prstGeom prst="straightConnector1">
              <a:avLst/>
            </a:prstGeom>
            <a:ln w="6350" cmpd="sng">
              <a:solidFill>
                <a:srgbClr val="40404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6" name="CasellaDiTesto 937"/>
            <p:cNvSpPr txBox="1"/>
            <p:nvPr/>
          </p:nvSpPr>
          <p:spPr>
            <a:xfrm>
              <a:off x="3542621" y="317846"/>
              <a:ext cx="600936" cy="2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100" dirty="0">
                  <a:latin typeface="Symbol" panose="05050102010706020507" pitchFamily="18" charset="2"/>
                  <a:cs typeface="Arial"/>
                </a:rPr>
                <a:t>a</a:t>
              </a:r>
              <a:r>
                <a:rPr lang="it-IT" sz="1100" dirty="0">
                  <a:latin typeface="Arial"/>
                  <a:cs typeface="Arial"/>
                </a:rPr>
                <a:t>-</a:t>
              </a:r>
              <a:r>
                <a:rPr lang="it-IT" sz="1100" dirty="0" err="1">
                  <a:latin typeface="Arial"/>
                  <a:cs typeface="Arial"/>
                </a:rPr>
                <a:t>chain</a:t>
              </a:r>
              <a:endParaRPr lang="it-IT" sz="1100" dirty="0">
                <a:latin typeface="Arial"/>
                <a:cs typeface="Arial"/>
              </a:endParaRPr>
            </a:p>
          </p:txBody>
        </p:sp>
        <p:sp>
          <p:nvSpPr>
            <p:cNvPr id="517" name="CasellaDiTesto 938"/>
            <p:cNvSpPr txBox="1"/>
            <p:nvPr/>
          </p:nvSpPr>
          <p:spPr>
            <a:xfrm>
              <a:off x="3551719" y="507204"/>
              <a:ext cx="432872" cy="2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100" dirty="0">
                  <a:latin typeface="Arial"/>
                  <a:cs typeface="Arial"/>
                </a:rPr>
                <a:t>B2M</a:t>
              </a:r>
            </a:p>
          </p:txBody>
        </p:sp>
        <p:grpSp>
          <p:nvGrpSpPr>
            <p:cNvPr id="518" name="Gruppo 945"/>
            <p:cNvGrpSpPr/>
            <p:nvPr/>
          </p:nvGrpSpPr>
          <p:grpSpPr>
            <a:xfrm rot="15442112">
              <a:off x="2992529" y="408641"/>
              <a:ext cx="253032" cy="410925"/>
              <a:chOff x="3424273" y="372703"/>
              <a:chExt cx="1026550" cy="452850"/>
            </a:xfrm>
          </p:grpSpPr>
          <p:cxnSp>
            <p:nvCxnSpPr>
              <p:cNvPr id="519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3503988" y="296460"/>
                <a:ext cx="250414" cy="402899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0" name="Connettore 1 136"/>
              <p:cNvCxnSpPr>
                <a:cxnSpLocks noChangeShapeType="1"/>
              </p:cNvCxnSpPr>
              <p:nvPr/>
            </p:nvCxnSpPr>
            <p:spPr bwMode="auto">
              <a:xfrm rot="6157888" flipV="1">
                <a:off x="4129844" y="291647"/>
                <a:ext cx="215282" cy="426677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1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4257648" y="726697"/>
                <a:ext cx="197712" cy="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2" name="Connettore 1 136"/>
              <p:cNvCxnSpPr>
                <a:cxnSpLocks noChangeShapeType="1"/>
              </p:cNvCxnSpPr>
              <p:nvPr/>
            </p:nvCxnSpPr>
            <p:spPr bwMode="auto">
              <a:xfrm rot="5400000">
                <a:off x="3325417" y="726697"/>
                <a:ext cx="197712" cy="0"/>
              </a:xfrm>
              <a:prstGeom prst="line">
                <a:avLst/>
              </a:prstGeom>
              <a:noFill/>
              <a:ln w="6350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23" name="Connettore 2 946"/>
            <p:cNvCxnSpPr/>
            <p:nvPr/>
          </p:nvCxnSpPr>
          <p:spPr>
            <a:xfrm flipH="1">
              <a:off x="3384680" y="324771"/>
              <a:ext cx="0" cy="139946"/>
            </a:xfrm>
            <a:prstGeom prst="straightConnector1">
              <a:avLst/>
            </a:prstGeom>
            <a:ln w="6350" cmpd="sng">
              <a:solidFill>
                <a:srgbClr val="40404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4" name="CasellaDiTesto 949"/>
            <p:cNvSpPr txBox="1"/>
            <p:nvPr/>
          </p:nvSpPr>
          <p:spPr>
            <a:xfrm>
              <a:off x="3085086" y="130120"/>
              <a:ext cx="605319" cy="2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100" dirty="0" err="1">
                  <a:latin typeface="Arial"/>
                  <a:cs typeface="Arial"/>
                </a:rPr>
                <a:t>Antigen</a:t>
              </a:r>
              <a:endParaRPr lang="it-IT" sz="1100" dirty="0">
                <a:latin typeface="Arial"/>
                <a:cs typeface="Arial"/>
              </a:endParaRPr>
            </a:p>
          </p:txBody>
        </p:sp>
        <p:sp>
          <p:nvSpPr>
            <p:cNvPr id="525" name="CasellaDiTesto 937"/>
            <p:cNvSpPr txBox="1"/>
            <p:nvPr/>
          </p:nvSpPr>
          <p:spPr>
            <a:xfrm>
              <a:off x="4110286" y="421217"/>
              <a:ext cx="539556" cy="23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100" dirty="0" err="1">
                  <a:latin typeface="Arial"/>
                  <a:cs typeface="Arial"/>
                </a:rPr>
                <a:t>MHC</a:t>
              </a:r>
              <a:r>
                <a:rPr lang="it-IT" sz="1100" dirty="0">
                  <a:latin typeface="Arial"/>
                  <a:cs typeface="Arial"/>
                </a:rPr>
                <a:t>-I</a:t>
              </a:r>
            </a:p>
          </p:txBody>
        </p:sp>
        <p:cxnSp>
          <p:nvCxnSpPr>
            <p:cNvPr id="526" name="Connettore 1 1531"/>
            <p:cNvCxnSpPr/>
            <p:nvPr/>
          </p:nvCxnSpPr>
          <p:spPr>
            <a:xfrm rot="10800000" flipV="1">
              <a:off x="4142658" y="399547"/>
              <a:ext cx="1" cy="28728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Connettore 1 1533"/>
            <p:cNvCxnSpPr/>
            <p:nvPr/>
          </p:nvCxnSpPr>
          <p:spPr>
            <a:xfrm rot="10800000" flipH="1">
              <a:off x="4092809" y="402290"/>
              <a:ext cx="53873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Connettore 1 1534"/>
            <p:cNvCxnSpPr/>
            <p:nvPr/>
          </p:nvCxnSpPr>
          <p:spPr>
            <a:xfrm rot="10800000" flipH="1">
              <a:off x="4092809" y="681548"/>
              <a:ext cx="53873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9" name="Rectangle 818"/>
            <p:cNvSpPr/>
            <p:nvPr/>
          </p:nvSpPr>
          <p:spPr>
            <a:xfrm>
              <a:off x="-146822" y="4431654"/>
              <a:ext cx="2053693" cy="63416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Relieved by forced DNA </a:t>
              </a:r>
            </a:p>
            <a:p>
              <a:pPr algn="ctr"/>
              <a:r>
                <a:rPr lang="en-US" sz="1400" dirty="0">
                  <a:latin typeface="Arial"/>
                  <a:cs typeface="Arial"/>
                </a:rPr>
                <a:t>demethylation</a:t>
              </a:r>
            </a:p>
            <a:p>
              <a:pPr algn="ctr"/>
              <a:r>
                <a:rPr lang="en-US" sz="1000" dirty="0">
                  <a:latin typeface="Arial"/>
                  <a:cs typeface="Arial"/>
                </a:rPr>
                <a:t>(5-Aza, dCas9:TET1)</a:t>
              </a:r>
            </a:p>
          </p:txBody>
        </p:sp>
        <p:sp>
          <p:nvSpPr>
            <p:cNvPr id="530" name="Rectangle 830"/>
            <p:cNvSpPr/>
            <p:nvPr/>
          </p:nvSpPr>
          <p:spPr>
            <a:xfrm>
              <a:off x="2995845" y="4431653"/>
              <a:ext cx="2080926" cy="6336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Resistant to transcriptional activators</a:t>
              </a:r>
            </a:p>
            <a:p>
              <a:pPr algn="ctr"/>
              <a:r>
                <a:rPr lang="en-US" sz="1000" dirty="0">
                  <a:latin typeface="Arial"/>
                  <a:cs typeface="Arial"/>
                </a:rPr>
                <a:t>(</a:t>
              </a:r>
              <a:r>
                <a:rPr lang="en-US" sz="1000" dirty="0" err="1">
                  <a:latin typeface="Arial"/>
                  <a:cs typeface="Arial"/>
                </a:rPr>
                <a:t>IFN</a:t>
              </a:r>
              <a:r>
                <a:rPr lang="en-US" sz="1000" dirty="0">
                  <a:latin typeface="Arial"/>
                  <a:cs typeface="Arial"/>
                </a:rPr>
                <a:t>-</a:t>
              </a:r>
              <a:r>
                <a:rPr lang="en-US" sz="1000" dirty="0">
                  <a:latin typeface="Symbol" panose="05050102010706020507" pitchFamily="18" charset="2"/>
                  <a:cs typeface="Arial"/>
                </a:rPr>
                <a:t>g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000" dirty="0">
                  <a:latin typeface="Arial"/>
                  <a:cs typeface="Arial"/>
                </a:rPr>
                <a:t>dCas9:VP160/p300)</a:t>
              </a:r>
            </a:p>
          </p:txBody>
        </p:sp>
        <p:cxnSp>
          <p:nvCxnSpPr>
            <p:cNvPr id="531" name="Straight Arrow Connector 437"/>
            <p:cNvCxnSpPr/>
            <p:nvPr/>
          </p:nvCxnSpPr>
          <p:spPr>
            <a:xfrm>
              <a:off x="2504342" y="4515166"/>
              <a:ext cx="551963" cy="231347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437"/>
            <p:cNvCxnSpPr/>
            <p:nvPr/>
          </p:nvCxnSpPr>
          <p:spPr>
            <a:xfrm>
              <a:off x="2504342" y="3961087"/>
              <a:ext cx="0" cy="554079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Rectangle 91"/>
            <p:cNvSpPr/>
            <p:nvPr/>
          </p:nvSpPr>
          <p:spPr>
            <a:xfrm>
              <a:off x="1507951" y="4020539"/>
              <a:ext cx="1997352" cy="411113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33FF"/>
                  </a:solidFill>
                  <a:latin typeface="Arial"/>
                  <a:cs typeface="Arial"/>
                </a:rPr>
                <a:t>Inheritable epigenetic silencing in somatic cells</a:t>
              </a:r>
            </a:p>
          </p:txBody>
        </p:sp>
        <p:cxnSp>
          <p:nvCxnSpPr>
            <p:cNvPr id="534" name="Straight Arrow Connector 437"/>
            <p:cNvCxnSpPr/>
            <p:nvPr/>
          </p:nvCxnSpPr>
          <p:spPr>
            <a:xfrm flipH="1">
              <a:off x="1950622" y="4515166"/>
              <a:ext cx="553720" cy="233568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5" name="Gruppo 534"/>
            <p:cNvGrpSpPr/>
            <p:nvPr/>
          </p:nvGrpSpPr>
          <p:grpSpPr>
            <a:xfrm>
              <a:off x="3220092" y="1091520"/>
              <a:ext cx="53873" cy="287284"/>
              <a:chOff x="4070687" y="316422"/>
              <a:chExt cx="53873" cy="287284"/>
            </a:xfrm>
          </p:grpSpPr>
          <p:cxnSp>
            <p:nvCxnSpPr>
              <p:cNvPr id="536" name="Connettore 1 1531"/>
              <p:cNvCxnSpPr/>
              <p:nvPr/>
            </p:nvCxnSpPr>
            <p:spPr>
              <a:xfrm rot="10800000" flipV="1">
                <a:off x="4120536" y="316422"/>
                <a:ext cx="1" cy="287284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Connettore 1 1533"/>
              <p:cNvCxnSpPr/>
              <p:nvPr/>
            </p:nvCxnSpPr>
            <p:spPr>
              <a:xfrm rot="10800000" flipH="1">
                <a:off x="4070687" y="319165"/>
                <a:ext cx="5387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Connettore 1 1534"/>
              <p:cNvCxnSpPr/>
              <p:nvPr/>
            </p:nvCxnSpPr>
            <p:spPr>
              <a:xfrm rot="10800000" flipH="1">
                <a:off x="4070687" y="600095"/>
                <a:ext cx="5387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9" name="Gruppo 538"/>
            <p:cNvGrpSpPr/>
            <p:nvPr/>
          </p:nvGrpSpPr>
          <p:grpSpPr>
            <a:xfrm>
              <a:off x="3220092" y="2167696"/>
              <a:ext cx="53873" cy="287284"/>
              <a:chOff x="4070687" y="316422"/>
              <a:chExt cx="53873" cy="287284"/>
            </a:xfrm>
          </p:grpSpPr>
          <p:cxnSp>
            <p:nvCxnSpPr>
              <p:cNvPr id="540" name="Connettore 1 1531"/>
              <p:cNvCxnSpPr/>
              <p:nvPr/>
            </p:nvCxnSpPr>
            <p:spPr>
              <a:xfrm rot="10800000" flipV="1">
                <a:off x="4120536" y="316422"/>
                <a:ext cx="1" cy="287284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Connettore 1 1533"/>
              <p:cNvCxnSpPr/>
              <p:nvPr/>
            </p:nvCxnSpPr>
            <p:spPr>
              <a:xfrm rot="10800000" flipH="1">
                <a:off x="4070687" y="319165"/>
                <a:ext cx="5387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Connettore 1 1534"/>
              <p:cNvCxnSpPr/>
              <p:nvPr/>
            </p:nvCxnSpPr>
            <p:spPr>
              <a:xfrm rot="10800000" flipH="1">
                <a:off x="4070687" y="600095"/>
                <a:ext cx="53873" cy="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3" name="Rectangle 91"/>
            <p:cNvSpPr/>
            <p:nvPr/>
          </p:nvSpPr>
          <p:spPr>
            <a:xfrm>
              <a:off x="2420304" y="1542278"/>
              <a:ext cx="2735203" cy="348702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990000"/>
                  </a:solidFill>
                  <a:latin typeface="Arial"/>
                  <a:cs typeface="Arial"/>
                </a:rPr>
                <a:t>Hit-and-run ETRs co-delivery</a:t>
              </a:r>
            </a:p>
          </p:txBody>
        </p:sp>
        <p:cxnSp>
          <p:nvCxnSpPr>
            <p:cNvPr id="544" name="Connettore 2 934"/>
            <p:cNvCxnSpPr/>
            <p:nvPr/>
          </p:nvCxnSpPr>
          <p:spPr>
            <a:xfrm flipH="1">
              <a:off x="1098735" y="925365"/>
              <a:ext cx="0" cy="232464"/>
            </a:xfrm>
            <a:prstGeom prst="straightConnector1">
              <a:avLst/>
            </a:prstGeom>
            <a:ln w="6350" cmpd="sng">
              <a:solidFill>
                <a:srgbClr val="40404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5" name="Ovale 261"/>
            <p:cNvSpPr>
              <a:spLocks noChangeAspect="1"/>
            </p:cNvSpPr>
            <p:nvPr/>
          </p:nvSpPr>
          <p:spPr>
            <a:xfrm rot="416449" flipH="1">
              <a:off x="3370478" y="1278734"/>
              <a:ext cx="53742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46" name="Ovale 261"/>
            <p:cNvSpPr>
              <a:spLocks noChangeAspect="1"/>
            </p:cNvSpPr>
            <p:nvPr/>
          </p:nvSpPr>
          <p:spPr>
            <a:xfrm rot="416449" flipH="1">
              <a:off x="3371032" y="2341605"/>
              <a:ext cx="53742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47" name="CasellaDiTesto 298"/>
            <p:cNvSpPr txBox="1"/>
            <p:nvPr/>
          </p:nvSpPr>
          <p:spPr>
            <a:xfrm>
              <a:off x="2758171" y="3566617"/>
              <a:ext cx="1082772" cy="23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/>
                  <a:cs typeface="Arial"/>
                </a:rPr>
                <a:t>MHC-I null cell</a:t>
              </a:r>
            </a:p>
          </p:txBody>
        </p:sp>
        <p:sp>
          <p:nvSpPr>
            <p:cNvPr id="548" name="Ovale 229"/>
            <p:cNvSpPr>
              <a:spLocks/>
            </p:cNvSpPr>
            <p:nvPr/>
          </p:nvSpPr>
          <p:spPr>
            <a:xfrm rot="416449" flipH="1">
              <a:off x="2715271" y="220981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49" name="Cilindro 210"/>
            <p:cNvSpPr/>
            <p:nvPr/>
          </p:nvSpPr>
          <p:spPr>
            <a:xfrm rot="17436516">
              <a:off x="2690431" y="2964760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0" name="Cilindro 215"/>
            <p:cNvSpPr/>
            <p:nvPr/>
          </p:nvSpPr>
          <p:spPr>
            <a:xfrm rot="17436516">
              <a:off x="2871064" y="2964760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1" name="Figura a mano libera 216"/>
            <p:cNvSpPr/>
            <p:nvPr/>
          </p:nvSpPr>
          <p:spPr>
            <a:xfrm>
              <a:off x="2751608" y="2959224"/>
              <a:ext cx="228222" cy="208122"/>
            </a:xfrm>
            <a:custGeom>
              <a:avLst/>
              <a:gdLst>
                <a:gd name="connsiteX0" fmla="*/ 523875 w 587575"/>
                <a:gd name="connsiteY0" fmla="*/ 1649 h 665402"/>
                <a:gd name="connsiteX1" fmla="*/ 581025 w 587575"/>
                <a:gd name="connsiteY1" fmla="*/ 14349 h 665402"/>
                <a:gd name="connsiteX2" fmla="*/ 584200 w 587575"/>
                <a:gd name="connsiteY2" fmla="*/ 106424 h 665402"/>
                <a:gd name="connsiteX3" fmla="*/ 561975 w 587575"/>
                <a:gd name="connsiteY3" fmla="*/ 217549 h 665402"/>
                <a:gd name="connsiteX4" fmla="*/ 511175 w 587575"/>
                <a:gd name="connsiteY4" fmla="*/ 341374 h 665402"/>
                <a:gd name="connsiteX5" fmla="*/ 457200 w 587575"/>
                <a:gd name="connsiteY5" fmla="*/ 439799 h 665402"/>
                <a:gd name="connsiteX6" fmla="*/ 400050 w 587575"/>
                <a:gd name="connsiteY6" fmla="*/ 515999 h 665402"/>
                <a:gd name="connsiteX7" fmla="*/ 346075 w 587575"/>
                <a:gd name="connsiteY7" fmla="*/ 579499 h 665402"/>
                <a:gd name="connsiteX8" fmla="*/ 269875 w 587575"/>
                <a:gd name="connsiteY8" fmla="*/ 639824 h 665402"/>
                <a:gd name="connsiteX9" fmla="*/ 219075 w 587575"/>
                <a:gd name="connsiteY9" fmla="*/ 658874 h 665402"/>
                <a:gd name="connsiteX10" fmla="*/ 168275 w 587575"/>
                <a:gd name="connsiteY10" fmla="*/ 665224 h 665402"/>
                <a:gd name="connsiteX11" fmla="*/ 117475 w 587575"/>
                <a:gd name="connsiteY11" fmla="*/ 662049 h 665402"/>
                <a:gd name="connsiteX12" fmla="*/ 82550 w 587575"/>
                <a:gd name="connsiteY12" fmla="*/ 646174 h 665402"/>
                <a:gd name="connsiteX13" fmla="*/ 47625 w 587575"/>
                <a:gd name="connsiteY13" fmla="*/ 623949 h 665402"/>
                <a:gd name="connsiteX14" fmla="*/ 28575 w 587575"/>
                <a:gd name="connsiteY14" fmla="*/ 595374 h 665402"/>
                <a:gd name="connsiteX15" fmla="*/ 0 w 587575"/>
                <a:gd name="connsiteY15" fmla="*/ 541399 h 665402"/>
                <a:gd name="connsiteX16" fmla="*/ 0 w 587575"/>
                <a:gd name="connsiteY16" fmla="*/ 541399 h 66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7575" h="665402">
                  <a:moveTo>
                    <a:pt x="523875" y="1649"/>
                  </a:moveTo>
                  <a:cubicBezTo>
                    <a:pt x="547423" y="-732"/>
                    <a:pt x="570971" y="-3113"/>
                    <a:pt x="581025" y="14349"/>
                  </a:cubicBezTo>
                  <a:cubicBezTo>
                    <a:pt x="591079" y="31811"/>
                    <a:pt x="587375" y="72557"/>
                    <a:pt x="584200" y="106424"/>
                  </a:cubicBezTo>
                  <a:cubicBezTo>
                    <a:pt x="581025" y="140291"/>
                    <a:pt x="574146" y="178391"/>
                    <a:pt x="561975" y="217549"/>
                  </a:cubicBezTo>
                  <a:cubicBezTo>
                    <a:pt x="549804" y="256707"/>
                    <a:pt x="528637" y="304332"/>
                    <a:pt x="511175" y="341374"/>
                  </a:cubicBezTo>
                  <a:cubicBezTo>
                    <a:pt x="493713" y="378416"/>
                    <a:pt x="475721" y="410695"/>
                    <a:pt x="457200" y="439799"/>
                  </a:cubicBezTo>
                  <a:cubicBezTo>
                    <a:pt x="438679" y="468903"/>
                    <a:pt x="418571" y="492716"/>
                    <a:pt x="400050" y="515999"/>
                  </a:cubicBezTo>
                  <a:cubicBezTo>
                    <a:pt x="381529" y="539282"/>
                    <a:pt x="367771" y="558862"/>
                    <a:pt x="346075" y="579499"/>
                  </a:cubicBezTo>
                  <a:cubicBezTo>
                    <a:pt x="324379" y="600137"/>
                    <a:pt x="291042" y="626595"/>
                    <a:pt x="269875" y="639824"/>
                  </a:cubicBezTo>
                  <a:cubicBezTo>
                    <a:pt x="248708" y="653053"/>
                    <a:pt x="236008" y="654641"/>
                    <a:pt x="219075" y="658874"/>
                  </a:cubicBezTo>
                  <a:cubicBezTo>
                    <a:pt x="202142" y="663107"/>
                    <a:pt x="185208" y="664695"/>
                    <a:pt x="168275" y="665224"/>
                  </a:cubicBezTo>
                  <a:cubicBezTo>
                    <a:pt x="151342" y="665753"/>
                    <a:pt x="131762" y="665224"/>
                    <a:pt x="117475" y="662049"/>
                  </a:cubicBezTo>
                  <a:cubicBezTo>
                    <a:pt x="103188" y="658874"/>
                    <a:pt x="94192" y="652524"/>
                    <a:pt x="82550" y="646174"/>
                  </a:cubicBezTo>
                  <a:cubicBezTo>
                    <a:pt x="70908" y="639824"/>
                    <a:pt x="56621" y="632416"/>
                    <a:pt x="47625" y="623949"/>
                  </a:cubicBezTo>
                  <a:cubicBezTo>
                    <a:pt x="38629" y="615482"/>
                    <a:pt x="36512" y="609132"/>
                    <a:pt x="28575" y="595374"/>
                  </a:cubicBezTo>
                  <a:cubicBezTo>
                    <a:pt x="20637" y="581616"/>
                    <a:pt x="0" y="541399"/>
                    <a:pt x="0" y="541399"/>
                  </a:cubicBezTo>
                  <a:lnTo>
                    <a:pt x="0" y="541399"/>
                  </a:lnTo>
                </a:path>
              </a:pathLst>
            </a:custGeom>
            <a:ln w="9525" cap="flat" cmpd="sng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srgbClr val="FF0000"/>
                </a:solidFill>
              </a:endParaRPr>
            </a:p>
          </p:txBody>
        </p:sp>
        <p:sp>
          <p:nvSpPr>
            <p:cNvPr id="552" name="Figura a mano libera 217"/>
            <p:cNvSpPr/>
            <p:nvPr/>
          </p:nvSpPr>
          <p:spPr>
            <a:xfrm>
              <a:off x="2910807" y="2965260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53" name="Figura a mano libera 226"/>
            <p:cNvSpPr/>
            <p:nvPr/>
          </p:nvSpPr>
          <p:spPr>
            <a:xfrm>
              <a:off x="2572901" y="2990574"/>
              <a:ext cx="231436" cy="210668"/>
            </a:xfrm>
            <a:custGeom>
              <a:avLst/>
              <a:gdLst>
                <a:gd name="connsiteX0" fmla="*/ 520700 w 595849"/>
                <a:gd name="connsiteY0" fmla="*/ 0 h 673544"/>
                <a:gd name="connsiteX1" fmla="*/ 590550 w 595849"/>
                <a:gd name="connsiteY1" fmla="*/ 22225 h 673544"/>
                <a:gd name="connsiteX2" fmla="*/ 587375 w 595849"/>
                <a:gd name="connsiteY2" fmla="*/ 117475 h 673544"/>
                <a:gd name="connsiteX3" fmla="*/ 558800 w 595849"/>
                <a:gd name="connsiteY3" fmla="*/ 241300 h 673544"/>
                <a:gd name="connsiteX4" fmla="*/ 511175 w 595849"/>
                <a:gd name="connsiteY4" fmla="*/ 352425 h 673544"/>
                <a:gd name="connsiteX5" fmla="*/ 457200 w 595849"/>
                <a:gd name="connsiteY5" fmla="*/ 447675 h 673544"/>
                <a:gd name="connsiteX6" fmla="*/ 412750 w 595849"/>
                <a:gd name="connsiteY6" fmla="*/ 504825 h 673544"/>
                <a:gd name="connsiteX7" fmla="*/ 346075 w 595849"/>
                <a:gd name="connsiteY7" fmla="*/ 590550 h 673544"/>
                <a:gd name="connsiteX8" fmla="*/ 263525 w 595849"/>
                <a:gd name="connsiteY8" fmla="*/ 650875 h 673544"/>
                <a:gd name="connsiteX9" fmla="*/ 190500 w 595849"/>
                <a:gd name="connsiteY9" fmla="*/ 673100 h 673544"/>
                <a:gd name="connsiteX10" fmla="*/ 111125 w 595849"/>
                <a:gd name="connsiteY10" fmla="*/ 663575 h 673544"/>
                <a:gd name="connsiteX11" fmla="*/ 63500 w 595849"/>
                <a:gd name="connsiteY11" fmla="*/ 638175 h 673544"/>
                <a:gd name="connsiteX12" fmla="*/ 34925 w 595849"/>
                <a:gd name="connsiteY12" fmla="*/ 615950 h 673544"/>
                <a:gd name="connsiteX13" fmla="*/ 9525 w 595849"/>
                <a:gd name="connsiteY13" fmla="*/ 600075 h 673544"/>
                <a:gd name="connsiteX14" fmla="*/ 6350 w 595849"/>
                <a:gd name="connsiteY14" fmla="*/ 603250 h 673544"/>
                <a:gd name="connsiteX15" fmla="*/ 0 w 595849"/>
                <a:gd name="connsiteY15" fmla="*/ 603250 h 67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5849" h="673544">
                  <a:moveTo>
                    <a:pt x="520700" y="0"/>
                  </a:moveTo>
                  <a:cubicBezTo>
                    <a:pt x="550069" y="1323"/>
                    <a:pt x="579438" y="2646"/>
                    <a:pt x="590550" y="22225"/>
                  </a:cubicBezTo>
                  <a:cubicBezTo>
                    <a:pt x="601662" y="41804"/>
                    <a:pt x="592667" y="80962"/>
                    <a:pt x="587375" y="117475"/>
                  </a:cubicBezTo>
                  <a:cubicBezTo>
                    <a:pt x="582083" y="153988"/>
                    <a:pt x="571500" y="202142"/>
                    <a:pt x="558800" y="241300"/>
                  </a:cubicBezTo>
                  <a:cubicBezTo>
                    <a:pt x="546100" y="280458"/>
                    <a:pt x="528108" y="318029"/>
                    <a:pt x="511175" y="352425"/>
                  </a:cubicBezTo>
                  <a:cubicBezTo>
                    <a:pt x="494242" y="386821"/>
                    <a:pt x="473604" y="422275"/>
                    <a:pt x="457200" y="447675"/>
                  </a:cubicBezTo>
                  <a:cubicBezTo>
                    <a:pt x="440796" y="473075"/>
                    <a:pt x="412750" y="504825"/>
                    <a:pt x="412750" y="504825"/>
                  </a:cubicBezTo>
                  <a:cubicBezTo>
                    <a:pt x="394229" y="528637"/>
                    <a:pt x="370946" y="566208"/>
                    <a:pt x="346075" y="590550"/>
                  </a:cubicBezTo>
                  <a:cubicBezTo>
                    <a:pt x="321204" y="614892"/>
                    <a:pt x="289454" y="637117"/>
                    <a:pt x="263525" y="650875"/>
                  </a:cubicBezTo>
                  <a:cubicBezTo>
                    <a:pt x="237596" y="664633"/>
                    <a:pt x="215900" y="670983"/>
                    <a:pt x="190500" y="673100"/>
                  </a:cubicBezTo>
                  <a:cubicBezTo>
                    <a:pt x="165100" y="675217"/>
                    <a:pt x="132292" y="669396"/>
                    <a:pt x="111125" y="663575"/>
                  </a:cubicBezTo>
                  <a:cubicBezTo>
                    <a:pt x="89958" y="657754"/>
                    <a:pt x="76200" y="646112"/>
                    <a:pt x="63500" y="638175"/>
                  </a:cubicBezTo>
                  <a:cubicBezTo>
                    <a:pt x="50800" y="630238"/>
                    <a:pt x="43921" y="622300"/>
                    <a:pt x="34925" y="615950"/>
                  </a:cubicBezTo>
                  <a:cubicBezTo>
                    <a:pt x="25929" y="609600"/>
                    <a:pt x="14287" y="602192"/>
                    <a:pt x="9525" y="600075"/>
                  </a:cubicBezTo>
                  <a:cubicBezTo>
                    <a:pt x="4763" y="597958"/>
                    <a:pt x="7937" y="602721"/>
                    <a:pt x="6350" y="603250"/>
                  </a:cubicBezTo>
                  <a:cubicBezTo>
                    <a:pt x="4763" y="603779"/>
                    <a:pt x="0" y="603250"/>
                    <a:pt x="0" y="603250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554" name="Ovale 227"/>
            <p:cNvSpPr>
              <a:spLocks/>
            </p:cNvSpPr>
            <p:nvPr/>
          </p:nvSpPr>
          <p:spPr>
            <a:xfrm rot="416449" flipH="1">
              <a:off x="2634804" y="3183280"/>
              <a:ext cx="36000" cy="36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5" name="Ovale 228"/>
            <p:cNvSpPr>
              <a:spLocks/>
            </p:cNvSpPr>
            <p:nvPr/>
          </p:nvSpPr>
          <p:spPr>
            <a:xfrm rot="416449" flipH="1">
              <a:off x="2691289" y="3138841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6" name="Ovale 229"/>
            <p:cNvSpPr>
              <a:spLocks/>
            </p:cNvSpPr>
            <p:nvPr/>
          </p:nvSpPr>
          <p:spPr>
            <a:xfrm rot="416449" flipH="1">
              <a:off x="2775402" y="2962912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7" name="Figura a mano libera 230"/>
            <p:cNvSpPr/>
            <p:nvPr/>
          </p:nvSpPr>
          <p:spPr>
            <a:xfrm>
              <a:off x="2854554" y="3193461"/>
              <a:ext cx="150215" cy="32223"/>
            </a:xfrm>
            <a:custGeom>
              <a:avLst/>
              <a:gdLst>
                <a:gd name="connsiteX0" fmla="*/ 0 w 311792"/>
                <a:gd name="connsiteY0" fmla="*/ 22814 h 106615"/>
                <a:gd name="connsiteX1" fmla="*/ 41826 w 311792"/>
                <a:gd name="connsiteY1" fmla="*/ 72244 h 106615"/>
                <a:gd name="connsiteX2" fmla="*/ 91256 w 311792"/>
                <a:gd name="connsiteY2" fmla="*/ 95058 h 106615"/>
                <a:gd name="connsiteX3" fmla="*/ 152094 w 311792"/>
                <a:gd name="connsiteY3" fmla="*/ 106465 h 106615"/>
                <a:gd name="connsiteX4" fmla="*/ 205326 w 311792"/>
                <a:gd name="connsiteY4" fmla="*/ 87454 h 106615"/>
                <a:gd name="connsiteX5" fmla="*/ 247152 w 311792"/>
                <a:gd name="connsiteY5" fmla="*/ 57035 h 106615"/>
                <a:gd name="connsiteX6" fmla="*/ 311792 w 311792"/>
                <a:gd name="connsiteY6" fmla="*/ 0 h 106615"/>
                <a:gd name="connsiteX7" fmla="*/ 311792 w 311792"/>
                <a:gd name="connsiteY7" fmla="*/ 0 h 10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792" h="106615">
                  <a:moveTo>
                    <a:pt x="0" y="22814"/>
                  </a:moveTo>
                  <a:cubicBezTo>
                    <a:pt x="13308" y="41508"/>
                    <a:pt x="26617" y="60203"/>
                    <a:pt x="41826" y="72244"/>
                  </a:cubicBezTo>
                  <a:cubicBezTo>
                    <a:pt x="57035" y="84285"/>
                    <a:pt x="72878" y="89355"/>
                    <a:pt x="91256" y="95058"/>
                  </a:cubicBezTo>
                  <a:cubicBezTo>
                    <a:pt x="109634" y="100762"/>
                    <a:pt x="133082" y="107732"/>
                    <a:pt x="152094" y="106465"/>
                  </a:cubicBezTo>
                  <a:cubicBezTo>
                    <a:pt x="171106" y="105198"/>
                    <a:pt x="189483" y="95692"/>
                    <a:pt x="205326" y="87454"/>
                  </a:cubicBezTo>
                  <a:cubicBezTo>
                    <a:pt x="221169" y="79216"/>
                    <a:pt x="229408" y="71611"/>
                    <a:pt x="247152" y="57035"/>
                  </a:cubicBezTo>
                  <a:cubicBezTo>
                    <a:pt x="264896" y="42459"/>
                    <a:pt x="311792" y="0"/>
                    <a:pt x="311792" y="0"/>
                  </a:cubicBezTo>
                  <a:lnTo>
                    <a:pt x="311792" y="0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558" name="Cilindro 231"/>
            <p:cNvSpPr/>
            <p:nvPr/>
          </p:nvSpPr>
          <p:spPr>
            <a:xfrm rot="17436516">
              <a:off x="2753703" y="3039447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59" name="Figura a mano libera 232"/>
            <p:cNvSpPr/>
            <p:nvPr/>
          </p:nvSpPr>
          <p:spPr>
            <a:xfrm>
              <a:off x="2786716" y="3039947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60" name="Figura a mano libera 233"/>
            <p:cNvSpPr/>
            <p:nvPr/>
          </p:nvSpPr>
          <p:spPr>
            <a:xfrm>
              <a:off x="3006443" y="3195906"/>
              <a:ext cx="123273" cy="45719"/>
            </a:xfrm>
            <a:custGeom>
              <a:avLst/>
              <a:gdLst>
                <a:gd name="connsiteX0" fmla="*/ 0 w 311792"/>
                <a:gd name="connsiteY0" fmla="*/ 22814 h 106615"/>
                <a:gd name="connsiteX1" fmla="*/ 41826 w 311792"/>
                <a:gd name="connsiteY1" fmla="*/ 72244 h 106615"/>
                <a:gd name="connsiteX2" fmla="*/ 91256 w 311792"/>
                <a:gd name="connsiteY2" fmla="*/ 95058 h 106615"/>
                <a:gd name="connsiteX3" fmla="*/ 152094 w 311792"/>
                <a:gd name="connsiteY3" fmla="*/ 106465 h 106615"/>
                <a:gd name="connsiteX4" fmla="*/ 205326 w 311792"/>
                <a:gd name="connsiteY4" fmla="*/ 87454 h 106615"/>
                <a:gd name="connsiteX5" fmla="*/ 247152 w 311792"/>
                <a:gd name="connsiteY5" fmla="*/ 57035 h 106615"/>
                <a:gd name="connsiteX6" fmla="*/ 311792 w 311792"/>
                <a:gd name="connsiteY6" fmla="*/ 0 h 106615"/>
                <a:gd name="connsiteX7" fmla="*/ 311792 w 311792"/>
                <a:gd name="connsiteY7" fmla="*/ 0 h 10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792" h="106615">
                  <a:moveTo>
                    <a:pt x="0" y="22814"/>
                  </a:moveTo>
                  <a:cubicBezTo>
                    <a:pt x="13308" y="41508"/>
                    <a:pt x="26617" y="60203"/>
                    <a:pt x="41826" y="72244"/>
                  </a:cubicBezTo>
                  <a:cubicBezTo>
                    <a:pt x="57035" y="84285"/>
                    <a:pt x="72878" y="89355"/>
                    <a:pt x="91256" y="95058"/>
                  </a:cubicBezTo>
                  <a:cubicBezTo>
                    <a:pt x="109634" y="100762"/>
                    <a:pt x="133082" y="107732"/>
                    <a:pt x="152094" y="106465"/>
                  </a:cubicBezTo>
                  <a:cubicBezTo>
                    <a:pt x="171106" y="105198"/>
                    <a:pt x="189483" y="95692"/>
                    <a:pt x="205326" y="87454"/>
                  </a:cubicBezTo>
                  <a:cubicBezTo>
                    <a:pt x="221169" y="79216"/>
                    <a:pt x="229408" y="71611"/>
                    <a:pt x="247152" y="57035"/>
                  </a:cubicBezTo>
                  <a:cubicBezTo>
                    <a:pt x="264896" y="42459"/>
                    <a:pt x="311792" y="0"/>
                    <a:pt x="311792" y="0"/>
                  </a:cubicBezTo>
                  <a:lnTo>
                    <a:pt x="311792" y="0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561" name="Cilindro 234"/>
            <p:cNvSpPr/>
            <p:nvPr/>
          </p:nvSpPr>
          <p:spPr>
            <a:xfrm rot="17436516">
              <a:off x="2905592" y="3055388"/>
              <a:ext cx="159355" cy="162711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62" name="Figura a mano libera 235"/>
            <p:cNvSpPr/>
            <p:nvPr/>
          </p:nvSpPr>
          <p:spPr>
            <a:xfrm>
              <a:off x="2938606" y="3055888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63" name="Ovale 236"/>
            <p:cNvSpPr>
              <a:spLocks/>
            </p:cNvSpPr>
            <p:nvPr/>
          </p:nvSpPr>
          <p:spPr>
            <a:xfrm rot="416449" flipH="1">
              <a:off x="2784439" y="3181366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64" name="Figura a mano libera 237"/>
            <p:cNvSpPr/>
            <p:nvPr/>
          </p:nvSpPr>
          <p:spPr>
            <a:xfrm>
              <a:off x="2902269" y="3046996"/>
              <a:ext cx="113484" cy="16257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65" name="Figura a mano libera 238"/>
            <p:cNvSpPr/>
            <p:nvPr/>
          </p:nvSpPr>
          <p:spPr>
            <a:xfrm>
              <a:off x="2754460" y="3027067"/>
              <a:ext cx="110645" cy="169851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66" name="Ovale 240"/>
            <p:cNvSpPr>
              <a:spLocks/>
            </p:cNvSpPr>
            <p:nvPr/>
          </p:nvSpPr>
          <p:spPr>
            <a:xfrm rot="416449" flipH="1">
              <a:off x="2952478" y="2960158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67" name="Ovale 253"/>
            <p:cNvSpPr>
              <a:spLocks/>
            </p:cNvSpPr>
            <p:nvPr/>
          </p:nvSpPr>
          <p:spPr>
            <a:xfrm rot="416449" flipH="1">
              <a:off x="2980525" y="3160079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68" name="Ovale 280"/>
            <p:cNvSpPr>
              <a:spLocks/>
            </p:cNvSpPr>
            <p:nvPr/>
          </p:nvSpPr>
          <p:spPr>
            <a:xfrm rot="416449" flipH="1">
              <a:off x="2836136" y="304546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69" name="Ovale 281"/>
            <p:cNvSpPr>
              <a:spLocks/>
            </p:cNvSpPr>
            <p:nvPr/>
          </p:nvSpPr>
          <p:spPr>
            <a:xfrm rot="416449" flipH="1">
              <a:off x="2789693" y="3134331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0" name="Ovale 282"/>
            <p:cNvSpPr>
              <a:spLocks/>
            </p:cNvSpPr>
            <p:nvPr/>
          </p:nvSpPr>
          <p:spPr>
            <a:xfrm rot="416449" flipH="1">
              <a:off x="2853156" y="3099780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1" name="Ovale 283"/>
            <p:cNvSpPr>
              <a:spLocks/>
            </p:cNvSpPr>
            <p:nvPr/>
          </p:nvSpPr>
          <p:spPr>
            <a:xfrm rot="416449" flipH="1">
              <a:off x="2895415" y="319944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2" name="Ovale 284"/>
            <p:cNvSpPr>
              <a:spLocks/>
            </p:cNvSpPr>
            <p:nvPr/>
          </p:nvSpPr>
          <p:spPr>
            <a:xfrm rot="416449" flipH="1">
              <a:off x="2975715" y="3096318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3" name="Ovale 285"/>
            <p:cNvSpPr>
              <a:spLocks/>
            </p:cNvSpPr>
            <p:nvPr/>
          </p:nvSpPr>
          <p:spPr>
            <a:xfrm rot="416449" flipH="1">
              <a:off x="3038055" y="3213652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4" name="Ovale 286"/>
            <p:cNvSpPr>
              <a:spLocks/>
            </p:cNvSpPr>
            <p:nvPr/>
          </p:nvSpPr>
          <p:spPr>
            <a:xfrm rot="416449" flipH="1">
              <a:off x="3020781" y="3050380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5" name="Ovale 287"/>
            <p:cNvSpPr>
              <a:spLocks/>
            </p:cNvSpPr>
            <p:nvPr/>
          </p:nvSpPr>
          <p:spPr>
            <a:xfrm rot="416449" flipH="1">
              <a:off x="2991049" y="3000503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6" name="Figura a mano libera 219"/>
            <p:cNvSpPr/>
            <p:nvPr/>
          </p:nvSpPr>
          <p:spPr>
            <a:xfrm>
              <a:off x="1881464" y="2976642"/>
              <a:ext cx="204367" cy="232549"/>
            </a:xfrm>
            <a:custGeom>
              <a:avLst/>
              <a:gdLst>
                <a:gd name="connsiteX0" fmla="*/ 523875 w 587575"/>
                <a:gd name="connsiteY0" fmla="*/ 1649 h 665402"/>
                <a:gd name="connsiteX1" fmla="*/ 581025 w 587575"/>
                <a:gd name="connsiteY1" fmla="*/ 14349 h 665402"/>
                <a:gd name="connsiteX2" fmla="*/ 584200 w 587575"/>
                <a:gd name="connsiteY2" fmla="*/ 106424 h 665402"/>
                <a:gd name="connsiteX3" fmla="*/ 561975 w 587575"/>
                <a:gd name="connsiteY3" fmla="*/ 217549 h 665402"/>
                <a:gd name="connsiteX4" fmla="*/ 511175 w 587575"/>
                <a:gd name="connsiteY4" fmla="*/ 341374 h 665402"/>
                <a:gd name="connsiteX5" fmla="*/ 457200 w 587575"/>
                <a:gd name="connsiteY5" fmla="*/ 439799 h 665402"/>
                <a:gd name="connsiteX6" fmla="*/ 400050 w 587575"/>
                <a:gd name="connsiteY6" fmla="*/ 515999 h 665402"/>
                <a:gd name="connsiteX7" fmla="*/ 346075 w 587575"/>
                <a:gd name="connsiteY7" fmla="*/ 579499 h 665402"/>
                <a:gd name="connsiteX8" fmla="*/ 269875 w 587575"/>
                <a:gd name="connsiteY8" fmla="*/ 639824 h 665402"/>
                <a:gd name="connsiteX9" fmla="*/ 219075 w 587575"/>
                <a:gd name="connsiteY9" fmla="*/ 658874 h 665402"/>
                <a:gd name="connsiteX10" fmla="*/ 168275 w 587575"/>
                <a:gd name="connsiteY10" fmla="*/ 665224 h 665402"/>
                <a:gd name="connsiteX11" fmla="*/ 117475 w 587575"/>
                <a:gd name="connsiteY11" fmla="*/ 662049 h 665402"/>
                <a:gd name="connsiteX12" fmla="*/ 82550 w 587575"/>
                <a:gd name="connsiteY12" fmla="*/ 646174 h 665402"/>
                <a:gd name="connsiteX13" fmla="*/ 47625 w 587575"/>
                <a:gd name="connsiteY13" fmla="*/ 623949 h 665402"/>
                <a:gd name="connsiteX14" fmla="*/ 28575 w 587575"/>
                <a:gd name="connsiteY14" fmla="*/ 595374 h 665402"/>
                <a:gd name="connsiteX15" fmla="*/ 0 w 587575"/>
                <a:gd name="connsiteY15" fmla="*/ 541399 h 665402"/>
                <a:gd name="connsiteX16" fmla="*/ 0 w 587575"/>
                <a:gd name="connsiteY16" fmla="*/ 541399 h 66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7575" h="665402">
                  <a:moveTo>
                    <a:pt x="523875" y="1649"/>
                  </a:moveTo>
                  <a:cubicBezTo>
                    <a:pt x="547423" y="-732"/>
                    <a:pt x="570971" y="-3113"/>
                    <a:pt x="581025" y="14349"/>
                  </a:cubicBezTo>
                  <a:cubicBezTo>
                    <a:pt x="591079" y="31811"/>
                    <a:pt x="587375" y="72557"/>
                    <a:pt x="584200" y="106424"/>
                  </a:cubicBezTo>
                  <a:cubicBezTo>
                    <a:pt x="581025" y="140291"/>
                    <a:pt x="574146" y="178391"/>
                    <a:pt x="561975" y="217549"/>
                  </a:cubicBezTo>
                  <a:cubicBezTo>
                    <a:pt x="549804" y="256707"/>
                    <a:pt x="528637" y="304332"/>
                    <a:pt x="511175" y="341374"/>
                  </a:cubicBezTo>
                  <a:cubicBezTo>
                    <a:pt x="493713" y="378416"/>
                    <a:pt x="475721" y="410695"/>
                    <a:pt x="457200" y="439799"/>
                  </a:cubicBezTo>
                  <a:cubicBezTo>
                    <a:pt x="438679" y="468903"/>
                    <a:pt x="418571" y="492716"/>
                    <a:pt x="400050" y="515999"/>
                  </a:cubicBezTo>
                  <a:cubicBezTo>
                    <a:pt x="381529" y="539282"/>
                    <a:pt x="367771" y="558862"/>
                    <a:pt x="346075" y="579499"/>
                  </a:cubicBezTo>
                  <a:cubicBezTo>
                    <a:pt x="324379" y="600137"/>
                    <a:pt x="291042" y="626595"/>
                    <a:pt x="269875" y="639824"/>
                  </a:cubicBezTo>
                  <a:cubicBezTo>
                    <a:pt x="248708" y="653053"/>
                    <a:pt x="236008" y="654641"/>
                    <a:pt x="219075" y="658874"/>
                  </a:cubicBezTo>
                  <a:cubicBezTo>
                    <a:pt x="202142" y="663107"/>
                    <a:pt x="185208" y="664695"/>
                    <a:pt x="168275" y="665224"/>
                  </a:cubicBezTo>
                  <a:cubicBezTo>
                    <a:pt x="151342" y="665753"/>
                    <a:pt x="131762" y="665224"/>
                    <a:pt x="117475" y="662049"/>
                  </a:cubicBezTo>
                  <a:cubicBezTo>
                    <a:pt x="103188" y="658874"/>
                    <a:pt x="94192" y="652524"/>
                    <a:pt x="82550" y="646174"/>
                  </a:cubicBezTo>
                  <a:cubicBezTo>
                    <a:pt x="70908" y="639824"/>
                    <a:pt x="56621" y="632416"/>
                    <a:pt x="47625" y="623949"/>
                  </a:cubicBezTo>
                  <a:cubicBezTo>
                    <a:pt x="38629" y="615482"/>
                    <a:pt x="36512" y="609132"/>
                    <a:pt x="28575" y="595374"/>
                  </a:cubicBezTo>
                  <a:cubicBezTo>
                    <a:pt x="20637" y="581616"/>
                    <a:pt x="0" y="541399"/>
                    <a:pt x="0" y="541399"/>
                  </a:cubicBezTo>
                  <a:lnTo>
                    <a:pt x="0" y="541399"/>
                  </a:lnTo>
                </a:path>
              </a:pathLst>
            </a:custGeom>
            <a:ln w="9525" cap="flat" cmpd="sng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srgbClr val="FF0000"/>
                </a:solidFill>
              </a:endParaRPr>
            </a:p>
          </p:txBody>
        </p:sp>
        <p:sp>
          <p:nvSpPr>
            <p:cNvPr id="577" name="Cilindro 222"/>
            <p:cNvSpPr/>
            <p:nvPr/>
          </p:nvSpPr>
          <p:spPr>
            <a:xfrm rot="17436516">
              <a:off x="2154363" y="3000675"/>
              <a:ext cx="178059" cy="145703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78" name="Figura a mano libera 223"/>
            <p:cNvSpPr/>
            <p:nvPr/>
          </p:nvSpPr>
          <p:spPr>
            <a:xfrm>
              <a:off x="2063989" y="2975628"/>
              <a:ext cx="204367" cy="232549"/>
            </a:xfrm>
            <a:custGeom>
              <a:avLst/>
              <a:gdLst>
                <a:gd name="connsiteX0" fmla="*/ 523875 w 587575"/>
                <a:gd name="connsiteY0" fmla="*/ 1649 h 665402"/>
                <a:gd name="connsiteX1" fmla="*/ 581025 w 587575"/>
                <a:gd name="connsiteY1" fmla="*/ 14349 h 665402"/>
                <a:gd name="connsiteX2" fmla="*/ 584200 w 587575"/>
                <a:gd name="connsiteY2" fmla="*/ 106424 h 665402"/>
                <a:gd name="connsiteX3" fmla="*/ 561975 w 587575"/>
                <a:gd name="connsiteY3" fmla="*/ 217549 h 665402"/>
                <a:gd name="connsiteX4" fmla="*/ 511175 w 587575"/>
                <a:gd name="connsiteY4" fmla="*/ 341374 h 665402"/>
                <a:gd name="connsiteX5" fmla="*/ 457200 w 587575"/>
                <a:gd name="connsiteY5" fmla="*/ 439799 h 665402"/>
                <a:gd name="connsiteX6" fmla="*/ 400050 w 587575"/>
                <a:gd name="connsiteY6" fmla="*/ 515999 h 665402"/>
                <a:gd name="connsiteX7" fmla="*/ 346075 w 587575"/>
                <a:gd name="connsiteY7" fmla="*/ 579499 h 665402"/>
                <a:gd name="connsiteX8" fmla="*/ 269875 w 587575"/>
                <a:gd name="connsiteY8" fmla="*/ 639824 h 665402"/>
                <a:gd name="connsiteX9" fmla="*/ 219075 w 587575"/>
                <a:gd name="connsiteY9" fmla="*/ 658874 h 665402"/>
                <a:gd name="connsiteX10" fmla="*/ 168275 w 587575"/>
                <a:gd name="connsiteY10" fmla="*/ 665224 h 665402"/>
                <a:gd name="connsiteX11" fmla="*/ 117475 w 587575"/>
                <a:gd name="connsiteY11" fmla="*/ 662049 h 665402"/>
                <a:gd name="connsiteX12" fmla="*/ 82550 w 587575"/>
                <a:gd name="connsiteY12" fmla="*/ 646174 h 665402"/>
                <a:gd name="connsiteX13" fmla="*/ 47625 w 587575"/>
                <a:gd name="connsiteY13" fmla="*/ 623949 h 665402"/>
                <a:gd name="connsiteX14" fmla="*/ 28575 w 587575"/>
                <a:gd name="connsiteY14" fmla="*/ 595374 h 665402"/>
                <a:gd name="connsiteX15" fmla="*/ 0 w 587575"/>
                <a:gd name="connsiteY15" fmla="*/ 541399 h 665402"/>
                <a:gd name="connsiteX16" fmla="*/ 0 w 587575"/>
                <a:gd name="connsiteY16" fmla="*/ 541399 h 66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7575" h="665402">
                  <a:moveTo>
                    <a:pt x="523875" y="1649"/>
                  </a:moveTo>
                  <a:cubicBezTo>
                    <a:pt x="547423" y="-732"/>
                    <a:pt x="570971" y="-3113"/>
                    <a:pt x="581025" y="14349"/>
                  </a:cubicBezTo>
                  <a:cubicBezTo>
                    <a:pt x="591079" y="31811"/>
                    <a:pt x="587375" y="72557"/>
                    <a:pt x="584200" y="106424"/>
                  </a:cubicBezTo>
                  <a:cubicBezTo>
                    <a:pt x="581025" y="140291"/>
                    <a:pt x="574146" y="178391"/>
                    <a:pt x="561975" y="217549"/>
                  </a:cubicBezTo>
                  <a:cubicBezTo>
                    <a:pt x="549804" y="256707"/>
                    <a:pt x="528637" y="304332"/>
                    <a:pt x="511175" y="341374"/>
                  </a:cubicBezTo>
                  <a:cubicBezTo>
                    <a:pt x="493713" y="378416"/>
                    <a:pt x="475721" y="410695"/>
                    <a:pt x="457200" y="439799"/>
                  </a:cubicBezTo>
                  <a:cubicBezTo>
                    <a:pt x="438679" y="468903"/>
                    <a:pt x="418571" y="492716"/>
                    <a:pt x="400050" y="515999"/>
                  </a:cubicBezTo>
                  <a:cubicBezTo>
                    <a:pt x="381529" y="539282"/>
                    <a:pt x="367771" y="558862"/>
                    <a:pt x="346075" y="579499"/>
                  </a:cubicBezTo>
                  <a:cubicBezTo>
                    <a:pt x="324379" y="600137"/>
                    <a:pt x="291042" y="626595"/>
                    <a:pt x="269875" y="639824"/>
                  </a:cubicBezTo>
                  <a:cubicBezTo>
                    <a:pt x="248708" y="653053"/>
                    <a:pt x="236008" y="654641"/>
                    <a:pt x="219075" y="658874"/>
                  </a:cubicBezTo>
                  <a:cubicBezTo>
                    <a:pt x="202142" y="663107"/>
                    <a:pt x="185208" y="664695"/>
                    <a:pt x="168275" y="665224"/>
                  </a:cubicBezTo>
                  <a:cubicBezTo>
                    <a:pt x="151342" y="665753"/>
                    <a:pt x="131762" y="665224"/>
                    <a:pt x="117475" y="662049"/>
                  </a:cubicBezTo>
                  <a:cubicBezTo>
                    <a:pt x="103188" y="658874"/>
                    <a:pt x="94192" y="652524"/>
                    <a:pt x="82550" y="646174"/>
                  </a:cubicBezTo>
                  <a:cubicBezTo>
                    <a:pt x="70908" y="639824"/>
                    <a:pt x="56621" y="632416"/>
                    <a:pt x="47625" y="623949"/>
                  </a:cubicBezTo>
                  <a:cubicBezTo>
                    <a:pt x="38629" y="615482"/>
                    <a:pt x="36512" y="609132"/>
                    <a:pt x="28575" y="595374"/>
                  </a:cubicBezTo>
                  <a:cubicBezTo>
                    <a:pt x="20637" y="581616"/>
                    <a:pt x="0" y="541399"/>
                    <a:pt x="0" y="541399"/>
                  </a:cubicBezTo>
                  <a:lnTo>
                    <a:pt x="0" y="541399"/>
                  </a:lnTo>
                </a:path>
              </a:pathLst>
            </a:custGeom>
            <a:ln w="9525" cap="flat" cmpd="sng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>
                <a:solidFill>
                  <a:srgbClr val="FF0000"/>
                </a:solidFill>
              </a:endParaRPr>
            </a:p>
          </p:txBody>
        </p:sp>
        <p:sp>
          <p:nvSpPr>
            <p:cNvPr id="579" name="Cilindro 225"/>
            <p:cNvSpPr/>
            <p:nvPr/>
          </p:nvSpPr>
          <p:spPr>
            <a:xfrm rot="17436516">
              <a:off x="1963626" y="2991574"/>
              <a:ext cx="178059" cy="145703"/>
            </a:xfrm>
            <a:prstGeom prst="can">
              <a:avLst>
                <a:gd name="adj" fmla="val 33481"/>
              </a:avLst>
            </a:prstGeom>
            <a:solidFill>
              <a:schemeClr val="bg1">
                <a:lumMod val="8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0" name="Figura a mano libera 226"/>
            <p:cNvSpPr/>
            <p:nvPr/>
          </p:nvSpPr>
          <p:spPr>
            <a:xfrm>
              <a:off x="2021765" y="2976838"/>
              <a:ext cx="99079" cy="18978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81" name="Figura a mano libera 233"/>
            <p:cNvSpPr/>
            <p:nvPr/>
          </p:nvSpPr>
          <p:spPr>
            <a:xfrm>
              <a:off x="2278634" y="3152639"/>
              <a:ext cx="145691" cy="37607"/>
            </a:xfrm>
            <a:custGeom>
              <a:avLst/>
              <a:gdLst>
                <a:gd name="connsiteX0" fmla="*/ 0 w 418877"/>
                <a:gd name="connsiteY0" fmla="*/ 0 h 107607"/>
                <a:gd name="connsiteX1" fmla="*/ 49018 w 418877"/>
                <a:gd name="connsiteY1" fmla="*/ 62386 h 107607"/>
                <a:gd name="connsiteX2" fmla="*/ 98035 w 418877"/>
                <a:gd name="connsiteY2" fmla="*/ 98035 h 107607"/>
                <a:gd name="connsiteX3" fmla="*/ 155965 w 418877"/>
                <a:gd name="connsiteY3" fmla="*/ 106947 h 107607"/>
                <a:gd name="connsiteX4" fmla="*/ 222807 w 418877"/>
                <a:gd name="connsiteY4" fmla="*/ 106947 h 107607"/>
                <a:gd name="connsiteX5" fmla="*/ 325298 w 418877"/>
                <a:gd name="connsiteY5" fmla="*/ 106947 h 107607"/>
                <a:gd name="connsiteX6" fmla="*/ 374316 w 418877"/>
                <a:gd name="connsiteY6" fmla="*/ 106947 h 107607"/>
                <a:gd name="connsiteX7" fmla="*/ 418877 w 418877"/>
                <a:gd name="connsiteY7" fmla="*/ 102491 h 107607"/>
                <a:gd name="connsiteX8" fmla="*/ 418877 w 418877"/>
                <a:gd name="connsiteY8" fmla="*/ 102491 h 10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877" h="107607">
                  <a:moveTo>
                    <a:pt x="0" y="0"/>
                  </a:moveTo>
                  <a:cubicBezTo>
                    <a:pt x="16339" y="23023"/>
                    <a:pt x="32679" y="46047"/>
                    <a:pt x="49018" y="62386"/>
                  </a:cubicBezTo>
                  <a:cubicBezTo>
                    <a:pt x="65357" y="78725"/>
                    <a:pt x="80211" y="90608"/>
                    <a:pt x="98035" y="98035"/>
                  </a:cubicBezTo>
                  <a:cubicBezTo>
                    <a:pt x="115859" y="105462"/>
                    <a:pt x="135170" y="105462"/>
                    <a:pt x="155965" y="106947"/>
                  </a:cubicBezTo>
                  <a:cubicBezTo>
                    <a:pt x="176760" y="108432"/>
                    <a:pt x="222807" y="106947"/>
                    <a:pt x="222807" y="106947"/>
                  </a:cubicBezTo>
                  <a:lnTo>
                    <a:pt x="325298" y="106947"/>
                  </a:lnTo>
                  <a:cubicBezTo>
                    <a:pt x="350549" y="106947"/>
                    <a:pt x="358720" y="107690"/>
                    <a:pt x="374316" y="106947"/>
                  </a:cubicBezTo>
                  <a:cubicBezTo>
                    <a:pt x="389912" y="106204"/>
                    <a:pt x="418877" y="102491"/>
                    <a:pt x="418877" y="102491"/>
                  </a:cubicBezTo>
                  <a:lnTo>
                    <a:pt x="418877" y="102491"/>
                  </a:lnTo>
                </a:path>
              </a:pathLst>
            </a:custGeom>
            <a:ln w="9525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black"/>
                </a:solidFill>
              </a:endParaRPr>
            </a:p>
          </p:txBody>
        </p:sp>
        <p:sp>
          <p:nvSpPr>
            <p:cNvPr id="582" name="Figura a mano libera 234"/>
            <p:cNvSpPr/>
            <p:nvPr/>
          </p:nvSpPr>
          <p:spPr>
            <a:xfrm>
              <a:off x="2208367" y="2984119"/>
              <a:ext cx="99079" cy="18978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ap="rnd" cmpd="sng">
              <a:solidFill>
                <a:srgbClr val="2626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83" name="Ovale 235"/>
            <p:cNvSpPr>
              <a:spLocks/>
            </p:cNvSpPr>
            <p:nvPr/>
          </p:nvSpPr>
          <p:spPr>
            <a:xfrm rot="416449" flipH="1">
              <a:off x="2206468" y="3144906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4" name="Ovale 237"/>
            <p:cNvSpPr>
              <a:spLocks/>
            </p:cNvSpPr>
            <p:nvPr/>
          </p:nvSpPr>
          <p:spPr>
            <a:xfrm rot="416449" flipH="1">
              <a:off x="2281051" y="3007446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5" name="Ovale 238"/>
            <p:cNvSpPr>
              <a:spLocks/>
            </p:cNvSpPr>
            <p:nvPr/>
          </p:nvSpPr>
          <p:spPr>
            <a:xfrm rot="416449" flipH="1">
              <a:off x="2310398" y="3163892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6" name="Ovale 246"/>
            <p:cNvSpPr>
              <a:spLocks/>
            </p:cNvSpPr>
            <p:nvPr/>
          </p:nvSpPr>
          <p:spPr>
            <a:xfrm rot="416449" flipH="1">
              <a:off x="2098193" y="3171068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7" name="Ovale 247"/>
            <p:cNvSpPr>
              <a:spLocks/>
            </p:cNvSpPr>
            <p:nvPr/>
          </p:nvSpPr>
          <p:spPr>
            <a:xfrm rot="416449" flipH="1">
              <a:off x="2198456" y="3091799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8" name="Ovale 249"/>
            <p:cNvSpPr>
              <a:spLocks/>
            </p:cNvSpPr>
            <p:nvPr/>
          </p:nvSpPr>
          <p:spPr>
            <a:xfrm rot="416449" flipH="1">
              <a:off x="2042254" y="3108869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89" name="Ovale 250"/>
            <p:cNvSpPr>
              <a:spLocks/>
            </p:cNvSpPr>
            <p:nvPr/>
          </p:nvSpPr>
          <p:spPr>
            <a:xfrm rot="416449" flipH="1">
              <a:off x="2092407" y="3013467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90" name="Ovale 252"/>
            <p:cNvSpPr>
              <a:spLocks/>
            </p:cNvSpPr>
            <p:nvPr/>
          </p:nvSpPr>
          <p:spPr>
            <a:xfrm rot="416449" flipH="1">
              <a:off x="1926605" y="3167805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91" name="Ovale 254"/>
            <p:cNvSpPr>
              <a:spLocks/>
            </p:cNvSpPr>
            <p:nvPr/>
          </p:nvSpPr>
          <p:spPr>
            <a:xfrm rot="416449" flipH="1">
              <a:off x="2240313" y="2972304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92" name="Figura a mano libera 226"/>
            <p:cNvSpPr/>
            <p:nvPr/>
          </p:nvSpPr>
          <p:spPr>
            <a:xfrm>
              <a:off x="1978902" y="2957788"/>
              <a:ext cx="99079" cy="189786"/>
            </a:xfrm>
            <a:custGeom>
              <a:avLst/>
              <a:gdLst>
                <a:gd name="connsiteX0" fmla="*/ 0 w 284861"/>
                <a:gd name="connsiteY0" fmla="*/ 505021 h 543042"/>
                <a:gd name="connsiteX1" fmla="*/ 44450 w 284861"/>
                <a:gd name="connsiteY1" fmla="*/ 539946 h 543042"/>
                <a:gd name="connsiteX2" fmla="*/ 158750 w 284861"/>
                <a:gd name="connsiteY2" fmla="*/ 435171 h 543042"/>
                <a:gd name="connsiteX3" fmla="*/ 244475 w 284861"/>
                <a:gd name="connsiteY3" fmla="*/ 263721 h 543042"/>
                <a:gd name="connsiteX4" fmla="*/ 282575 w 284861"/>
                <a:gd name="connsiteY4" fmla="*/ 127196 h 543042"/>
                <a:gd name="connsiteX5" fmla="*/ 279400 w 284861"/>
                <a:gd name="connsiteY5" fmla="*/ 54171 h 543042"/>
                <a:gd name="connsiteX6" fmla="*/ 269875 w 284861"/>
                <a:gd name="connsiteY6" fmla="*/ 19246 h 543042"/>
                <a:gd name="connsiteX7" fmla="*/ 241300 w 284861"/>
                <a:gd name="connsiteY7" fmla="*/ 196 h 543042"/>
                <a:gd name="connsiteX8" fmla="*/ 206375 w 284861"/>
                <a:gd name="connsiteY8" fmla="*/ 9721 h 543042"/>
                <a:gd name="connsiteX9" fmla="*/ 203200 w 284861"/>
                <a:gd name="connsiteY9" fmla="*/ 16071 h 5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861" h="543042">
                  <a:moveTo>
                    <a:pt x="0" y="505021"/>
                  </a:moveTo>
                  <a:cubicBezTo>
                    <a:pt x="8996" y="528304"/>
                    <a:pt x="17992" y="551588"/>
                    <a:pt x="44450" y="539946"/>
                  </a:cubicBezTo>
                  <a:cubicBezTo>
                    <a:pt x="70908" y="528304"/>
                    <a:pt x="125413" y="481208"/>
                    <a:pt x="158750" y="435171"/>
                  </a:cubicBezTo>
                  <a:cubicBezTo>
                    <a:pt x="192088" y="389133"/>
                    <a:pt x="223838" y="315050"/>
                    <a:pt x="244475" y="263721"/>
                  </a:cubicBezTo>
                  <a:cubicBezTo>
                    <a:pt x="265112" y="212392"/>
                    <a:pt x="276754" y="162121"/>
                    <a:pt x="282575" y="127196"/>
                  </a:cubicBezTo>
                  <a:cubicBezTo>
                    <a:pt x="288396" y="92271"/>
                    <a:pt x="281517" y="72163"/>
                    <a:pt x="279400" y="54171"/>
                  </a:cubicBezTo>
                  <a:cubicBezTo>
                    <a:pt x="277283" y="36179"/>
                    <a:pt x="276225" y="28242"/>
                    <a:pt x="269875" y="19246"/>
                  </a:cubicBezTo>
                  <a:cubicBezTo>
                    <a:pt x="263525" y="10250"/>
                    <a:pt x="251883" y="1783"/>
                    <a:pt x="241300" y="196"/>
                  </a:cubicBezTo>
                  <a:cubicBezTo>
                    <a:pt x="230717" y="-1392"/>
                    <a:pt x="212725" y="7075"/>
                    <a:pt x="206375" y="9721"/>
                  </a:cubicBezTo>
                  <a:cubicBezTo>
                    <a:pt x="200025" y="12367"/>
                    <a:pt x="203200" y="16071"/>
                    <a:pt x="203200" y="16071"/>
                  </a:cubicBezTo>
                </a:path>
              </a:pathLst>
            </a:cu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700" dirty="0">
                <a:solidFill>
                  <a:prstClr val="black"/>
                </a:solidFill>
              </a:endParaRPr>
            </a:p>
          </p:txBody>
        </p:sp>
        <p:sp>
          <p:nvSpPr>
            <p:cNvPr id="593" name="Ovale 251"/>
            <p:cNvSpPr>
              <a:spLocks/>
            </p:cNvSpPr>
            <p:nvPr/>
          </p:nvSpPr>
          <p:spPr>
            <a:xfrm rot="416449" flipH="1">
              <a:off x="2026930" y="3052057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sp>
          <p:nvSpPr>
            <p:cNvPr id="594" name="Ovale 253"/>
            <p:cNvSpPr>
              <a:spLocks/>
            </p:cNvSpPr>
            <p:nvPr/>
          </p:nvSpPr>
          <p:spPr>
            <a:xfrm rot="416449" flipH="1">
              <a:off x="2057686" y="2960336"/>
              <a:ext cx="54000" cy="54000"/>
            </a:xfrm>
            <a:prstGeom prst="ellipse">
              <a:avLst/>
            </a:prstGeom>
            <a:solidFill>
              <a:srgbClr val="00FF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  <p:grpSp>
          <p:nvGrpSpPr>
            <p:cNvPr id="595" name="Gruppo 594"/>
            <p:cNvGrpSpPr/>
            <p:nvPr/>
          </p:nvGrpSpPr>
          <p:grpSpPr>
            <a:xfrm>
              <a:off x="2307699" y="3061263"/>
              <a:ext cx="432872" cy="236525"/>
              <a:chOff x="2273334" y="1051431"/>
              <a:chExt cx="432872" cy="236525"/>
            </a:xfrm>
          </p:grpSpPr>
          <p:sp>
            <p:nvSpPr>
              <p:cNvPr id="596" name="Rettangolo arrotondato 218"/>
              <p:cNvSpPr/>
              <p:nvPr/>
            </p:nvSpPr>
            <p:spPr>
              <a:xfrm>
                <a:off x="2349226" y="1110120"/>
                <a:ext cx="296822" cy="125513"/>
              </a:xfrm>
              <a:prstGeom prst="roundRect">
                <a:avLst/>
              </a:prstGeom>
              <a:solidFill>
                <a:schemeClr val="bg1"/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sz="2400"/>
              </a:p>
            </p:txBody>
          </p:sp>
          <p:sp>
            <p:nvSpPr>
              <p:cNvPr id="597" name="Rettangolo 262"/>
              <p:cNvSpPr/>
              <p:nvPr/>
            </p:nvSpPr>
            <p:spPr>
              <a:xfrm>
                <a:off x="2273334" y="1051431"/>
                <a:ext cx="432872" cy="236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B2M</a:t>
                </a:r>
              </a:p>
            </p:txBody>
          </p:sp>
        </p:grpSp>
        <p:sp>
          <p:nvSpPr>
            <p:cNvPr id="598" name="Ovale 229"/>
            <p:cNvSpPr>
              <a:spLocks/>
            </p:cNvSpPr>
            <p:nvPr/>
          </p:nvSpPr>
          <p:spPr>
            <a:xfrm rot="416449" flipH="1">
              <a:off x="2749426" y="3029707"/>
              <a:ext cx="54000" cy="54000"/>
            </a:xfrm>
            <a:prstGeom prst="ellipse">
              <a:avLst/>
            </a:prstGeom>
            <a:solidFill>
              <a:srgbClr val="FF0000"/>
            </a:solidFill>
            <a:ln w="6350" cmpd="sng">
              <a:solidFill>
                <a:srgbClr val="26262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700">
                <a:solidFill>
                  <a:prstClr val="white"/>
                </a:solidFill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130363" y="1118574"/>
            <a:ext cx="5815635" cy="56876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01" name="CasellaDiTesto 600"/>
          <p:cNvSpPr txBox="1"/>
          <p:nvPr/>
        </p:nvSpPr>
        <p:spPr>
          <a:xfrm>
            <a:off x="6113290" y="1614707"/>
            <a:ext cx="57739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000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Repurposed the ERV’s silencing machinery</a:t>
            </a:r>
          </a:p>
          <a:p>
            <a:pPr marL="285750" indent="-285750">
              <a:buFont typeface="Wingdings" charset="2"/>
              <a:buChar char="§"/>
            </a:pPr>
            <a:endParaRPr lang="en-US" sz="8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Programmable &amp; targeted (ETRs)</a:t>
            </a: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Combinatorial (embryonic-restricted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200150" lvl="2" indent="-285750">
              <a:buFont typeface="Wingdings" charset="2"/>
              <a:buChar char="Ø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1200150" lvl="2" indent="-285750">
              <a:buFont typeface="Wingdings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Inheritable by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DNA methylation</a:t>
            </a:r>
          </a:p>
          <a:p>
            <a:pPr marL="1200150" lvl="2" indent="-285750">
              <a:buFont typeface="Wingdings" charset="2"/>
              <a:buChar char="Ø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Transient ETR delivery (hit-and-run)</a:t>
            </a: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Amenable to multiplexing</a:t>
            </a:r>
          </a:p>
          <a:p>
            <a:pPr marL="742950" lvl="1" indent="-285750">
              <a:buFont typeface="Wingdings" charset="2"/>
              <a:buChar char="§"/>
            </a:pPr>
            <a:endParaRPr lang="en-US" sz="6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1657350" lvl="3" indent="-285750">
              <a:buFont typeface="Wingdings" charset="2"/>
              <a:buChar char="Ø"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Arial" charset="0"/>
                <a:ea typeface="Arial" charset="0"/>
                <a:cs typeface="Arial" charset="0"/>
              </a:rPr>
              <a:t>Effective against multi-copy genes</a:t>
            </a:r>
          </a:p>
          <a:p>
            <a:pPr marL="1657350" lvl="3" indent="-285750">
              <a:buFont typeface="Wingdings" charset="2"/>
              <a:buChar char="Ø"/>
            </a:pPr>
            <a:endParaRPr lang="en-US" sz="1000" dirty="0">
              <a:solidFill>
                <a:srgbClr val="E7E6E6">
                  <a:lumMod val="25000"/>
                </a:srgb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Arial" charset="0"/>
                <a:ea typeface="Arial" charset="0"/>
                <a:cs typeface="Arial" charset="0"/>
              </a:rPr>
              <a:t>Resistant to external stimuli</a:t>
            </a:r>
            <a:endParaRPr lang="en-US" sz="1600" dirty="0">
              <a:solidFill>
                <a:srgbClr val="E7E6E6">
                  <a:lumMod val="25000"/>
                </a:srgb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§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No activation of the DDR</a:t>
            </a:r>
          </a:p>
          <a:p>
            <a:pPr marL="742950" lvl="1" indent="-285750">
              <a:buFont typeface="Wingdings" charset="2"/>
              <a:buChar char="v"/>
            </a:pPr>
            <a:endParaRPr lang="en-US" sz="10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v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Potentially reversible by pharma. treatments</a:t>
            </a:r>
          </a:p>
          <a:p>
            <a:pPr marL="742950" lvl="1" indent="-285750">
              <a:buFont typeface="Wingdings" charset="2"/>
              <a:buChar char="v"/>
            </a:pPr>
            <a:endParaRPr lang="en-US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2" name="CasellaDiTesto 601"/>
          <p:cNvSpPr txBox="1"/>
          <p:nvPr/>
        </p:nvSpPr>
        <p:spPr>
          <a:xfrm>
            <a:off x="6246004" y="5771572"/>
            <a:ext cx="371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MS PGothic" charset="-128"/>
                <a:cs typeface="Arial" charset="0"/>
              </a:rPr>
              <a:t>Amabile et al., Cell 2016</a:t>
            </a:r>
          </a:p>
        </p:txBody>
      </p:sp>
      <p:grpSp>
        <p:nvGrpSpPr>
          <p:cNvPr id="285" name="Gruppo 284">
            <a:extLst>
              <a:ext uri="{FF2B5EF4-FFF2-40B4-BE49-F238E27FC236}">
                <a16:creationId xmlns:a16="http://schemas.microsoft.com/office/drawing/2014/main" id="{2F414177-84FB-EB46-A001-84543A392C2D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286" name="Rettangolo 285">
              <a:extLst>
                <a:ext uri="{FF2B5EF4-FFF2-40B4-BE49-F238E27FC236}">
                  <a16:creationId xmlns:a16="http://schemas.microsoft.com/office/drawing/2014/main" id="{DD97640C-68E4-6B4E-8CEA-414CB943A7D0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Triangolo rettangolo 286">
              <a:extLst>
                <a:ext uri="{FF2B5EF4-FFF2-40B4-BE49-F238E27FC236}">
                  <a16:creationId xmlns:a16="http://schemas.microsoft.com/office/drawing/2014/main" id="{CA76C42B-BBAE-F046-A067-8AC05AEF4131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800" y="0"/>
            <a:ext cx="7931064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Targeted Epigenetic Silencing: Summary</a:t>
            </a:r>
          </a:p>
        </p:txBody>
      </p:sp>
    </p:spTree>
    <p:extLst>
      <p:ext uri="{BB962C8B-B14F-4D97-AF65-F5344CB8AC3E}">
        <p14:creationId xmlns:p14="http://schemas.microsoft.com/office/powerpoint/2010/main" val="97826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olo rettangolo 4"/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87287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Acknowledgments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EE56A09-B807-3344-8A24-0531F68CA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334" y="1412578"/>
            <a:ext cx="2014330" cy="14258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2C01EF4-ED68-AA41-8E35-89ACF561AD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23" t="32119" r="26000" b="7084"/>
          <a:stretch/>
        </p:blipFill>
        <p:spPr>
          <a:xfrm>
            <a:off x="2819536" y="1084532"/>
            <a:ext cx="7163560" cy="5763617"/>
          </a:xfrm>
          <a:prstGeom prst="rect">
            <a:avLst/>
          </a:prstGeom>
        </p:spPr>
      </p:pic>
      <p:sp>
        <p:nvSpPr>
          <p:cNvPr id="14" name="CasellaDiTesto 137">
            <a:extLst>
              <a:ext uri="{FF2B5EF4-FFF2-40B4-BE49-F238E27FC236}">
                <a16:creationId xmlns:a16="http://schemas.microsoft.com/office/drawing/2014/main" id="{9C59870B-7831-B349-A349-7E1E224C8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0635" y="5968724"/>
            <a:ext cx="1204231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Paola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Capasso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CasellaDiTesto 138">
            <a:extLst>
              <a:ext uri="{FF2B5EF4-FFF2-40B4-BE49-F238E27FC236}">
                <a16:creationId xmlns:a16="http://schemas.microsoft.com/office/drawing/2014/main" id="{5112D240-4C1C-254B-99BB-2EF3C9AA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767" y="5551870"/>
            <a:ext cx="1011556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Angelo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Amabile</a:t>
            </a:r>
          </a:p>
        </p:txBody>
      </p:sp>
      <p:sp>
        <p:nvSpPr>
          <p:cNvPr id="16" name="CasellaDiTesto 139">
            <a:extLst>
              <a:ext uri="{FF2B5EF4-FFF2-40B4-BE49-F238E27FC236}">
                <a16:creationId xmlns:a16="http://schemas.microsoft.com/office/drawing/2014/main" id="{3D31DADB-A2D1-1C41-9CBD-208501DC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131" y="6193275"/>
            <a:ext cx="1228844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Alessandro </a:t>
            </a:r>
            <a:r>
              <a:rPr kumimoji="0" lang="en-US" altLang="en-US" sz="16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Migliara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CasellaDiTesto 138">
            <a:extLst>
              <a:ext uri="{FF2B5EF4-FFF2-40B4-BE49-F238E27FC236}">
                <a16:creationId xmlns:a16="http://schemas.microsoft.com/office/drawing/2014/main" id="{7CD60D3A-AFA5-D247-9E6E-635921E5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746" y="5676337"/>
            <a:ext cx="1087802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>
                <a:solidFill>
                  <a:schemeClr val="bg1"/>
                </a:solidFill>
              </a:rPr>
              <a:t>Alfredo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 err="1">
                <a:solidFill>
                  <a:schemeClr val="bg1"/>
                </a:solidFill>
              </a:rPr>
              <a:t>Cappelluti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CasellaDiTesto 138">
            <a:extLst>
              <a:ext uri="{FF2B5EF4-FFF2-40B4-BE49-F238E27FC236}">
                <a16:creationId xmlns:a16="http://schemas.microsoft.com/office/drawing/2014/main" id="{EE148DCB-7E24-1646-A738-5B077A972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52" y="5437069"/>
            <a:ext cx="979561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>
                <a:solidFill>
                  <a:schemeClr val="bg1"/>
                </a:solidFill>
              </a:rPr>
              <a:t>Tania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 err="1">
                <a:solidFill>
                  <a:schemeClr val="bg1"/>
                </a:solidFill>
              </a:rPr>
              <a:t>Baccega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CasellaDiTesto 138">
            <a:extLst>
              <a:ext uri="{FF2B5EF4-FFF2-40B4-BE49-F238E27FC236}">
                <a16:creationId xmlns:a16="http://schemas.microsoft.com/office/drawing/2014/main" id="{573D3A83-1C0F-2840-A119-DC7DBC6D5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24" y="6304566"/>
            <a:ext cx="1011556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Ilaria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Caserta</a:t>
            </a:r>
          </a:p>
        </p:txBody>
      </p:sp>
      <p:sp>
        <p:nvSpPr>
          <p:cNvPr id="20" name="CasellaDiTesto 138">
            <a:extLst>
              <a:ext uri="{FF2B5EF4-FFF2-40B4-BE49-F238E27FC236}">
                <a16:creationId xmlns:a16="http://schemas.microsoft.com/office/drawing/2014/main" id="{17220FB6-C309-E24A-99A2-196F81DC4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265" y="6304566"/>
            <a:ext cx="1375416" cy="584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 err="1">
                <a:solidFill>
                  <a:schemeClr val="bg1"/>
                </a:solidFill>
              </a:rPr>
              <a:t>Rachele</a:t>
            </a:r>
            <a:endParaRPr lang="en-US" altLang="en-US" sz="1600" i="0" kern="0" dirty="0">
              <a:solidFill>
                <a:schemeClr val="bg1"/>
              </a:solidFill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i="0" kern="0" dirty="0">
                <a:solidFill>
                  <a:schemeClr val="bg1"/>
                </a:solidFill>
              </a:rPr>
              <a:t>Del </a:t>
            </a:r>
            <a:r>
              <a:rPr lang="en-US" altLang="en-US" sz="1600" i="0" kern="0" dirty="0" err="1">
                <a:solidFill>
                  <a:schemeClr val="bg1"/>
                </a:solidFill>
              </a:rPr>
              <a:t>Borello</a:t>
            </a:r>
            <a:endParaRPr lang="en-US" altLang="en-US" sz="1600" i="0" kern="0" dirty="0">
              <a:solidFill>
                <a:schemeClr val="bg1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C637194-A38F-5344-B1AB-BA4662B8F3B4}"/>
              </a:ext>
            </a:extLst>
          </p:cNvPr>
          <p:cNvGrpSpPr/>
          <p:nvPr/>
        </p:nvGrpSpPr>
        <p:grpSpPr>
          <a:xfrm>
            <a:off x="436327" y="1291947"/>
            <a:ext cx="1548929" cy="2420268"/>
            <a:chOff x="387130" y="4063441"/>
            <a:chExt cx="1548929" cy="2420268"/>
          </a:xfrm>
        </p:grpSpPr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F7BFEBEB-51F7-4E4A-A79B-8B852F212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130" y="4852493"/>
              <a:ext cx="1455848" cy="163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>
                  <a:solidFill>
                    <a:srgbClr val="FDE2B9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t-IT" altLang="it-IT" sz="700" b="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t-IT" altLang="it-IT" sz="700" b="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it-IT" altLang="it-IT" sz="1600" dirty="0">
                  <a:solidFill>
                    <a:srgbClr val="0432FF"/>
                  </a:solidFill>
                  <a:ea typeface="ＭＳ Ｐゴシック" pitchFamily="34" charset="-128"/>
                </a:rPr>
                <a:t>L. </a:t>
              </a:r>
              <a:r>
                <a:rPr lang="it-IT" altLang="it-IT" sz="1600" dirty="0" err="1">
                  <a:solidFill>
                    <a:srgbClr val="0432FF"/>
                  </a:solidFill>
                  <a:ea typeface="ＭＳ Ｐゴシック" pitchFamily="34" charset="-128"/>
                </a:rPr>
                <a:t>Piemonti</a:t>
              </a:r>
              <a:endParaRPr lang="it-IT" altLang="it-IT" sz="1600" dirty="0">
                <a:solidFill>
                  <a:srgbClr val="0432FF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V. </a:t>
              </a:r>
              <a:r>
                <a:rPr lang="en-US" altLang="it-IT" sz="1600" dirty="0" err="1">
                  <a:solidFill>
                    <a:schemeClr val="tx1"/>
                  </a:solidFill>
                  <a:ea typeface="ＭＳ Ｐゴシック" pitchFamily="34" charset="-128"/>
                </a:rPr>
                <a:t>Sordi</a:t>
              </a:r>
              <a:endParaRPr lang="en-US" altLang="it-IT" sz="16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R. </a:t>
              </a:r>
              <a:r>
                <a:rPr lang="en-US" altLang="it-IT" sz="1600" dirty="0" err="1">
                  <a:solidFill>
                    <a:schemeClr val="tx1"/>
                  </a:solidFill>
                  <a:ea typeface="ＭＳ Ｐゴシック" pitchFamily="34" charset="-128"/>
                </a:rPr>
                <a:t>Chimenti</a:t>
              </a:r>
              <a:endParaRPr lang="en-US" altLang="it-IT" sz="16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S. Pellegrini</a:t>
              </a: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P. Monti</a:t>
              </a:r>
              <a:endParaRPr lang="en-US" altLang="it-IT" sz="1800" b="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 eaLnBrk="1" hangingPunct="1">
                <a:spcBef>
                  <a:spcPct val="0"/>
                </a:spcBef>
                <a:buSzTx/>
                <a:buFontTx/>
                <a:buChar char="-"/>
                <a:defRPr/>
              </a:pPr>
              <a:endParaRPr lang="it-IT" altLang="it-IT" sz="500" b="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pic>
          <p:nvPicPr>
            <p:cNvPr id="26" name="Immagine 1">
              <a:extLst>
                <a:ext uri="{FF2B5EF4-FFF2-40B4-BE49-F238E27FC236}">
                  <a16:creationId xmlns:a16="http://schemas.microsoft.com/office/drawing/2014/main" id="{935C501A-1669-A349-9B19-E9E70FBE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59" y="4063441"/>
              <a:ext cx="1536700" cy="100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AD5250C-1D90-5840-8274-03B02763AD0E}"/>
              </a:ext>
            </a:extLst>
          </p:cNvPr>
          <p:cNvGrpSpPr/>
          <p:nvPr/>
        </p:nvGrpSpPr>
        <p:grpSpPr>
          <a:xfrm>
            <a:off x="338704" y="3879387"/>
            <a:ext cx="1651093" cy="2656011"/>
            <a:chOff x="315207" y="1347726"/>
            <a:chExt cx="1651093" cy="2656011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D9C85603-3727-FC41-A559-BA10E4D05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07" y="2141689"/>
              <a:ext cx="1651093" cy="18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>
                  <a:solidFill>
                    <a:srgbClr val="FDE2B9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en-US" altLang="it-IT" sz="3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it-IT" altLang="it-IT" sz="1600" dirty="0">
                  <a:solidFill>
                    <a:srgbClr val="0432FF"/>
                  </a:solidFill>
                  <a:ea typeface="ＭＳ Ｐゴシック" pitchFamily="34" charset="-128"/>
                </a:rPr>
                <a:t>L. Naldini</a:t>
              </a: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it-IT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P. Genovese</a:t>
              </a: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endParaRPr lang="it-IT" altLang="it-IT" sz="8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it-IT" altLang="it-IT" sz="1600" dirty="0">
                  <a:solidFill>
                    <a:srgbClr val="0432FF"/>
                  </a:solidFill>
                  <a:ea typeface="ＭＳ Ｐゴシック" pitchFamily="34" charset="-128"/>
                </a:rPr>
                <a:t>E. Montini</a:t>
              </a: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A. Calabria</a:t>
              </a: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G. </a:t>
              </a:r>
              <a:r>
                <a:rPr lang="en-US" altLang="it-IT" sz="1600" dirty="0" err="1">
                  <a:solidFill>
                    <a:schemeClr val="tx1"/>
                  </a:solidFill>
                  <a:ea typeface="ＭＳ Ｐゴシック" pitchFamily="34" charset="-128"/>
                </a:rPr>
                <a:t>Spinozzi</a:t>
              </a:r>
              <a:endParaRPr lang="en-US" altLang="it-IT" sz="16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 marL="177800" indent="-177800">
                <a:spcBef>
                  <a:spcPct val="0"/>
                </a:spcBef>
                <a:buSzTx/>
                <a:buFontTx/>
                <a:buChar char="-"/>
                <a:defRPr/>
              </a:pPr>
              <a:r>
                <a:rPr lang="en-US" altLang="it-IT" sz="1600" dirty="0">
                  <a:solidFill>
                    <a:schemeClr val="tx1"/>
                  </a:solidFill>
                  <a:ea typeface="ＭＳ Ｐゴシック" pitchFamily="34" charset="-128"/>
                </a:rPr>
                <a:t>F. </a:t>
              </a:r>
              <a:r>
                <a:rPr lang="en-US" altLang="it-IT" sz="1600" dirty="0" err="1">
                  <a:solidFill>
                    <a:schemeClr val="tx1"/>
                  </a:solidFill>
                  <a:ea typeface="ＭＳ Ｐゴシック" pitchFamily="34" charset="-128"/>
                </a:rPr>
                <a:t>Benedicenti</a:t>
              </a:r>
              <a:endParaRPr lang="en-US" altLang="it-IT" sz="1600" dirty="0">
                <a:solidFill>
                  <a:schemeClr val="tx1"/>
                </a:solidFill>
                <a:ea typeface="ＭＳ Ｐゴシック" pitchFamily="34" charset="-128"/>
              </a:endParaRPr>
            </a:p>
            <a:p>
              <a:pPr>
                <a:spcBef>
                  <a:spcPct val="0"/>
                </a:spcBef>
                <a:buSzTx/>
                <a:buNone/>
                <a:defRPr/>
              </a:pPr>
              <a:endParaRPr lang="en-US" altLang="it-IT" sz="700" dirty="0">
                <a:solidFill>
                  <a:schemeClr val="tx1"/>
                </a:solidFill>
                <a:ea typeface="ＭＳ Ｐゴシック" pitchFamily="34" charset="-128"/>
              </a:endParaRPr>
            </a:p>
          </p:txBody>
        </p:sp>
        <p:pic>
          <p:nvPicPr>
            <p:cNvPr id="27" name="Immagine 9">
              <a:extLst>
                <a:ext uri="{FF2B5EF4-FFF2-40B4-BE49-F238E27FC236}">
                  <a16:creationId xmlns:a16="http://schemas.microsoft.com/office/drawing/2014/main" id="{34EEAA07-83AA-1D47-87A8-6C018D29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84" y="1347726"/>
              <a:ext cx="1405247" cy="786269"/>
            </a:xfrm>
            <a:prstGeom prst="rect">
              <a:avLst/>
            </a:prstGeom>
          </p:spPr>
        </p:pic>
      </p:grpSp>
      <p:pic>
        <p:nvPicPr>
          <p:cNvPr id="28" name="Immagine 27">
            <a:extLst>
              <a:ext uri="{FF2B5EF4-FFF2-40B4-BE49-F238E27FC236}">
                <a16:creationId xmlns:a16="http://schemas.microsoft.com/office/drawing/2014/main" id="{19D22AB1-8867-DF42-B23C-BD1335680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65" y="2908617"/>
            <a:ext cx="1325217" cy="1157957"/>
          </a:xfrm>
          <a:prstGeom prst="rect">
            <a:avLst/>
          </a:prstGeom>
        </p:spPr>
      </p:pic>
      <p:pic>
        <p:nvPicPr>
          <p:cNvPr id="30" name="Immagine 29" descr="Immagine che contiene elettronico&#10;&#10;&#10;&#10;Descrizione generata automaticamente">
            <a:extLst>
              <a:ext uri="{FF2B5EF4-FFF2-40B4-BE49-F238E27FC236}">
                <a16:creationId xmlns:a16="http://schemas.microsoft.com/office/drawing/2014/main" id="{B763B3A3-6433-014D-B831-83EC9ED93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6800" y="4279934"/>
            <a:ext cx="2045148" cy="9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70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6" y="3842336"/>
            <a:ext cx="1909321" cy="2565940"/>
          </a:xfrm>
          <a:prstGeom prst="rect">
            <a:avLst/>
          </a:prstGeom>
        </p:spPr>
      </p:pic>
      <p:sp>
        <p:nvSpPr>
          <p:cNvPr id="235" name="Rectangle 128"/>
          <p:cNvSpPr>
            <a:spLocks noChangeAspect="1" noChangeArrowheads="1"/>
          </p:cNvSpPr>
          <p:nvPr/>
        </p:nvSpPr>
        <p:spPr bwMode="auto">
          <a:xfrm>
            <a:off x="990470" y="3698330"/>
            <a:ext cx="1400858" cy="305212"/>
          </a:xfrm>
          <a:prstGeom prst="rect">
            <a:avLst/>
          </a:prstGeom>
          <a:solidFill>
            <a:srgbClr val="108080">
              <a:alpha val="46000"/>
            </a:srgbClr>
          </a:solidFill>
          <a:ln>
            <a:noFill/>
          </a:ln>
          <a:effectLst/>
          <a:extLst/>
        </p:spPr>
        <p:txBody>
          <a:bodyPr wrap="square" lIns="90488" tIns="44450" rIns="90488" bIns="44450">
            <a:spAutoFit/>
          </a:bodyPr>
          <a:lstStyle/>
          <a:p>
            <a:pPr lvl="0" algn="ctr" defTabSz="914400"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Targeting</a:t>
            </a:r>
          </a:p>
        </p:txBody>
      </p:sp>
      <p:sp>
        <p:nvSpPr>
          <p:cNvPr id="403" name="CasellaDiTesto 402"/>
          <p:cNvSpPr txBox="1"/>
          <p:nvPr/>
        </p:nvSpPr>
        <p:spPr>
          <a:xfrm rot="16200000">
            <a:off x="-807431" y="4904229"/>
            <a:ext cx="2516603" cy="28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latin typeface="Arial"/>
                <a:cs typeface="Arial"/>
              </a:rPr>
              <a:t>FC relative to UT</a:t>
            </a:r>
          </a:p>
        </p:txBody>
      </p:sp>
      <p:sp>
        <p:nvSpPr>
          <p:cNvPr id="404" name="CasellaDiTesto 403"/>
          <p:cNvSpPr txBox="1"/>
          <p:nvPr/>
        </p:nvSpPr>
        <p:spPr>
          <a:xfrm>
            <a:off x="720584" y="6273705"/>
            <a:ext cx="874512" cy="28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latin typeface="Arial"/>
                <a:cs typeface="Arial"/>
              </a:rPr>
              <a:t>Drugs</a:t>
            </a:r>
          </a:p>
        </p:txBody>
      </p:sp>
      <p:sp>
        <p:nvSpPr>
          <p:cNvPr id="405" name="CasellaDiTesto 404"/>
          <p:cNvSpPr txBox="1"/>
          <p:nvPr/>
        </p:nvSpPr>
        <p:spPr>
          <a:xfrm>
            <a:off x="1595096" y="6273705"/>
            <a:ext cx="874512" cy="28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latin typeface="Arial"/>
                <a:cs typeface="Arial"/>
              </a:rPr>
              <a:t>Vehicle</a:t>
            </a:r>
          </a:p>
        </p:txBody>
      </p:sp>
      <p:grpSp>
        <p:nvGrpSpPr>
          <p:cNvPr id="8" name="Gruppo 7"/>
          <p:cNvGrpSpPr>
            <a:grpSpLocks noChangeAspect="1"/>
          </p:cNvGrpSpPr>
          <p:nvPr/>
        </p:nvGrpSpPr>
        <p:grpSpPr>
          <a:xfrm>
            <a:off x="5187215" y="1841783"/>
            <a:ext cx="4576401" cy="4777487"/>
            <a:chOff x="6018549" y="2413966"/>
            <a:chExt cx="3525989" cy="3680917"/>
          </a:xfrm>
        </p:grpSpPr>
        <p:pic>
          <p:nvPicPr>
            <p:cNvPr id="96" name="Immagine 9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3858" y="4227481"/>
              <a:ext cx="1475074" cy="1446616"/>
            </a:xfrm>
            <a:prstGeom prst="rect">
              <a:avLst/>
            </a:prstGeom>
          </p:spPr>
        </p:pic>
        <p:pic>
          <p:nvPicPr>
            <p:cNvPr id="30" name="Immagin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3854" y="2729695"/>
              <a:ext cx="1475082" cy="1446616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4343" y="4227481"/>
              <a:ext cx="1475079" cy="1446616"/>
            </a:xfrm>
            <a:prstGeom prst="rect">
              <a:avLst/>
            </a:prstGeom>
          </p:spPr>
        </p:pic>
        <p:sp>
          <p:nvSpPr>
            <p:cNvPr id="2" name="Rettangolo 1"/>
            <p:cNvSpPr/>
            <p:nvPr/>
          </p:nvSpPr>
          <p:spPr>
            <a:xfrm>
              <a:off x="6521238" y="2729695"/>
              <a:ext cx="1237694" cy="12314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73" name="Rettangolo 172"/>
            <p:cNvSpPr/>
            <p:nvPr/>
          </p:nvSpPr>
          <p:spPr>
            <a:xfrm>
              <a:off x="6521238" y="4227481"/>
              <a:ext cx="1250217" cy="12314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4345" y="2729695"/>
              <a:ext cx="1475079" cy="1446616"/>
            </a:xfrm>
            <a:prstGeom prst="rect">
              <a:avLst/>
            </a:prstGeom>
          </p:spPr>
        </p:pic>
        <p:sp>
          <p:nvSpPr>
            <p:cNvPr id="174" name="Rettangolo 173"/>
            <p:cNvSpPr/>
            <p:nvPr/>
          </p:nvSpPr>
          <p:spPr>
            <a:xfrm>
              <a:off x="8108376" y="4236822"/>
              <a:ext cx="1225345" cy="12314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75" name="Rettangolo 174"/>
            <p:cNvSpPr/>
            <p:nvPr/>
          </p:nvSpPr>
          <p:spPr>
            <a:xfrm>
              <a:off x="8108376" y="2736284"/>
              <a:ext cx="1225345" cy="12314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78" name="Rectangle 128"/>
            <p:cNvSpPr>
              <a:spLocks noChangeArrowheads="1"/>
            </p:cNvSpPr>
            <p:nvPr/>
          </p:nvSpPr>
          <p:spPr bwMode="auto">
            <a:xfrm>
              <a:off x="6514843" y="2413968"/>
              <a:ext cx="1244089" cy="23515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6000"/>
              </a:schemeClr>
            </a:solidFill>
            <a:ln>
              <a:noFill/>
            </a:ln>
            <a:effectLst/>
            <a:extLst/>
          </p:spPr>
          <p:txBody>
            <a:bodyPr wrap="square" lIns="90488" tIns="44450" rIns="90488" bIns="44450" anchor="ctr">
              <a:spAutoFit/>
            </a:bodyPr>
            <a:lstStyle/>
            <a:p>
              <a:pPr lvl="0" algn="ctr" defTabSz="914400"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Low Dose Donor</a:t>
              </a:r>
            </a:p>
          </p:txBody>
        </p:sp>
        <p:sp>
          <p:nvSpPr>
            <p:cNvPr id="179" name="Rectangle 128"/>
            <p:cNvSpPr>
              <a:spLocks noChangeArrowheads="1"/>
            </p:cNvSpPr>
            <p:nvPr/>
          </p:nvSpPr>
          <p:spPr bwMode="auto">
            <a:xfrm>
              <a:off x="8089632" y="2413966"/>
              <a:ext cx="1244089" cy="235157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  <a:effectLst/>
            <a:extLst/>
          </p:spPr>
          <p:txBody>
            <a:bodyPr wrap="square" lIns="90488" tIns="44450" rIns="90488" bIns="44450" anchor="ctr">
              <a:spAutoFit/>
            </a:bodyPr>
            <a:lstStyle/>
            <a:p>
              <a:pPr lvl="0" algn="ctr" defTabSz="914400"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High Dose Donor</a:t>
              </a:r>
            </a:p>
          </p:txBody>
        </p:sp>
        <p:grpSp>
          <p:nvGrpSpPr>
            <p:cNvPr id="183" name="Gruppo 182"/>
            <p:cNvGrpSpPr/>
            <p:nvPr/>
          </p:nvGrpSpPr>
          <p:grpSpPr>
            <a:xfrm>
              <a:off x="6134951" y="5162726"/>
              <a:ext cx="750510" cy="932157"/>
              <a:chOff x="6414841" y="1855762"/>
              <a:chExt cx="750510" cy="932157"/>
            </a:xfrm>
          </p:grpSpPr>
          <p:cxnSp>
            <p:nvCxnSpPr>
              <p:cNvPr id="184" name="Connettore 1 183"/>
              <p:cNvCxnSpPr/>
              <p:nvPr/>
            </p:nvCxnSpPr>
            <p:spPr>
              <a:xfrm flipV="1">
                <a:off x="6655950" y="2066066"/>
                <a:ext cx="0" cy="4175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ttore 1 184"/>
              <p:cNvCxnSpPr/>
              <p:nvPr/>
            </p:nvCxnSpPr>
            <p:spPr>
              <a:xfrm>
                <a:off x="6655950" y="2483657"/>
                <a:ext cx="423205" cy="0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tangle 128"/>
              <p:cNvSpPr>
                <a:spLocks noChangeAspect="1" noChangeArrowheads="1"/>
              </p:cNvSpPr>
              <p:nvPr/>
            </p:nvSpPr>
            <p:spPr bwMode="auto">
              <a:xfrm rot="16200000">
                <a:off x="6070590" y="2200013"/>
                <a:ext cx="932157" cy="243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lvl="0" algn="ctr" defTabSz="914400">
                  <a:defRPr/>
                </a:pPr>
                <a:r>
                  <a:rPr lang="en-US" sz="1000" kern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GFP</a:t>
                </a:r>
              </a:p>
            </p:txBody>
          </p:sp>
          <p:sp>
            <p:nvSpPr>
              <p:cNvPr id="187" name="Rectangle 128"/>
              <p:cNvSpPr>
                <a:spLocks noChangeAspect="1" noChangeArrowheads="1"/>
              </p:cNvSpPr>
              <p:nvPr/>
            </p:nvSpPr>
            <p:spPr bwMode="auto">
              <a:xfrm>
                <a:off x="6478512" y="2471240"/>
                <a:ext cx="686839" cy="243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lvl="0" algn="ctr" defTabSz="914400">
                  <a:defRPr/>
                </a:pPr>
                <a:r>
                  <a:rPr lang="en-US" sz="1000" i="1" kern="0" noProof="0" dirty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B2M</a:t>
                </a:r>
              </a:p>
            </p:txBody>
          </p:sp>
        </p:grpSp>
        <p:sp>
          <p:nvSpPr>
            <p:cNvPr id="193" name="Rectangle 128"/>
            <p:cNvSpPr>
              <a:spLocks noChangeArrowheads="1"/>
            </p:cNvSpPr>
            <p:nvPr/>
          </p:nvSpPr>
          <p:spPr bwMode="auto">
            <a:xfrm rot="16200000">
              <a:off x="5519144" y="3240750"/>
              <a:ext cx="1244089" cy="235157"/>
            </a:xfrm>
            <a:prstGeom prst="rect">
              <a:avLst/>
            </a:prstGeom>
            <a:solidFill>
              <a:schemeClr val="bg2">
                <a:lumMod val="75000"/>
                <a:alpha val="46000"/>
              </a:schemeClr>
            </a:solidFill>
            <a:ln>
              <a:noFill/>
            </a:ln>
            <a:effectLst/>
            <a:extLst/>
          </p:spPr>
          <p:txBody>
            <a:bodyPr wrap="square" lIns="90488" tIns="44450" rIns="90488" bIns="44450" anchor="ctr">
              <a:spAutoFit/>
            </a:bodyPr>
            <a:lstStyle/>
            <a:p>
              <a:pPr lvl="0" algn="ctr" defTabSz="914400"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Untreated</a:t>
              </a:r>
            </a:p>
          </p:txBody>
        </p:sp>
        <p:sp>
          <p:nvSpPr>
            <p:cNvPr id="195" name="Rectangle 128"/>
            <p:cNvSpPr>
              <a:spLocks noChangeArrowheads="1"/>
            </p:cNvSpPr>
            <p:nvPr/>
          </p:nvSpPr>
          <p:spPr bwMode="auto">
            <a:xfrm rot="16200000">
              <a:off x="5514083" y="4728678"/>
              <a:ext cx="1244089" cy="235157"/>
            </a:xfrm>
            <a:prstGeom prst="rect">
              <a:avLst/>
            </a:prstGeom>
            <a:solidFill>
              <a:schemeClr val="accent4">
                <a:lumMod val="50000"/>
                <a:alpha val="46000"/>
              </a:schemeClr>
            </a:solidFill>
            <a:ln>
              <a:noFill/>
            </a:ln>
            <a:effectLst/>
            <a:extLst/>
          </p:spPr>
          <p:txBody>
            <a:bodyPr wrap="square" lIns="90488" tIns="44450" rIns="90488" bIns="44450" anchor="ctr">
              <a:spAutoFit/>
            </a:bodyPr>
            <a:lstStyle/>
            <a:p>
              <a:pPr lvl="0" algn="ctr" defTabSz="914400"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Drug-treated</a:t>
              </a: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6514843" y="2960077"/>
              <a:ext cx="606926" cy="439615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7" name="Rettangolo 196"/>
            <p:cNvSpPr/>
            <p:nvPr/>
          </p:nvSpPr>
          <p:spPr>
            <a:xfrm>
              <a:off x="6521238" y="4441093"/>
              <a:ext cx="606926" cy="439615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1 11"/>
            <p:cNvCxnSpPr/>
            <p:nvPr/>
          </p:nvCxnSpPr>
          <p:spPr>
            <a:xfrm>
              <a:off x="7248769" y="3107519"/>
              <a:ext cx="9769" cy="155240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7137400" y="3107519"/>
              <a:ext cx="111369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7147169" y="4659923"/>
              <a:ext cx="111369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128"/>
            <p:cNvSpPr>
              <a:spLocks noChangeAspect="1" noChangeArrowheads="1"/>
            </p:cNvSpPr>
            <p:nvPr/>
          </p:nvSpPr>
          <p:spPr bwMode="auto">
            <a:xfrm>
              <a:off x="7059664" y="2797912"/>
              <a:ext cx="1137075" cy="193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lvl="0" defTabSz="914400">
                <a:defRPr/>
              </a:pPr>
              <a:r>
                <a:rPr lang="en-US" sz="1050" b="1" i="1" kern="0" noProof="0" dirty="0">
                  <a:solidFill>
                    <a:srgbClr val="800000"/>
                  </a:solidFill>
                  <a:latin typeface="Arial"/>
                  <a:cs typeface="Arial"/>
                </a:rPr>
                <a:t>FC:2.5X</a:t>
              </a:r>
            </a:p>
          </p:txBody>
        </p:sp>
        <p:sp>
          <p:nvSpPr>
            <p:cNvPr id="205" name="Rettangolo 204"/>
            <p:cNvSpPr/>
            <p:nvPr/>
          </p:nvSpPr>
          <p:spPr>
            <a:xfrm>
              <a:off x="8124006" y="2891694"/>
              <a:ext cx="606926" cy="439615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6" name="Rettangolo 205"/>
            <p:cNvSpPr/>
            <p:nvPr/>
          </p:nvSpPr>
          <p:spPr>
            <a:xfrm>
              <a:off x="8130401" y="4372710"/>
              <a:ext cx="606926" cy="439615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07" name="Connettore 1 206"/>
            <p:cNvCxnSpPr/>
            <p:nvPr/>
          </p:nvCxnSpPr>
          <p:spPr>
            <a:xfrm>
              <a:off x="8857932" y="3039136"/>
              <a:ext cx="0" cy="155240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8746563" y="3039136"/>
              <a:ext cx="111369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8756332" y="4591540"/>
              <a:ext cx="111369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128"/>
            <p:cNvSpPr>
              <a:spLocks noChangeAspect="1" noChangeArrowheads="1"/>
            </p:cNvSpPr>
            <p:nvPr/>
          </p:nvSpPr>
          <p:spPr bwMode="auto">
            <a:xfrm>
              <a:off x="8496046" y="2797912"/>
              <a:ext cx="1048492" cy="193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lvl="0" algn="ctr" defTabSz="914400">
                <a:defRPr/>
              </a:pPr>
              <a:r>
                <a:rPr lang="en-US" sz="1050" b="1" i="1" kern="0" dirty="0">
                  <a:solidFill>
                    <a:srgbClr val="800000"/>
                  </a:solidFill>
                  <a:latin typeface="Arial"/>
                  <a:cs typeface="Arial"/>
                </a:rPr>
                <a:t>FC: </a:t>
              </a:r>
              <a:r>
                <a:rPr lang="en-US" sz="1050" b="1" i="1" kern="0" noProof="0" dirty="0">
                  <a:solidFill>
                    <a:srgbClr val="800000"/>
                  </a:solidFill>
                  <a:latin typeface="Arial"/>
                  <a:cs typeface="Arial"/>
                </a:rPr>
                <a:t>1.3X</a:t>
              </a:r>
            </a:p>
          </p:txBody>
        </p:sp>
      </p:grpSp>
      <p:sp>
        <p:nvSpPr>
          <p:cNvPr id="245" name="CasellaDiTesto 244"/>
          <p:cNvSpPr txBox="1"/>
          <p:nvPr/>
        </p:nvSpPr>
        <p:spPr>
          <a:xfrm>
            <a:off x="777486" y="6533103"/>
            <a:ext cx="7383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Arial"/>
                <a:cs typeface="Arial"/>
              </a:rPr>
              <a:t>N=3</a:t>
            </a:r>
          </a:p>
        </p:txBody>
      </p:sp>
      <p:sp>
        <p:nvSpPr>
          <p:cNvPr id="246" name="CasellaDiTesto 245"/>
          <p:cNvSpPr txBox="1"/>
          <p:nvPr/>
        </p:nvSpPr>
        <p:spPr>
          <a:xfrm>
            <a:off x="2943244" y="6530956"/>
            <a:ext cx="7556349" cy="26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Arial"/>
                <a:cs typeface="Arial"/>
              </a:rPr>
              <a:t>N=3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927" y="3809328"/>
            <a:ext cx="1953913" cy="2625867"/>
          </a:xfrm>
          <a:prstGeom prst="rect">
            <a:avLst/>
          </a:prstGeom>
        </p:spPr>
      </p:pic>
      <p:sp>
        <p:nvSpPr>
          <p:cNvPr id="236" name="Rectangle 128"/>
          <p:cNvSpPr>
            <a:spLocks noChangeAspect="1" noChangeArrowheads="1"/>
          </p:cNvSpPr>
          <p:nvPr/>
        </p:nvSpPr>
        <p:spPr bwMode="auto">
          <a:xfrm>
            <a:off x="2968889" y="3723863"/>
            <a:ext cx="1410943" cy="305212"/>
          </a:xfrm>
          <a:prstGeom prst="rect">
            <a:avLst/>
          </a:prstGeom>
          <a:solidFill>
            <a:srgbClr val="800000">
              <a:alpha val="38000"/>
            </a:srgbClr>
          </a:solidFill>
          <a:ln>
            <a:noFill/>
          </a:ln>
          <a:effectLst/>
          <a:extLst/>
        </p:spPr>
        <p:txBody>
          <a:bodyPr wrap="square" lIns="90488" tIns="44450" rIns="90488" bIns="44450">
            <a:spAutoFit/>
          </a:bodyPr>
          <a:lstStyle/>
          <a:p>
            <a:pPr lvl="0" algn="ctr" defTabSz="914400">
              <a:defRPr/>
            </a:pPr>
            <a:r>
              <a:rPr lang="en-US" sz="1400" kern="0" dirty="0" err="1">
                <a:solidFill>
                  <a:sysClr val="windowText" lastClr="000000"/>
                </a:solidFill>
                <a:latin typeface="Arial"/>
                <a:cs typeface="Arial"/>
              </a:rPr>
              <a:t>Biallelic</a:t>
            </a: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</a:rPr>
              <a:t> HDR</a:t>
            </a:r>
          </a:p>
        </p:txBody>
      </p:sp>
      <p:sp>
        <p:nvSpPr>
          <p:cNvPr id="406" name="CasellaDiTesto 405"/>
          <p:cNvSpPr txBox="1"/>
          <p:nvPr/>
        </p:nvSpPr>
        <p:spPr>
          <a:xfrm>
            <a:off x="2673476" y="6310211"/>
            <a:ext cx="894936" cy="28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latin typeface="Arial"/>
                <a:cs typeface="Arial"/>
              </a:rPr>
              <a:t>Drugs</a:t>
            </a:r>
          </a:p>
        </p:txBody>
      </p:sp>
      <p:sp>
        <p:nvSpPr>
          <p:cNvPr id="407" name="CasellaDiTesto 406"/>
          <p:cNvSpPr txBox="1"/>
          <p:nvPr/>
        </p:nvSpPr>
        <p:spPr>
          <a:xfrm>
            <a:off x="3537904" y="6310211"/>
            <a:ext cx="894936" cy="28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latin typeface="Arial"/>
                <a:cs typeface="Arial"/>
              </a:rPr>
              <a:t>Vehicle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8196173" y="1817696"/>
            <a:ext cx="3707679" cy="4835964"/>
            <a:chOff x="8305470" y="1749571"/>
            <a:chExt cx="3707679" cy="4835964"/>
          </a:xfrm>
        </p:grpSpPr>
        <p:cxnSp>
          <p:nvCxnSpPr>
            <p:cNvPr id="17" name="Connettore 1 16"/>
            <p:cNvCxnSpPr/>
            <p:nvPr/>
          </p:nvCxnSpPr>
          <p:spPr>
            <a:xfrm flipH="1">
              <a:off x="8309588" y="2945201"/>
              <a:ext cx="0" cy="139746"/>
            </a:xfrm>
            <a:prstGeom prst="line">
              <a:avLst/>
            </a:prstGeom>
            <a:ln w="190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 flipH="1">
              <a:off x="8309588" y="4847387"/>
              <a:ext cx="0" cy="186328"/>
            </a:xfrm>
            <a:prstGeom prst="line">
              <a:avLst/>
            </a:prstGeom>
            <a:ln w="1905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/>
            <p:cNvGrpSpPr/>
            <p:nvPr/>
          </p:nvGrpSpPr>
          <p:grpSpPr>
            <a:xfrm>
              <a:off x="8305470" y="1749571"/>
              <a:ext cx="3707679" cy="4835964"/>
              <a:chOff x="8305470" y="1749571"/>
              <a:chExt cx="3707679" cy="483596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9483457" y="1749571"/>
                <a:ext cx="2304050" cy="4835964"/>
                <a:chOff x="9784237" y="1749571"/>
                <a:chExt cx="2304050" cy="4835964"/>
              </a:xfrm>
            </p:grpSpPr>
            <p:grpSp>
              <p:nvGrpSpPr>
                <p:cNvPr id="22" name="Gruppo 21"/>
                <p:cNvGrpSpPr/>
                <p:nvPr/>
              </p:nvGrpSpPr>
              <p:grpSpPr>
                <a:xfrm>
                  <a:off x="9873378" y="2160553"/>
                  <a:ext cx="1982315" cy="1872395"/>
                  <a:chOff x="9776517" y="4227053"/>
                  <a:chExt cx="1531990" cy="1447044"/>
                </a:xfrm>
              </p:grpSpPr>
              <p:pic>
                <p:nvPicPr>
                  <p:cNvPr id="28" name="Immagine 27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776517" y="4227481"/>
                    <a:ext cx="1531990" cy="1446616"/>
                  </a:xfrm>
                  <a:prstGeom prst="rect">
                    <a:avLst/>
                  </a:prstGeom>
                </p:spPr>
              </p:pic>
              <p:sp>
                <p:nvSpPr>
                  <p:cNvPr id="176" name="Rettangolo 175"/>
                  <p:cNvSpPr/>
                  <p:nvPr/>
                </p:nvSpPr>
                <p:spPr>
                  <a:xfrm>
                    <a:off x="10081197" y="4227053"/>
                    <a:ext cx="1227310" cy="12314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400"/>
                  </a:p>
                </p:txBody>
              </p:sp>
            </p:grpSp>
            <p:grpSp>
              <p:nvGrpSpPr>
                <p:cNvPr id="21" name="Gruppo 20"/>
                <p:cNvGrpSpPr/>
                <p:nvPr/>
              </p:nvGrpSpPr>
              <p:grpSpPr>
                <a:xfrm>
                  <a:off x="9873378" y="4143704"/>
                  <a:ext cx="1982315" cy="1871841"/>
                  <a:chOff x="9776517" y="2729695"/>
                  <a:chExt cx="1531990" cy="1446616"/>
                </a:xfrm>
              </p:grpSpPr>
              <p:pic>
                <p:nvPicPr>
                  <p:cNvPr id="29" name="Immagine 28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776517" y="2729695"/>
                    <a:ext cx="1531990" cy="1446616"/>
                  </a:xfrm>
                  <a:prstGeom prst="rect">
                    <a:avLst/>
                  </a:prstGeom>
                </p:spPr>
              </p:pic>
              <p:sp>
                <p:nvSpPr>
                  <p:cNvPr id="177" name="Rettangolo 176"/>
                  <p:cNvSpPr/>
                  <p:nvPr/>
                </p:nvSpPr>
                <p:spPr>
                  <a:xfrm>
                    <a:off x="10081197" y="2729695"/>
                    <a:ext cx="1227310" cy="123147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400"/>
                  </a:p>
                </p:txBody>
              </p:sp>
            </p:grpSp>
            <p:grpSp>
              <p:nvGrpSpPr>
                <p:cNvPr id="212" name="Gruppo 211"/>
                <p:cNvGrpSpPr/>
                <p:nvPr/>
              </p:nvGrpSpPr>
              <p:grpSpPr>
                <a:xfrm>
                  <a:off x="9784237" y="5379376"/>
                  <a:ext cx="888732" cy="1206159"/>
                  <a:chOff x="6478512" y="1916503"/>
                  <a:chExt cx="686839" cy="932157"/>
                </a:xfrm>
              </p:grpSpPr>
              <p:cxnSp>
                <p:nvCxnSpPr>
                  <p:cNvPr id="213" name="Connettore 1 212"/>
                  <p:cNvCxnSpPr/>
                  <p:nvPr/>
                </p:nvCxnSpPr>
                <p:spPr>
                  <a:xfrm flipV="1">
                    <a:off x="6655950" y="2126809"/>
                    <a:ext cx="0" cy="417592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Connettore 1 213"/>
                  <p:cNvCxnSpPr/>
                  <p:nvPr/>
                </p:nvCxnSpPr>
                <p:spPr>
                  <a:xfrm>
                    <a:off x="6655950" y="2545492"/>
                    <a:ext cx="423205" cy="0"/>
                  </a:xfrm>
                  <a:prstGeom prst="line">
                    <a:avLst/>
                  </a:prstGeom>
                  <a:ln w="127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rot="16200000">
                    <a:off x="6153469" y="2260754"/>
                    <a:ext cx="932157" cy="24365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488" tIns="44450" rIns="90488" bIns="44450">
                    <a:sp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sz="1000" kern="0" dirty="0">
                        <a:solidFill>
                          <a:sysClr val="windowText" lastClr="000000"/>
                        </a:solidFill>
                        <a:latin typeface="Arial"/>
                        <a:cs typeface="Arial"/>
                      </a:rPr>
                      <a:t>SSC-A</a:t>
                    </a:r>
                  </a:p>
                </p:txBody>
              </p:sp>
              <p:sp>
                <p:nvSpPr>
                  <p:cNvPr id="216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478512" y="2531982"/>
                    <a:ext cx="686839" cy="24365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488" tIns="44450" rIns="90488" bIns="44450">
                    <a:spAutoFit/>
                  </a:bodyPr>
                  <a:lstStyle/>
                  <a:p>
                    <a:pPr lvl="0" algn="ctr" defTabSz="914400">
                      <a:defRPr/>
                    </a:pPr>
                    <a:r>
                      <a:rPr lang="en-US" sz="1000" i="1" kern="0" noProof="0" dirty="0">
                        <a:solidFill>
                          <a:sysClr val="windowText" lastClr="000000"/>
                        </a:solidFill>
                        <a:latin typeface="Arial"/>
                        <a:cs typeface="Arial"/>
                      </a:rPr>
                      <a:t>B2M</a:t>
                    </a:r>
                  </a:p>
                </p:txBody>
              </p:sp>
            </p:grpSp>
            <p:sp>
              <p:nvSpPr>
                <p:cNvPr id="227" name="Rectangle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10699653" y="2385384"/>
                  <a:ext cx="1356694" cy="3152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lvl="0" algn="ctr" defTabSz="914400">
                    <a:defRPr/>
                  </a:pPr>
                  <a:r>
                    <a:rPr lang="en-US" sz="1000" kern="0" dirty="0">
                      <a:solidFill>
                        <a:srgbClr val="008000"/>
                      </a:solidFill>
                      <a:latin typeface="Arial"/>
                      <a:cs typeface="Arial"/>
                    </a:rPr>
                    <a:t>Ratio:0.5</a:t>
                  </a:r>
                  <a:endParaRPr lang="en-US" sz="1000" kern="0" noProof="0" dirty="0">
                    <a:solidFill>
                      <a:srgbClr val="008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29" name="Rectangle 128"/>
                <p:cNvSpPr>
                  <a:spLocks noChangeArrowheads="1"/>
                </p:cNvSpPr>
                <p:nvPr/>
              </p:nvSpPr>
              <p:spPr bwMode="auto">
                <a:xfrm>
                  <a:off x="10139891" y="1749571"/>
                  <a:ext cx="1810440" cy="3359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 wrap="square" lIns="90488" tIns="44450" rIns="90488" bIns="44450" anchor="ctr">
                  <a:spAutoFit/>
                </a:bodyPr>
                <a:lstStyle/>
                <a:p>
                  <a:pPr lvl="0" algn="ctr" defTabSz="914400">
                    <a:defRPr/>
                  </a:pPr>
                  <a:r>
                    <a:rPr lang="en-US" sz="1600" kern="0" dirty="0">
                      <a:solidFill>
                        <a:sysClr val="windowText" lastClr="000000"/>
                      </a:solidFill>
                      <a:latin typeface="Arial"/>
                      <a:cs typeface="Arial"/>
                    </a:rPr>
                    <a:t>Mono vs </a:t>
                  </a:r>
                  <a:r>
                    <a:rPr lang="en-US" sz="1600" kern="0" dirty="0" err="1">
                      <a:solidFill>
                        <a:sysClr val="windowText" lastClr="000000"/>
                      </a:solidFill>
                      <a:latin typeface="Arial"/>
                      <a:cs typeface="Arial"/>
                    </a:rPr>
                    <a:t>Biallelic</a:t>
                  </a:r>
                  <a:endParaRPr lang="en-US" sz="1600" kern="0" dirty="0">
                    <a:solidFill>
                      <a:sysClr val="windowText" lastClr="00000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30" name="Rectangle 128"/>
                <p:cNvSpPr>
                  <a:spLocks noChangeAspect="1" noChangeArrowheads="1"/>
                </p:cNvSpPr>
                <p:nvPr/>
              </p:nvSpPr>
              <p:spPr bwMode="auto">
                <a:xfrm>
                  <a:off x="10731593" y="4398658"/>
                  <a:ext cx="1356694" cy="3152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lvl="0" algn="ctr" defTabSz="914400">
                    <a:defRPr/>
                  </a:pPr>
                  <a:r>
                    <a:rPr lang="en-US" sz="1000" kern="0" dirty="0">
                      <a:solidFill>
                        <a:srgbClr val="008000"/>
                      </a:solidFill>
                      <a:latin typeface="Arial"/>
                      <a:cs typeface="Arial"/>
                    </a:rPr>
                    <a:t>Ratio:1,2</a:t>
                  </a:r>
                  <a:endParaRPr lang="en-US" sz="1000" kern="0" noProof="0" dirty="0">
                    <a:solidFill>
                      <a:srgbClr val="008000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221" name="Connettore 1 220"/>
              <p:cNvCxnSpPr/>
              <p:nvPr/>
            </p:nvCxnSpPr>
            <p:spPr>
              <a:xfrm flipH="1">
                <a:off x="8305470" y="3072447"/>
                <a:ext cx="1979998" cy="0"/>
              </a:xfrm>
              <a:prstGeom prst="line">
                <a:avLst/>
              </a:prstGeom>
              <a:ln w="19050" cmpd="sng">
                <a:solidFill>
                  <a:srgbClr val="80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nettore 1 222"/>
              <p:cNvCxnSpPr/>
              <p:nvPr/>
            </p:nvCxnSpPr>
            <p:spPr>
              <a:xfrm flipH="1">
                <a:off x="8305470" y="5024357"/>
                <a:ext cx="1979998" cy="0"/>
              </a:xfrm>
              <a:prstGeom prst="line">
                <a:avLst/>
              </a:prstGeom>
              <a:ln w="19050" cmpd="sng">
                <a:solidFill>
                  <a:srgbClr val="80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ttore 1 120"/>
              <p:cNvCxnSpPr/>
              <p:nvPr/>
            </p:nvCxnSpPr>
            <p:spPr>
              <a:xfrm>
                <a:off x="11788428" y="2530456"/>
                <a:ext cx="0" cy="2014875"/>
              </a:xfrm>
              <a:prstGeom prst="line">
                <a:avLst/>
              </a:prstGeom>
              <a:ln w="19050" cmpd="sng">
                <a:solidFill>
                  <a:srgbClr val="8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1 121"/>
              <p:cNvCxnSpPr/>
              <p:nvPr/>
            </p:nvCxnSpPr>
            <p:spPr>
              <a:xfrm>
                <a:off x="11639851" y="4545331"/>
                <a:ext cx="144546" cy="0"/>
              </a:xfrm>
              <a:prstGeom prst="line">
                <a:avLst/>
              </a:prstGeom>
              <a:ln w="19050" cmpd="sng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1 122"/>
              <p:cNvCxnSpPr/>
              <p:nvPr/>
            </p:nvCxnSpPr>
            <p:spPr>
              <a:xfrm>
                <a:off x="11642961" y="2530455"/>
                <a:ext cx="144546" cy="0"/>
              </a:xfrm>
              <a:prstGeom prst="line">
                <a:avLst/>
              </a:prstGeom>
              <a:ln w="19050" cmpd="sng"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8"/>
              <p:cNvSpPr>
                <a:spLocks noChangeAspect="1" noChangeArrowheads="1"/>
              </p:cNvSpPr>
              <p:nvPr/>
            </p:nvSpPr>
            <p:spPr bwMode="auto">
              <a:xfrm rot="5400000">
                <a:off x="10871674" y="3403869"/>
                <a:ext cx="2031599" cy="2513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/>
              <a:p>
                <a:pPr lvl="0" algn="ctr" defTabSz="914400">
                  <a:defRPr/>
                </a:pPr>
                <a:r>
                  <a:rPr lang="en-US" sz="1050" b="1" i="1" kern="0" dirty="0">
                    <a:solidFill>
                      <a:srgbClr val="800000"/>
                    </a:solidFill>
                    <a:latin typeface="Arial"/>
                    <a:cs typeface="Arial"/>
                  </a:rPr>
                  <a:t>FC: 2.2</a:t>
                </a:r>
                <a:r>
                  <a:rPr lang="en-US" sz="1050" b="1" i="1" kern="0" noProof="0" dirty="0">
                    <a:solidFill>
                      <a:srgbClr val="800000"/>
                    </a:solidFill>
                    <a:latin typeface="Arial"/>
                    <a:cs typeface="Arial"/>
                  </a:rPr>
                  <a:t>X</a:t>
                </a:r>
              </a:p>
            </p:txBody>
          </p:sp>
        </p:grpSp>
      </p:grpSp>
      <p:cxnSp>
        <p:nvCxnSpPr>
          <p:cNvPr id="166" name="Connettore 1 165">
            <a:extLst>
              <a:ext uri="{FF2B5EF4-FFF2-40B4-BE49-F238E27FC236}">
                <a16:creationId xmlns:a16="http://schemas.microsoft.com/office/drawing/2014/main" id="{82603127-8D56-BC47-A0CB-E842EA903F3B}"/>
              </a:ext>
            </a:extLst>
          </p:cNvPr>
          <p:cNvCxnSpPr/>
          <p:nvPr/>
        </p:nvCxnSpPr>
        <p:spPr>
          <a:xfrm>
            <a:off x="1476634" y="2682719"/>
            <a:ext cx="2740847" cy="7781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ctangle 3">
            <a:extLst>
              <a:ext uri="{FF2B5EF4-FFF2-40B4-BE49-F238E27FC236}">
                <a16:creationId xmlns:a16="http://schemas.microsoft.com/office/drawing/2014/main" id="{3F8DE276-82C3-5B44-B0D7-045D4486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677" y="2601714"/>
            <a:ext cx="177431" cy="177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68" name="Rectangle 79">
            <a:extLst>
              <a:ext uri="{FF2B5EF4-FFF2-40B4-BE49-F238E27FC236}">
                <a16:creationId xmlns:a16="http://schemas.microsoft.com/office/drawing/2014/main" id="{746A8130-D3A2-F441-9930-8926761FA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154" y="2601714"/>
            <a:ext cx="354863" cy="177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69" name="Rectangle 80">
            <a:extLst>
              <a:ext uri="{FF2B5EF4-FFF2-40B4-BE49-F238E27FC236}">
                <a16:creationId xmlns:a16="http://schemas.microsoft.com/office/drawing/2014/main" id="{CE9253C2-76A0-824F-A677-79F29A419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782" y="2601714"/>
            <a:ext cx="133074" cy="1774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70" name="Rectangle 81">
            <a:extLst>
              <a:ext uri="{FF2B5EF4-FFF2-40B4-BE49-F238E27FC236}">
                <a16:creationId xmlns:a16="http://schemas.microsoft.com/office/drawing/2014/main" id="{544D9186-2C95-0E4F-808A-1488D2EB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151" y="2646072"/>
            <a:ext cx="177431" cy="887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171" name="Rectangle 83">
            <a:extLst>
              <a:ext uri="{FF2B5EF4-FFF2-40B4-BE49-F238E27FC236}">
                <a16:creationId xmlns:a16="http://schemas.microsoft.com/office/drawing/2014/main" id="{48A60D39-FEED-4548-A853-EE179236F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277" y="2646072"/>
            <a:ext cx="399221" cy="887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mpd="sng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Arial" charset="0"/>
            </a:endParaRPr>
          </a:p>
        </p:txBody>
      </p: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5EC4B637-D8E2-3942-80B3-FF14FDE8BB6B}"/>
              </a:ext>
            </a:extLst>
          </p:cNvPr>
          <p:cNvGrpSpPr/>
          <p:nvPr/>
        </p:nvGrpSpPr>
        <p:grpSpPr>
          <a:xfrm>
            <a:off x="3824219" y="2832744"/>
            <a:ext cx="593036" cy="460490"/>
            <a:chOff x="2047374" y="545531"/>
            <a:chExt cx="481297" cy="373723"/>
          </a:xfrm>
        </p:grpSpPr>
        <p:grpSp>
          <p:nvGrpSpPr>
            <p:cNvPr id="180" name="Gruppo 179">
              <a:extLst>
                <a:ext uri="{FF2B5EF4-FFF2-40B4-BE49-F238E27FC236}">
                  <a16:creationId xmlns:a16="http://schemas.microsoft.com/office/drawing/2014/main" id="{3171D13C-F3FD-594C-B53F-8B4EF126DAE7}"/>
                </a:ext>
              </a:extLst>
            </p:cNvPr>
            <p:cNvGrpSpPr/>
            <p:nvPr/>
          </p:nvGrpSpPr>
          <p:grpSpPr>
            <a:xfrm>
              <a:off x="2212971" y="545531"/>
              <a:ext cx="150102" cy="32651"/>
              <a:chOff x="2178859" y="545531"/>
              <a:chExt cx="150102" cy="32651"/>
            </a:xfrm>
          </p:grpSpPr>
          <p:cxnSp>
            <p:nvCxnSpPr>
              <p:cNvPr id="182" name="Straight Connector 92">
                <a:extLst>
                  <a:ext uri="{FF2B5EF4-FFF2-40B4-BE49-F238E27FC236}">
                    <a16:creationId xmlns:a16="http://schemas.microsoft.com/office/drawing/2014/main" id="{E4D1940A-419C-4640-8633-E98BB2DD7E63}"/>
                  </a:ext>
                </a:extLst>
              </p:cNvPr>
              <p:cNvCxnSpPr/>
              <p:nvPr/>
            </p:nvCxnSpPr>
            <p:spPr bwMode="auto">
              <a:xfrm>
                <a:off x="2178859" y="560895"/>
                <a:ext cx="149444" cy="0"/>
              </a:xfrm>
              <a:prstGeom prst="lin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94">
                <a:extLst>
                  <a:ext uri="{FF2B5EF4-FFF2-40B4-BE49-F238E27FC236}">
                    <a16:creationId xmlns:a16="http://schemas.microsoft.com/office/drawing/2014/main" id="{FF7FA442-1A79-1E41-9AF7-C392501BC374}"/>
                  </a:ext>
                </a:extLst>
              </p:cNvPr>
              <p:cNvCxnSpPr/>
              <p:nvPr/>
            </p:nvCxnSpPr>
            <p:spPr bwMode="auto">
              <a:xfrm flipV="1">
                <a:off x="2178859" y="545531"/>
                <a:ext cx="0" cy="32651"/>
              </a:xfrm>
              <a:prstGeom prst="lin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Straight Connector 96">
                <a:extLst>
                  <a:ext uri="{FF2B5EF4-FFF2-40B4-BE49-F238E27FC236}">
                    <a16:creationId xmlns:a16="http://schemas.microsoft.com/office/drawing/2014/main" id="{4D22F9BE-DB85-BB4B-9667-15FC9A4BEC70}"/>
                  </a:ext>
                </a:extLst>
              </p:cNvPr>
              <p:cNvCxnSpPr/>
              <p:nvPr/>
            </p:nvCxnSpPr>
            <p:spPr bwMode="auto">
              <a:xfrm flipV="1">
                <a:off x="2328961" y="545531"/>
                <a:ext cx="0" cy="32651"/>
              </a:xfrm>
              <a:prstGeom prst="lin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1" name="Rectangle 128">
              <a:extLst>
                <a:ext uri="{FF2B5EF4-FFF2-40B4-BE49-F238E27FC236}">
                  <a16:creationId xmlns:a16="http://schemas.microsoft.com/office/drawing/2014/main" id="{C9215919-26C1-1743-9C97-986113397F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47374" y="546659"/>
              <a:ext cx="481297" cy="372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</a:rPr>
                <a:t>0.5 Kb</a:t>
              </a:r>
            </a:p>
          </p:txBody>
        </p:sp>
      </p:grpSp>
      <p:grpSp>
        <p:nvGrpSpPr>
          <p:cNvPr id="190" name="Gruppo 189">
            <a:extLst>
              <a:ext uri="{FF2B5EF4-FFF2-40B4-BE49-F238E27FC236}">
                <a16:creationId xmlns:a16="http://schemas.microsoft.com/office/drawing/2014/main" id="{D30C0D76-CFFA-DA40-B617-188EB3FA4BB1}"/>
              </a:ext>
            </a:extLst>
          </p:cNvPr>
          <p:cNvGrpSpPr/>
          <p:nvPr/>
        </p:nvGrpSpPr>
        <p:grpSpPr>
          <a:xfrm>
            <a:off x="1547754" y="2389313"/>
            <a:ext cx="136345" cy="285620"/>
            <a:chOff x="2096689" y="1624394"/>
            <a:chExt cx="105834" cy="47171"/>
          </a:xfrm>
        </p:grpSpPr>
        <p:cxnSp>
          <p:nvCxnSpPr>
            <p:cNvPr id="191" name="Connettore 1 190">
              <a:extLst>
                <a:ext uri="{FF2B5EF4-FFF2-40B4-BE49-F238E27FC236}">
                  <a16:creationId xmlns:a16="http://schemas.microsoft.com/office/drawing/2014/main" id="{B0BC1BC6-1D3D-824A-935F-6517AF820FF8}"/>
                </a:ext>
              </a:extLst>
            </p:cNvPr>
            <p:cNvCxnSpPr/>
            <p:nvPr/>
          </p:nvCxnSpPr>
          <p:spPr>
            <a:xfrm>
              <a:off x="2097439" y="1624394"/>
              <a:ext cx="0" cy="47171"/>
            </a:xfrm>
            <a:prstGeom prst="line">
              <a:avLst/>
            </a:prstGeom>
            <a:ln w="9525" cap="rnd" cmpd="sng">
              <a:solidFill>
                <a:srgbClr val="10253F"/>
              </a:solidFill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>
              <a:extLst>
                <a:ext uri="{FF2B5EF4-FFF2-40B4-BE49-F238E27FC236}">
                  <a16:creationId xmlns:a16="http://schemas.microsoft.com/office/drawing/2014/main" id="{441A980D-F4AA-FF40-9CE2-C4823D42AA6F}"/>
                </a:ext>
              </a:extLst>
            </p:cNvPr>
            <p:cNvCxnSpPr/>
            <p:nvPr/>
          </p:nvCxnSpPr>
          <p:spPr>
            <a:xfrm>
              <a:off x="2096689" y="1624394"/>
              <a:ext cx="105834" cy="0"/>
            </a:xfrm>
            <a:prstGeom prst="line">
              <a:avLst/>
            </a:prstGeom>
            <a:ln w="9525" cmpd="sng">
              <a:solidFill>
                <a:srgbClr val="10253F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ectangle 128">
            <a:extLst>
              <a:ext uri="{FF2B5EF4-FFF2-40B4-BE49-F238E27FC236}">
                <a16:creationId xmlns:a16="http://schemas.microsoft.com/office/drawing/2014/main" id="{A3BAA81E-F751-5A40-B46A-927FD1550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959" y="2537216"/>
            <a:ext cx="1035771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B2M gene</a:t>
            </a:r>
          </a:p>
        </p:txBody>
      </p:sp>
      <p:sp>
        <p:nvSpPr>
          <p:cNvPr id="196" name="Triangolo isoscele 468">
            <a:extLst>
              <a:ext uri="{FF2B5EF4-FFF2-40B4-BE49-F238E27FC236}">
                <a16:creationId xmlns:a16="http://schemas.microsoft.com/office/drawing/2014/main" id="{D3A5286F-1B9A-7549-A2D5-FE7BDC2B860F}"/>
              </a:ext>
            </a:extLst>
          </p:cNvPr>
          <p:cNvSpPr/>
          <p:nvPr/>
        </p:nvSpPr>
        <p:spPr>
          <a:xfrm rot="10800000">
            <a:off x="1791282" y="2501247"/>
            <a:ext cx="110866" cy="108000"/>
          </a:xfrm>
          <a:prstGeom prst="triangle">
            <a:avLst/>
          </a:prstGeom>
          <a:solidFill>
            <a:srgbClr val="FFCC33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800"/>
          </a:p>
        </p:txBody>
      </p:sp>
      <p:sp>
        <p:nvSpPr>
          <p:cNvPr id="198" name="Rectangle 128">
            <a:extLst>
              <a:ext uri="{FF2B5EF4-FFF2-40B4-BE49-F238E27FC236}">
                <a16:creationId xmlns:a16="http://schemas.microsoft.com/office/drawing/2014/main" id="{5823128A-60B3-284A-9057-FBC15EC2FC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6962" y="2168054"/>
            <a:ext cx="1387329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Cas9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cutting site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99" name="Connettore 1 198">
            <a:extLst>
              <a:ext uri="{FF2B5EF4-FFF2-40B4-BE49-F238E27FC236}">
                <a16:creationId xmlns:a16="http://schemas.microsoft.com/office/drawing/2014/main" id="{9C891F25-5288-C34C-975D-DDCD7C2F307F}"/>
              </a:ext>
            </a:extLst>
          </p:cNvPr>
          <p:cNvCxnSpPr>
            <a:cxnSpLocks/>
            <a:stCxn id="167" idx="2"/>
          </p:cNvCxnSpPr>
          <p:nvPr/>
        </p:nvCxnSpPr>
        <p:spPr>
          <a:xfrm flipH="1">
            <a:off x="1480441" y="2779146"/>
            <a:ext cx="344952" cy="552316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1 199">
            <a:extLst>
              <a:ext uri="{FF2B5EF4-FFF2-40B4-BE49-F238E27FC236}">
                <a16:creationId xmlns:a16="http://schemas.microsoft.com/office/drawing/2014/main" id="{21A0F73F-1443-E049-9911-9E6FF0FDA175}"/>
              </a:ext>
            </a:extLst>
          </p:cNvPr>
          <p:cNvCxnSpPr>
            <a:cxnSpLocks/>
          </p:cNvCxnSpPr>
          <p:nvPr/>
        </p:nvCxnSpPr>
        <p:spPr>
          <a:xfrm flipH="1">
            <a:off x="1740576" y="2732932"/>
            <a:ext cx="84676" cy="598530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1 201">
            <a:extLst>
              <a:ext uri="{FF2B5EF4-FFF2-40B4-BE49-F238E27FC236}">
                <a16:creationId xmlns:a16="http://schemas.microsoft.com/office/drawing/2014/main" id="{7818A01F-AE4A-9A40-AFC5-202FC4DE621F}"/>
              </a:ext>
            </a:extLst>
          </p:cNvPr>
          <p:cNvCxnSpPr>
            <a:cxnSpLocks/>
            <a:endCxn id="242" idx="1"/>
          </p:cNvCxnSpPr>
          <p:nvPr/>
        </p:nvCxnSpPr>
        <p:spPr>
          <a:xfrm>
            <a:off x="1914108" y="2806775"/>
            <a:ext cx="942141" cy="539979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1 210">
            <a:extLst>
              <a:ext uri="{FF2B5EF4-FFF2-40B4-BE49-F238E27FC236}">
                <a16:creationId xmlns:a16="http://schemas.microsoft.com/office/drawing/2014/main" id="{30D68E9C-30BA-5142-A8CC-2DF4CA1BF5FC}"/>
              </a:ext>
            </a:extLst>
          </p:cNvPr>
          <p:cNvCxnSpPr>
            <a:cxnSpLocks/>
          </p:cNvCxnSpPr>
          <p:nvPr/>
        </p:nvCxnSpPr>
        <p:spPr>
          <a:xfrm>
            <a:off x="1915333" y="2793188"/>
            <a:ext cx="1294854" cy="532352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7" name="Gruppo 216">
            <a:extLst>
              <a:ext uri="{FF2B5EF4-FFF2-40B4-BE49-F238E27FC236}">
                <a16:creationId xmlns:a16="http://schemas.microsoft.com/office/drawing/2014/main" id="{8863105B-DED4-9F47-B9D2-620A7C0350DA}"/>
              </a:ext>
            </a:extLst>
          </p:cNvPr>
          <p:cNvGrpSpPr/>
          <p:nvPr/>
        </p:nvGrpSpPr>
        <p:grpSpPr>
          <a:xfrm>
            <a:off x="1503898" y="3351253"/>
            <a:ext cx="1691998" cy="0"/>
            <a:chOff x="5041123" y="3354623"/>
            <a:chExt cx="2109755" cy="7651"/>
          </a:xfrm>
        </p:grpSpPr>
        <p:cxnSp>
          <p:nvCxnSpPr>
            <p:cNvPr id="222" name="Connettore 1 221">
              <a:extLst>
                <a:ext uri="{FF2B5EF4-FFF2-40B4-BE49-F238E27FC236}">
                  <a16:creationId xmlns:a16="http://schemas.microsoft.com/office/drawing/2014/main" id="{0CC430DF-581A-ED45-B039-8B7244807850}"/>
                </a:ext>
              </a:extLst>
            </p:cNvPr>
            <p:cNvCxnSpPr/>
            <p:nvPr/>
          </p:nvCxnSpPr>
          <p:spPr>
            <a:xfrm>
              <a:off x="5041123" y="3358448"/>
              <a:ext cx="2109755" cy="0"/>
            </a:xfrm>
            <a:prstGeom prst="line">
              <a:avLst/>
            </a:prstGeom>
            <a:ln w="76200" cap="rnd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>
              <a:extLst>
                <a:ext uri="{FF2B5EF4-FFF2-40B4-BE49-F238E27FC236}">
                  <a16:creationId xmlns:a16="http://schemas.microsoft.com/office/drawing/2014/main" id="{AAD99D1F-E7E6-7044-933C-FEDED72F3F33}"/>
                </a:ext>
              </a:extLst>
            </p:cNvPr>
            <p:cNvCxnSpPr/>
            <p:nvPr/>
          </p:nvCxnSpPr>
          <p:spPr>
            <a:xfrm>
              <a:off x="5041123" y="3354623"/>
              <a:ext cx="2109755" cy="7651"/>
            </a:xfrm>
            <a:prstGeom prst="line">
              <a:avLst/>
            </a:prstGeom>
            <a:ln w="38100" cap="rnd" cmpd="sng">
              <a:solidFill>
                <a:srgbClr val="FD6FC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Rectangle 128">
            <a:extLst>
              <a:ext uri="{FF2B5EF4-FFF2-40B4-BE49-F238E27FC236}">
                <a16:creationId xmlns:a16="http://schemas.microsoft.com/office/drawing/2014/main" id="{BC747857-DA2C-E04E-96C3-AAEBE6D1F6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7516" y="2545502"/>
            <a:ext cx="1035771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</a:t>
            </a:r>
          </a:p>
        </p:txBody>
      </p:sp>
      <p:sp>
        <p:nvSpPr>
          <p:cNvPr id="226" name="Rectangle 128">
            <a:extLst>
              <a:ext uri="{FF2B5EF4-FFF2-40B4-BE49-F238E27FC236}">
                <a16:creationId xmlns:a16="http://schemas.microsoft.com/office/drawing/2014/main" id="{0FF16CED-6400-114E-B577-833AD122B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43621" y="2545482"/>
            <a:ext cx="1035771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</a:p>
        </p:txBody>
      </p:sp>
      <p:sp>
        <p:nvSpPr>
          <p:cNvPr id="228" name="Rectangle 128">
            <a:extLst>
              <a:ext uri="{FF2B5EF4-FFF2-40B4-BE49-F238E27FC236}">
                <a16:creationId xmlns:a16="http://schemas.microsoft.com/office/drawing/2014/main" id="{90F2DE02-AD64-BB4C-84DF-0DECFBDA5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0058" y="2557344"/>
            <a:ext cx="1035771" cy="27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</a:p>
        </p:txBody>
      </p:sp>
      <p:grpSp>
        <p:nvGrpSpPr>
          <p:cNvPr id="231" name="Gruppo 230">
            <a:extLst>
              <a:ext uri="{FF2B5EF4-FFF2-40B4-BE49-F238E27FC236}">
                <a16:creationId xmlns:a16="http://schemas.microsoft.com/office/drawing/2014/main" id="{11F176CF-5B4C-1C48-BEB2-D4C67A090788}"/>
              </a:ext>
            </a:extLst>
          </p:cNvPr>
          <p:cNvGrpSpPr/>
          <p:nvPr/>
        </p:nvGrpSpPr>
        <p:grpSpPr>
          <a:xfrm flipH="1">
            <a:off x="1569871" y="3183831"/>
            <a:ext cx="1547499" cy="380376"/>
            <a:chOff x="9733197" y="1363432"/>
            <a:chExt cx="1547499" cy="380376"/>
          </a:xfrm>
        </p:grpSpPr>
        <p:cxnSp>
          <p:nvCxnSpPr>
            <p:cNvPr id="232" name="Connettore 1 231">
              <a:extLst>
                <a:ext uri="{FF2B5EF4-FFF2-40B4-BE49-F238E27FC236}">
                  <a16:creationId xmlns:a16="http://schemas.microsoft.com/office/drawing/2014/main" id="{DC8145B3-2508-6145-B132-5A38E2FD5F6B}"/>
                </a:ext>
              </a:extLst>
            </p:cNvPr>
            <p:cNvCxnSpPr/>
            <p:nvPr/>
          </p:nvCxnSpPr>
          <p:spPr>
            <a:xfrm>
              <a:off x="10009166" y="1733060"/>
              <a:ext cx="229018" cy="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>
              <a:extLst>
                <a:ext uri="{FF2B5EF4-FFF2-40B4-BE49-F238E27FC236}">
                  <a16:creationId xmlns:a16="http://schemas.microsoft.com/office/drawing/2014/main" id="{3A84D8F3-5F80-2449-8034-562CE450B96F}"/>
                </a:ext>
              </a:extLst>
            </p:cNvPr>
            <p:cNvCxnSpPr/>
            <p:nvPr/>
          </p:nvCxnSpPr>
          <p:spPr>
            <a:xfrm flipH="1">
              <a:off x="10009642" y="1627713"/>
              <a:ext cx="0" cy="116095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845A322C-D574-614C-B51C-4C335F5BD81C}"/>
                </a:ext>
              </a:extLst>
            </p:cNvPr>
            <p:cNvSpPr/>
            <p:nvPr/>
          </p:nvSpPr>
          <p:spPr>
            <a:xfrm>
              <a:off x="10442801" y="1443374"/>
              <a:ext cx="515291" cy="168855"/>
            </a:xfrm>
            <a:prstGeom prst="rect">
              <a:avLst/>
            </a:prstGeom>
            <a:solidFill>
              <a:srgbClr val="33CC00"/>
            </a:solidFill>
            <a:ln w="635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sz="140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239" name="Ovale 238">
              <a:extLst>
                <a:ext uri="{FF2B5EF4-FFF2-40B4-BE49-F238E27FC236}">
                  <a16:creationId xmlns:a16="http://schemas.microsoft.com/office/drawing/2014/main" id="{5F7F0CE9-EA60-F449-B802-CEDF1D18A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64856" y="1438415"/>
              <a:ext cx="172085" cy="174801"/>
            </a:xfrm>
            <a:prstGeom prst="ellipse">
              <a:avLst/>
            </a:prstGeom>
            <a:solidFill>
              <a:srgbClr val="DDD9C3"/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4000">
                <a:latin typeface="Arial"/>
                <a:cs typeface="Arial"/>
              </a:endParaRPr>
            </a:p>
          </p:txBody>
        </p:sp>
        <p:sp>
          <p:nvSpPr>
            <p:cNvPr id="240" name="Rectangle 128">
              <a:extLst>
                <a:ext uri="{FF2B5EF4-FFF2-40B4-BE49-F238E27FC236}">
                  <a16:creationId xmlns:a16="http://schemas.microsoft.com/office/drawing/2014/main" id="{754527DE-F382-7742-A326-AF47951D82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08554" y="1368524"/>
              <a:ext cx="976372" cy="305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GFP</a:t>
              </a:r>
              <a:endParaRPr lang="en-US" sz="1400" b="0" dirty="0">
                <a:latin typeface="Arial"/>
                <a:cs typeface="Arial"/>
              </a:endParaRPr>
            </a:p>
          </p:txBody>
        </p:sp>
        <p:sp>
          <p:nvSpPr>
            <p:cNvPr id="241" name="Rectangle 128">
              <a:extLst>
                <a:ext uri="{FF2B5EF4-FFF2-40B4-BE49-F238E27FC236}">
                  <a16:creationId xmlns:a16="http://schemas.microsoft.com/office/drawing/2014/main" id="{66C5849C-6F7B-3C4F-B0BF-F91757AAF3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825114" y="1367924"/>
              <a:ext cx="455582" cy="274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A</a:t>
              </a:r>
              <a:endParaRPr lang="en-US" sz="1200" b="0" dirty="0">
                <a:latin typeface="Arial"/>
                <a:cs typeface="Arial"/>
              </a:endParaRPr>
            </a:p>
          </p:txBody>
        </p:sp>
        <p:sp>
          <p:nvSpPr>
            <p:cNvPr id="242" name="Pentagono 241">
              <a:extLst>
                <a:ext uri="{FF2B5EF4-FFF2-40B4-BE49-F238E27FC236}">
                  <a16:creationId xmlns:a16="http://schemas.microsoft.com/office/drawing/2014/main" id="{B1F72366-7E6F-7642-BDB6-76D7B1B28341}"/>
                </a:ext>
              </a:extLst>
            </p:cNvPr>
            <p:cNvSpPr/>
            <p:nvPr/>
          </p:nvSpPr>
          <p:spPr>
            <a:xfrm>
              <a:off x="9994318" y="1439283"/>
              <a:ext cx="511388" cy="174143"/>
            </a:xfrm>
            <a:prstGeom prst="homePlate">
              <a:avLst/>
            </a:prstGeom>
            <a:solidFill>
              <a:schemeClr val="bg1"/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solidFill>
                  <a:srgbClr val="FFCC33"/>
                </a:solidFill>
                <a:latin typeface="Arial"/>
                <a:cs typeface="Arial"/>
              </a:endParaRPr>
            </a:p>
          </p:txBody>
        </p:sp>
        <p:sp>
          <p:nvSpPr>
            <p:cNvPr id="243" name="Rectangle 128">
              <a:extLst>
                <a:ext uri="{FF2B5EF4-FFF2-40B4-BE49-F238E27FC236}">
                  <a16:creationId xmlns:a16="http://schemas.microsoft.com/office/drawing/2014/main" id="{C00AC4A6-9E71-0049-9027-DDE6137B4A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33197" y="1363432"/>
              <a:ext cx="976372" cy="305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PGK</a:t>
              </a:r>
              <a:endParaRPr lang="en-US" sz="1400" b="0" dirty="0">
                <a:latin typeface="Arial"/>
                <a:cs typeface="Arial"/>
              </a:endParaRPr>
            </a:p>
          </p:txBody>
        </p:sp>
      </p:grpSp>
      <p:sp>
        <p:nvSpPr>
          <p:cNvPr id="248" name="Rettangolo 247">
            <a:extLst>
              <a:ext uri="{FF2B5EF4-FFF2-40B4-BE49-F238E27FC236}">
                <a16:creationId xmlns:a16="http://schemas.microsoft.com/office/drawing/2014/main" id="{85F3C246-B37F-674A-8945-894162408F5E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249" name="Triangolo rettangolo 248">
            <a:extLst>
              <a:ext uri="{FF2B5EF4-FFF2-40B4-BE49-F238E27FC236}">
                <a16:creationId xmlns:a16="http://schemas.microsoft.com/office/drawing/2014/main" id="{0C19B444-0E17-0340-9F6B-B61D52BD7AE8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itolo 1">
            <a:extLst>
              <a:ext uri="{FF2B5EF4-FFF2-40B4-BE49-F238E27FC236}">
                <a16:creationId xmlns:a16="http://schemas.microsoft.com/office/drawing/2014/main" id="{01FF5F74-C75E-7347-8AA8-BB0A1FA3D9B0}"/>
              </a:ext>
            </a:extLst>
          </p:cNvPr>
          <p:cNvSpPr txBox="1">
            <a:spLocks/>
          </p:cNvSpPr>
          <p:nvPr/>
        </p:nvSpPr>
        <p:spPr>
          <a:xfrm>
            <a:off x="304799" y="0"/>
            <a:ext cx="1029329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Enhancing Gene Editing in Human T cells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3AF86B6-C969-DD46-B110-3B473C6D5448}"/>
              </a:ext>
            </a:extLst>
          </p:cNvPr>
          <p:cNvSpPr/>
          <p:nvPr/>
        </p:nvSpPr>
        <p:spPr>
          <a:xfrm>
            <a:off x="331246" y="1239357"/>
            <a:ext cx="4538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2060"/>
                </a:solidFill>
                <a:latin typeface="Arial" charset="0"/>
                <a:cs typeface="Arial" charset="0"/>
              </a:rPr>
              <a:t>Screening performed in an </a:t>
            </a:r>
            <a:r>
              <a:rPr lang="en-US" sz="1600" i="1" dirty="0">
                <a:solidFill>
                  <a:srgbClr val="002060"/>
                </a:solidFill>
                <a:latin typeface="Arial" charset="0"/>
                <a:cs typeface="Arial" charset="0"/>
              </a:rPr>
              <a:t>ad hoc </a:t>
            </a:r>
            <a:r>
              <a:rPr lang="en-US" sz="1600" dirty="0">
                <a:solidFill>
                  <a:srgbClr val="002060"/>
                </a:solidFill>
                <a:latin typeface="Arial" charset="0"/>
                <a:cs typeface="Arial" charset="0"/>
              </a:rPr>
              <a:t>developed HDR/NHEJ reporter cell line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2060"/>
                </a:solidFill>
                <a:latin typeface="Arial" charset="0"/>
                <a:cs typeface="Arial" charset="0"/>
              </a:rPr>
              <a:t>~ 30 also active on T cells</a:t>
            </a:r>
          </a:p>
        </p:txBody>
      </p:sp>
    </p:spTree>
    <p:extLst>
      <p:ext uri="{BB962C8B-B14F-4D97-AF65-F5344CB8AC3E}">
        <p14:creationId xmlns:p14="http://schemas.microsoft.com/office/powerpoint/2010/main" val="372023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67" name="Rettangolo 4"/>
          <p:cNvSpPr>
            <a:spLocks noChangeArrowheads="1"/>
          </p:cNvSpPr>
          <p:nvPr/>
        </p:nvSpPr>
        <p:spPr bwMode="auto">
          <a:xfrm>
            <a:off x="1395568" y="1312105"/>
            <a:ext cx="9202480" cy="322854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83" y="1367830"/>
            <a:ext cx="6112889" cy="3045703"/>
          </a:xfrm>
          <a:prstGeom prst="rect">
            <a:avLst/>
          </a:prstGeom>
          <a:noFill/>
          <a:ln>
            <a:noFill/>
          </a:ln>
          <a:effectLst>
            <a:outerShdw dist="38099" sx="999" sy="999" algn="ctr" rotWithShape="0">
              <a:srgbClr val="91919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7" t="75444" r="46117"/>
          <a:stretch>
            <a:fillRect/>
          </a:stretch>
        </p:blipFill>
        <p:spPr bwMode="auto">
          <a:xfrm>
            <a:off x="4614255" y="1526297"/>
            <a:ext cx="668162" cy="7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2579876" y="1475796"/>
            <a:ext cx="14013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Diseased cell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5516671" y="1501918"/>
            <a:ext cx="1951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Therapeutic protein</a:t>
            </a:r>
          </a:p>
        </p:txBody>
      </p:sp>
      <p:sp>
        <p:nvSpPr>
          <p:cNvPr id="3" name="Rettangolo 2"/>
          <p:cNvSpPr/>
          <p:nvPr/>
        </p:nvSpPr>
        <p:spPr>
          <a:xfrm>
            <a:off x="1603947" y="1139949"/>
            <a:ext cx="8964118" cy="355197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asellaDiTesto 93"/>
          <p:cNvSpPr txBox="1"/>
          <p:nvPr/>
        </p:nvSpPr>
        <p:spPr>
          <a:xfrm>
            <a:off x="1603947" y="4733433"/>
            <a:ext cx="993491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rgbClr val="002060"/>
                </a:solidFill>
                <a:latin typeface="Arial" charset="0"/>
                <a:cs typeface="Arial" charset="0"/>
              </a:rPr>
              <a:t>Gene replacement by viral-derived vectors</a:t>
            </a:r>
          </a:p>
          <a:p>
            <a:pPr marL="285750" lvl="1" indent="-285750">
              <a:buFont typeface="Wingdings" charset="2"/>
              <a:buChar char="§"/>
            </a:pPr>
            <a:endParaRPr lang="en-US" sz="600" i="1" dirty="0">
              <a:solidFill>
                <a:srgbClr val="002060"/>
              </a:solidFill>
              <a:latin typeface="Arial" charset="0"/>
              <a:cs typeface="Arial" charset="0"/>
            </a:endParaRPr>
          </a:p>
          <a:p>
            <a:pPr lvl="1">
              <a:buClr>
                <a:schemeClr val="tx2"/>
              </a:buClr>
              <a:buFont typeface="Wingdings" charset="2"/>
              <a:buChar char="Ø"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Permanent (RV/LV) or long-term stable (AAV) modification of the cell</a:t>
            </a:r>
          </a:p>
          <a:p>
            <a:pPr lvl="1">
              <a:buClr>
                <a:schemeClr val="tx2"/>
              </a:buClr>
              <a:buFont typeface="Wingdings" charset="2"/>
              <a:buChar char="Ø"/>
            </a:pPr>
            <a:endParaRPr lang="en-US" altLang="en-US" sz="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  <a:p>
            <a:pPr lvl="2"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Effective &amp; safe in several disease conditions</a:t>
            </a:r>
          </a:p>
          <a:p>
            <a:pPr lvl="2">
              <a:buClr>
                <a:schemeClr val="tx2"/>
              </a:buClr>
              <a:buFont typeface="Wingdings" charset="2"/>
              <a:buChar char="Ø"/>
            </a:pPr>
            <a:endParaRPr lang="en-US" altLang="en-US" sz="6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  <a:p>
            <a:pPr lvl="3"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 Risks of genotoxicity, unregulated transgene expression, vector immunogenicity</a:t>
            </a:r>
            <a:endParaRPr lang="en-US" sz="9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3A45C854-11CE-2D4E-9348-7CDC8478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49298" r="69792" b="40366"/>
          <a:stretch>
            <a:fillRect/>
          </a:stretch>
        </p:blipFill>
        <p:spPr bwMode="auto">
          <a:xfrm>
            <a:off x="4671899" y="1560024"/>
            <a:ext cx="654050" cy="6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4467435" y="1889884"/>
            <a:ext cx="744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Viral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600" i="0" kern="0" dirty="0">
                <a:solidFill>
                  <a:schemeClr val="accent3">
                    <a:lumMod val="50000"/>
                  </a:schemeClr>
                </a:solidFill>
              </a:rPr>
              <a:t>v</a:t>
            </a:r>
            <a:r>
              <a:rPr kumimoji="0" lang="en-GB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ector</a:t>
            </a:r>
            <a:endParaRPr kumimoji="0" lang="en-GB" altLang="en-US" sz="16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10572D-1AD0-BA4C-A0AB-E61804899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89" y="1536161"/>
            <a:ext cx="441277" cy="4311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55553B6D-690D-CC4A-82C6-5F511F2A336E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F1AE3B9F-EF35-D54F-B04C-D33137C36291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dirty="0"/>
            </a:p>
          </p:txBody>
        </p:sp>
        <p:sp>
          <p:nvSpPr>
            <p:cNvPr id="19" name="Triangolo rettangolo 18">
              <a:extLst>
                <a:ext uri="{FF2B5EF4-FFF2-40B4-BE49-F238E27FC236}">
                  <a16:creationId xmlns:a16="http://schemas.microsoft.com/office/drawing/2014/main" id="{A5809E8C-6EF4-1741-A2D7-E46D1FD2537C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8933677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Gene Transfer vs. Targeted Genome Editing  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47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CasellaDiTesto 461"/>
          <p:cNvSpPr txBox="1">
            <a:spLocks noChangeArrowheads="1"/>
          </p:cNvSpPr>
          <p:nvPr/>
        </p:nvSpPr>
        <p:spPr bwMode="auto">
          <a:xfrm>
            <a:off x="765328" y="2627381"/>
            <a:ext cx="22251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6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Untreated cells</a:t>
            </a:r>
            <a:endParaRPr lang="en-AU" altLang="it-IT" sz="16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2" name="CasellaDiTesto 463"/>
          <p:cNvSpPr txBox="1">
            <a:spLocks noChangeArrowheads="1"/>
          </p:cNvSpPr>
          <p:nvPr/>
        </p:nvSpPr>
        <p:spPr bwMode="auto">
          <a:xfrm>
            <a:off x="765441" y="4789477"/>
            <a:ext cx="298048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3" name="CasellaDiTesto 464"/>
          <p:cNvSpPr txBox="1">
            <a:spLocks noChangeArrowheads="1"/>
          </p:cNvSpPr>
          <p:nvPr/>
        </p:nvSpPr>
        <p:spPr bwMode="auto">
          <a:xfrm>
            <a:off x="671527" y="4461018"/>
            <a:ext cx="391961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20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4" name="CasellaDiTesto 465"/>
          <p:cNvSpPr txBox="1">
            <a:spLocks noChangeArrowheads="1"/>
          </p:cNvSpPr>
          <p:nvPr/>
        </p:nvSpPr>
        <p:spPr bwMode="auto">
          <a:xfrm>
            <a:off x="671527" y="4135612"/>
            <a:ext cx="391961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40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5" name="CasellaDiTesto 466"/>
          <p:cNvSpPr txBox="1">
            <a:spLocks noChangeArrowheads="1"/>
          </p:cNvSpPr>
          <p:nvPr/>
        </p:nvSpPr>
        <p:spPr bwMode="auto">
          <a:xfrm>
            <a:off x="671527" y="3797986"/>
            <a:ext cx="391961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60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6" name="CasellaDiTesto 467"/>
          <p:cNvSpPr txBox="1">
            <a:spLocks noChangeArrowheads="1"/>
          </p:cNvSpPr>
          <p:nvPr/>
        </p:nvSpPr>
        <p:spPr bwMode="auto">
          <a:xfrm>
            <a:off x="671527" y="3472582"/>
            <a:ext cx="391961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80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47" name="CasellaDiTesto 468"/>
          <p:cNvSpPr txBox="1">
            <a:spLocks noChangeArrowheads="1"/>
          </p:cNvSpPr>
          <p:nvPr/>
        </p:nvSpPr>
        <p:spPr bwMode="auto">
          <a:xfrm>
            <a:off x="577612" y="3153287"/>
            <a:ext cx="485877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pic>
        <p:nvPicPr>
          <p:cNvPr id="1248" name="Immagine 4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23" y="3258699"/>
            <a:ext cx="1826800" cy="176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" name="Rettangolo 471"/>
          <p:cNvSpPr>
            <a:spLocks noChangeArrowheads="1"/>
          </p:cNvSpPr>
          <p:nvPr/>
        </p:nvSpPr>
        <p:spPr bwMode="auto">
          <a:xfrm>
            <a:off x="1047644" y="3261755"/>
            <a:ext cx="1761840" cy="169882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50" name="CasellaDiTesto 472"/>
          <p:cNvSpPr txBox="1">
            <a:spLocks noChangeArrowheads="1"/>
          </p:cNvSpPr>
          <p:nvPr/>
        </p:nvSpPr>
        <p:spPr bwMode="auto">
          <a:xfrm>
            <a:off x="1231433" y="3556667"/>
            <a:ext cx="1088476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IFN-</a:t>
            </a:r>
            <a:r>
              <a:rPr lang="en-AU" altLang="it-IT" sz="1400" i="0" dirty="0">
                <a:solidFill>
                  <a:srgbClr val="000000"/>
                </a:solidFill>
                <a:latin typeface="Symbol" charset="2"/>
                <a:ea typeface="Garamond" charset="0"/>
                <a:cs typeface="Garamond" charset="0"/>
              </a:rPr>
              <a:t>g</a:t>
            </a:r>
            <a:endParaRPr lang="en-AU" altLang="it-IT" sz="1400" i="0" baseline="30000" dirty="0">
              <a:solidFill>
                <a:srgbClr val="000000"/>
              </a:solidFill>
              <a:latin typeface="Symbol" charset="2"/>
              <a:ea typeface="Garamond" charset="0"/>
              <a:cs typeface="Garamond" charset="0"/>
            </a:endParaRPr>
          </a:p>
        </p:txBody>
      </p:sp>
      <p:sp>
        <p:nvSpPr>
          <p:cNvPr id="1251" name="Rettangolo 473"/>
          <p:cNvSpPr>
            <a:spLocks noChangeArrowheads="1"/>
          </p:cNvSpPr>
          <p:nvPr/>
        </p:nvSpPr>
        <p:spPr bwMode="auto">
          <a:xfrm>
            <a:off x="1150630" y="3636258"/>
            <a:ext cx="141010" cy="119162"/>
          </a:xfrm>
          <a:prstGeom prst="rect">
            <a:avLst/>
          </a:prstGeom>
          <a:solidFill>
            <a:srgbClr val="BFBFBF"/>
          </a:solidFill>
          <a:ln w="9525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52" name="Rettangolo 475"/>
          <p:cNvSpPr>
            <a:spLocks noChangeArrowheads="1"/>
          </p:cNvSpPr>
          <p:nvPr/>
        </p:nvSpPr>
        <p:spPr bwMode="auto">
          <a:xfrm>
            <a:off x="1150630" y="3393139"/>
            <a:ext cx="141010" cy="120691"/>
          </a:xfrm>
          <a:prstGeom prst="rect">
            <a:avLst/>
          </a:prstGeom>
          <a:noFill/>
          <a:ln w="9525">
            <a:solidFill>
              <a:srgbClr val="0D0D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53" name="CasellaDiTesto 476"/>
          <p:cNvSpPr txBox="1">
            <a:spLocks noChangeArrowheads="1"/>
          </p:cNvSpPr>
          <p:nvPr/>
        </p:nvSpPr>
        <p:spPr bwMode="auto">
          <a:xfrm>
            <a:off x="1240940" y="3307587"/>
            <a:ext cx="844480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Mock</a:t>
            </a:r>
            <a:endParaRPr lang="en-AU" altLang="it-IT" sz="14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55" name="CasellaDiTesto 478"/>
          <p:cNvSpPr txBox="1">
            <a:spLocks noChangeArrowheads="1"/>
          </p:cNvSpPr>
          <p:nvPr/>
        </p:nvSpPr>
        <p:spPr bwMode="auto">
          <a:xfrm>
            <a:off x="2392791" y="4925445"/>
            <a:ext cx="455753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</a:t>
            </a:r>
            <a:r>
              <a:rPr lang="en-AU" altLang="it-IT" sz="1200" i="0" baseline="30000">
                <a:solidFill>
                  <a:srgbClr val="000000"/>
                </a:solidFill>
                <a:ea typeface="Garamond" charset="0"/>
                <a:cs typeface="Garamond" charset="0"/>
              </a:rPr>
              <a:t>5</a:t>
            </a:r>
          </a:p>
        </p:txBody>
      </p:sp>
      <p:sp>
        <p:nvSpPr>
          <p:cNvPr id="1257" name="CasellaDiTesto 480"/>
          <p:cNvSpPr txBox="1">
            <a:spLocks noChangeArrowheads="1"/>
          </p:cNvSpPr>
          <p:nvPr/>
        </p:nvSpPr>
        <p:spPr bwMode="auto">
          <a:xfrm>
            <a:off x="1998280" y="4925445"/>
            <a:ext cx="455754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</a:t>
            </a:r>
            <a:r>
              <a:rPr lang="en-AU" altLang="it-IT" sz="1200" i="0" baseline="30000">
                <a:solidFill>
                  <a:srgbClr val="000000"/>
                </a:solidFill>
                <a:ea typeface="Garamond" charset="0"/>
                <a:cs typeface="Garamond" charset="0"/>
              </a:rPr>
              <a:t>4</a:t>
            </a:r>
          </a:p>
        </p:txBody>
      </p:sp>
      <p:sp>
        <p:nvSpPr>
          <p:cNvPr id="1258" name="CasellaDiTesto 481"/>
          <p:cNvSpPr txBox="1">
            <a:spLocks noChangeArrowheads="1"/>
          </p:cNvSpPr>
          <p:nvPr/>
        </p:nvSpPr>
        <p:spPr bwMode="auto">
          <a:xfrm>
            <a:off x="1591091" y="4925445"/>
            <a:ext cx="455754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</a:t>
            </a:r>
            <a:r>
              <a:rPr lang="en-AU" altLang="it-IT" sz="1200" i="0" baseline="30000">
                <a:solidFill>
                  <a:srgbClr val="000000"/>
                </a:solidFill>
                <a:ea typeface="Garamond" charset="0"/>
                <a:cs typeface="Garamond" charset="0"/>
              </a:rPr>
              <a:t>3</a:t>
            </a:r>
          </a:p>
        </p:txBody>
      </p:sp>
      <p:sp>
        <p:nvSpPr>
          <p:cNvPr id="1259" name="CasellaDiTesto 482"/>
          <p:cNvSpPr txBox="1">
            <a:spLocks noChangeArrowheads="1"/>
          </p:cNvSpPr>
          <p:nvPr/>
        </p:nvSpPr>
        <p:spPr bwMode="auto">
          <a:xfrm>
            <a:off x="1169644" y="4925445"/>
            <a:ext cx="455754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</a:t>
            </a:r>
            <a:r>
              <a:rPr lang="en-AU" altLang="it-IT" sz="1200" i="0" baseline="30000">
                <a:solidFill>
                  <a:srgbClr val="000000"/>
                </a:solidFill>
                <a:ea typeface="Garamond" charset="0"/>
                <a:cs typeface="Garamond" charset="0"/>
              </a:rPr>
              <a:t>2</a:t>
            </a:r>
          </a:p>
        </p:txBody>
      </p:sp>
      <p:sp>
        <p:nvSpPr>
          <p:cNvPr id="1260" name="CasellaDiTesto 483"/>
          <p:cNvSpPr txBox="1">
            <a:spLocks noChangeArrowheads="1"/>
          </p:cNvSpPr>
          <p:nvPr/>
        </p:nvSpPr>
        <p:spPr bwMode="auto">
          <a:xfrm>
            <a:off x="1017543" y="4925445"/>
            <a:ext cx="345890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0 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cxnSp>
        <p:nvCxnSpPr>
          <p:cNvPr id="1262" name="Connettore 2 485"/>
          <p:cNvCxnSpPr>
            <a:cxnSpLocks noChangeShapeType="1"/>
          </p:cNvCxnSpPr>
          <p:nvPr/>
        </p:nvCxnSpPr>
        <p:spPr bwMode="auto">
          <a:xfrm flipH="1" flipV="1">
            <a:off x="2090173" y="3206565"/>
            <a:ext cx="288359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3" name="Connettore 2 486"/>
          <p:cNvCxnSpPr>
            <a:cxnSpLocks noChangeShapeType="1"/>
          </p:cNvCxnSpPr>
          <p:nvPr/>
        </p:nvCxnSpPr>
        <p:spPr bwMode="auto">
          <a:xfrm>
            <a:off x="2377035" y="3200646"/>
            <a:ext cx="0" cy="12527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4" name="Connettore 2 490"/>
          <p:cNvCxnSpPr>
            <a:cxnSpLocks noChangeShapeType="1"/>
          </p:cNvCxnSpPr>
          <p:nvPr/>
        </p:nvCxnSpPr>
        <p:spPr bwMode="auto">
          <a:xfrm>
            <a:off x="2090786" y="3200646"/>
            <a:ext cx="0" cy="12527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5" name="CasellaDiTesto 491"/>
          <p:cNvSpPr txBox="1">
            <a:spLocks noChangeArrowheads="1"/>
          </p:cNvSpPr>
          <p:nvPr/>
        </p:nvSpPr>
        <p:spPr bwMode="auto">
          <a:xfrm>
            <a:off x="1835087" y="2918018"/>
            <a:ext cx="776351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4X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66" name="CasellaDiTesto 492"/>
          <p:cNvSpPr txBox="1">
            <a:spLocks noChangeArrowheads="1"/>
          </p:cNvSpPr>
          <p:nvPr/>
        </p:nvSpPr>
        <p:spPr bwMode="auto">
          <a:xfrm>
            <a:off x="586615" y="5245262"/>
            <a:ext cx="782688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B2M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267" name="CasellaDiTesto 493"/>
          <p:cNvSpPr txBox="1">
            <a:spLocks noChangeArrowheads="1"/>
          </p:cNvSpPr>
          <p:nvPr/>
        </p:nvSpPr>
        <p:spPr bwMode="auto">
          <a:xfrm rot="16200000">
            <a:off x="-23311" y="4895505"/>
            <a:ext cx="1286342" cy="30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% of max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cxnSp>
        <p:nvCxnSpPr>
          <p:cNvPr id="1268" name="Straight Arrow Connector 136"/>
          <p:cNvCxnSpPr>
            <a:cxnSpLocks noChangeShapeType="1"/>
          </p:cNvCxnSpPr>
          <p:nvPr/>
        </p:nvCxnSpPr>
        <p:spPr bwMode="auto">
          <a:xfrm flipH="1" flipV="1">
            <a:off x="751364" y="4743646"/>
            <a:ext cx="0" cy="504149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9" name="Straight Arrow Connector 136"/>
          <p:cNvCxnSpPr>
            <a:cxnSpLocks noChangeShapeType="1"/>
          </p:cNvCxnSpPr>
          <p:nvPr/>
        </p:nvCxnSpPr>
        <p:spPr bwMode="auto">
          <a:xfrm rot="5400000" flipH="1" flipV="1">
            <a:off x="1014372" y="4981787"/>
            <a:ext cx="0" cy="522849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0" name="CasellaDiTesto 497"/>
          <p:cNvSpPr txBox="1">
            <a:spLocks noChangeArrowheads="1"/>
          </p:cNvSpPr>
          <p:nvPr/>
        </p:nvSpPr>
        <p:spPr bwMode="auto">
          <a:xfrm>
            <a:off x="2977247" y="4792530"/>
            <a:ext cx="298048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31" name="CasellaDiTesto 498"/>
          <p:cNvSpPr txBox="1">
            <a:spLocks noChangeArrowheads="1"/>
          </p:cNvSpPr>
          <p:nvPr/>
        </p:nvSpPr>
        <p:spPr bwMode="auto">
          <a:xfrm>
            <a:off x="2883332" y="4464071"/>
            <a:ext cx="391963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20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32" name="CasellaDiTesto 499"/>
          <p:cNvSpPr txBox="1">
            <a:spLocks noChangeArrowheads="1"/>
          </p:cNvSpPr>
          <p:nvPr/>
        </p:nvSpPr>
        <p:spPr bwMode="auto">
          <a:xfrm>
            <a:off x="2883332" y="4138665"/>
            <a:ext cx="391963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40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33" name="CasellaDiTesto 500"/>
          <p:cNvSpPr txBox="1">
            <a:spLocks noChangeArrowheads="1"/>
          </p:cNvSpPr>
          <p:nvPr/>
        </p:nvSpPr>
        <p:spPr bwMode="auto">
          <a:xfrm>
            <a:off x="2883332" y="3801040"/>
            <a:ext cx="391963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60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34" name="CasellaDiTesto 501"/>
          <p:cNvSpPr txBox="1">
            <a:spLocks noChangeArrowheads="1"/>
          </p:cNvSpPr>
          <p:nvPr/>
        </p:nvSpPr>
        <p:spPr bwMode="auto">
          <a:xfrm>
            <a:off x="2883332" y="3475634"/>
            <a:ext cx="391963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80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35" name="CasellaDiTesto 502"/>
          <p:cNvSpPr txBox="1">
            <a:spLocks noChangeArrowheads="1"/>
          </p:cNvSpPr>
          <p:nvPr/>
        </p:nvSpPr>
        <p:spPr bwMode="auto">
          <a:xfrm>
            <a:off x="2789418" y="3156341"/>
            <a:ext cx="485877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100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16" name="CasellaDiTesto 504"/>
          <p:cNvSpPr txBox="1">
            <a:spLocks noChangeArrowheads="1"/>
          </p:cNvSpPr>
          <p:nvPr/>
        </p:nvSpPr>
        <p:spPr bwMode="auto">
          <a:xfrm>
            <a:off x="3231656" y="2639798"/>
            <a:ext cx="19250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6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B2M-silenced cells</a:t>
            </a:r>
            <a:endParaRPr lang="en-AU" altLang="it-IT" sz="16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pic>
        <p:nvPicPr>
          <p:cNvPr id="1317" name="Immagine 5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64" y="3259003"/>
            <a:ext cx="1826476" cy="176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8" name="Rettangolo 506"/>
          <p:cNvSpPr>
            <a:spLocks noChangeArrowheads="1"/>
          </p:cNvSpPr>
          <p:nvPr/>
        </p:nvSpPr>
        <p:spPr bwMode="auto">
          <a:xfrm>
            <a:off x="3257868" y="3258700"/>
            <a:ext cx="1768177" cy="170188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19" name="CasellaDiTesto 507"/>
          <p:cNvSpPr txBox="1">
            <a:spLocks noChangeArrowheads="1"/>
          </p:cNvSpPr>
          <p:nvPr/>
        </p:nvSpPr>
        <p:spPr bwMode="auto">
          <a:xfrm>
            <a:off x="4422393" y="3549029"/>
            <a:ext cx="8999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FF0000"/>
                </a:solidFill>
                <a:ea typeface="Garamond" charset="0"/>
                <a:cs typeface="Garamond" charset="0"/>
              </a:rPr>
              <a:t>IFN-</a:t>
            </a:r>
            <a:r>
              <a:rPr lang="en-AU" altLang="it-IT" sz="1400" i="0" dirty="0">
                <a:solidFill>
                  <a:srgbClr val="FF0000"/>
                </a:solidFill>
                <a:latin typeface="Symbol" charset="2"/>
                <a:ea typeface="Garamond" charset="0"/>
                <a:cs typeface="Garamond" charset="0"/>
              </a:rPr>
              <a:t>g</a:t>
            </a:r>
            <a:endParaRPr lang="en-AU" altLang="it-IT" sz="1400" i="0" baseline="30000" dirty="0">
              <a:solidFill>
                <a:srgbClr val="FF0000"/>
              </a:solidFill>
              <a:latin typeface="Symbol" charset="2"/>
              <a:ea typeface="Garamond" charset="0"/>
              <a:cs typeface="Garamond" charset="0"/>
            </a:endParaRPr>
          </a:p>
        </p:txBody>
      </p:sp>
      <p:sp>
        <p:nvSpPr>
          <p:cNvPr id="1320" name="Rettangolo 508"/>
          <p:cNvSpPr>
            <a:spLocks noChangeArrowheads="1"/>
          </p:cNvSpPr>
          <p:nvPr/>
        </p:nvSpPr>
        <p:spPr bwMode="auto">
          <a:xfrm>
            <a:off x="4333667" y="3636258"/>
            <a:ext cx="141011" cy="119162"/>
          </a:xfrm>
          <a:prstGeom prst="rect">
            <a:avLst/>
          </a:prstGeom>
          <a:solidFill>
            <a:srgbClr val="C1E5F7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21" name="Rettangolo 509"/>
          <p:cNvSpPr>
            <a:spLocks noChangeArrowheads="1"/>
          </p:cNvSpPr>
          <p:nvPr/>
        </p:nvSpPr>
        <p:spPr bwMode="auto">
          <a:xfrm>
            <a:off x="4333667" y="3393139"/>
            <a:ext cx="141011" cy="12069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12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grpSp>
        <p:nvGrpSpPr>
          <p:cNvPr id="1322" name="Gruppo 510"/>
          <p:cNvGrpSpPr>
            <a:grpSpLocks/>
          </p:cNvGrpSpPr>
          <p:nvPr/>
        </p:nvGrpSpPr>
        <p:grpSpPr bwMode="auto">
          <a:xfrm>
            <a:off x="3230934" y="4928491"/>
            <a:ext cx="1831002" cy="309528"/>
            <a:chOff x="3071146" y="4030033"/>
            <a:chExt cx="952946" cy="194588"/>
          </a:xfrm>
        </p:grpSpPr>
        <p:sp>
          <p:nvSpPr>
            <p:cNvPr id="1324" name="CasellaDiTesto 1323"/>
            <p:cNvSpPr txBox="1"/>
            <p:nvPr/>
          </p:nvSpPr>
          <p:spPr>
            <a:xfrm>
              <a:off x="3786895" y="4030033"/>
              <a:ext cx="237197" cy="1945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AU" sz="1200" kern="0" dirty="0">
                  <a:solidFill>
                    <a:prstClr val="black"/>
                  </a:solidFill>
                  <a:latin typeface="Arial"/>
                  <a:cs typeface="Garamond"/>
                </a:rPr>
                <a:t>10</a:t>
              </a:r>
              <a:r>
                <a:rPr lang="en-AU" sz="1200" kern="0" baseline="30000" dirty="0">
                  <a:solidFill>
                    <a:prstClr val="black"/>
                  </a:solidFill>
                  <a:latin typeface="Arial"/>
                  <a:cs typeface="Garamond"/>
                </a:rPr>
                <a:t>5</a:t>
              </a:r>
            </a:p>
          </p:txBody>
        </p:sp>
        <p:grpSp>
          <p:nvGrpSpPr>
            <p:cNvPr id="1325" name="Gruppo 513"/>
            <p:cNvGrpSpPr>
              <a:grpSpLocks/>
            </p:cNvGrpSpPr>
            <p:nvPr/>
          </p:nvGrpSpPr>
          <p:grpSpPr bwMode="auto">
            <a:xfrm>
              <a:off x="3071146" y="4030033"/>
              <a:ext cx="747621" cy="194588"/>
              <a:chOff x="2810731" y="2910461"/>
              <a:chExt cx="781206" cy="194588"/>
            </a:xfrm>
          </p:grpSpPr>
          <p:sp>
            <p:nvSpPr>
              <p:cNvPr id="1326" name="CasellaDiTesto 1325"/>
              <p:cNvSpPr txBox="1"/>
              <p:nvPr/>
            </p:nvSpPr>
            <p:spPr>
              <a:xfrm>
                <a:off x="3344085" y="2910461"/>
                <a:ext cx="247852" cy="1945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AU" sz="1200" kern="0" dirty="0">
                    <a:solidFill>
                      <a:prstClr val="black"/>
                    </a:solidFill>
                    <a:latin typeface="Arial"/>
                    <a:cs typeface="Garamond"/>
                  </a:rPr>
                  <a:t>10</a:t>
                </a:r>
                <a:r>
                  <a:rPr lang="en-AU" sz="1200" kern="0" baseline="30000" dirty="0">
                    <a:solidFill>
                      <a:prstClr val="black"/>
                    </a:solidFill>
                    <a:latin typeface="Arial"/>
                    <a:cs typeface="Garamond"/>
                  </a:rPr>
                  <a:t>4</a:t>
                </a:r>
              </a:p>
            </p:txBody>
          </p:sp>
          <p:sp>
            <p:nvSpPr>
              <p:cNvPr id="1327" name="CasellaDiTesto 1326"/>
              <p:cNvSpPr txBox="1"/>
              <p:nvPr/>
            </p:nvSpPr>
            <p:spPr>
              <a:xfrm>
                <a:off x="3122644" y="2910461"/>
                <a:ext cx="247852" cy="1945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AU" sz="1200" kern="0" dirty="0">
                    <a:solidFill>
                      <a:prstClr val="black"/>
                    </a:solidFill>
                    <a:latin typeface="Arial"/>
                    <a:cs typeface="Garamond"/>
                  </a:rPr>
                  <a:t>10</a:t>
                </a:r>
                <a:r>
                  <a:rPr lang="en-AU" sz="1200" kern="0" baseline="30000" dirty="0">
                    <a:solidFill>
                      <a:prstClr val="black"/>
                    </a:solidFill>
                    <a:latin typeface="Arial"/>
                    <a:cs typeface="Garamond"/>
                  </a:rPr>
                  <a:t>3</a:t>
                </a:r>
              </a:p>
            </p:txBody>
          </p:sp>
          <p:sp>
            <p:nvSpPr>
              <p:cNvPr id="1328" name="CasellaDiTesto 1327"/>
              <p:cNvSpPr txBox="1"/>
              <p:nvPr/>
            </p:nvSpPr>
            <p:spPr>
              <a:xfrm>
                <a:off x="2893448" y="2910461"/>
                <a:ext cx="247852" cy="1945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57200">
                  <a:defRPr/>
                </a:pPr>
                <a:r>
                  <a:rPr lang="en-AU" sz="1200" kern="0" dirty="0">
                    <a:solidFill>
                      <a:prstClr val="black"/>
                    </a:solidFill>
                    <a:latin typeface="Arial"/>
                    <a:cs typeface="Garamond"/>
                  </a:rPr>
                  <a:t>10</a:t>
                </a:r>
                <a:r>
                  <a:rPr lang="en-AU" sz="1200" kern="0" baseline="30000" dirty="0">
                    <a:solidFill>
                      <a:prstClr val="black"/>
                    </a:solidFill>
                    <a:latin typeface="Arial"/>
                    <a:cs typeface="Garamond"/>
                  </a:rPr>
                  <a:t>2</a:t>
                </a:r>
              </a:p>
            </p:txBody>
          </p:sp>
          <p:sp>
            <p:nvSpPr>
              <p:cNvPr id="1329" name="CasellaDiTesto 517"/>
              <p:cNvSpPr txBox="1">
                <a:spLocks noChangeArrowheads="1"/>
              </p:cNvSpPr>
              <p:nvPr/>
            </p:nvSpPr>
            <p:spPr bwMode="auto">
              <a:xfrm>
                <a:off x="2810731" y="2910461"/>
                <a:ext cx="188106" cy="194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AU" altLang="it-IT" sz="1200" i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0 </a:t>
                </a:r>
                <a:endParaRPr lang="en-AU" altLang="it-IT" sz="1200" i="0" baseline="3000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</p:grpSp>
      </p:grpSp>
      <p:sp>
        <p:nvSpPr>
          <p:cNvPr id="1323" name="CasellaDiTesto 511"/>
          <p:cNvSpPr txBox="1">
            <a:spLocks noChangeArrowheads="1"/>
          </p:cNvSpPr>
          <p:nvPr/>
        </p:nvSpPr>
        <p:spPr bwMode="auto">
          <a:xfrm>
            <a:off x="4423979" y="3301476"/>
            <a:ext cx="844479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Mock</a:t>
            </a:r>
            <a:endParaRPr lang="en-AU" altLang="it-IT" sz="14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665" name="Content Placeholder 2"/>
          <p:cNvSpPr txBox="1">
            <a:spLocks/>
          </p:cNvSpPr>
          <p:nvPr/>
        </p:nvSpPr>
        <p:spPr bwMode="auto">
          <a:xfrm>
            <a:off x="812330" y="1688091"/>
            <a:ext cx="3861605" cy="54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r>
              <a:rPr kumimoji="0" lang="en-US" alt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Flow cytometry analysis of cell treated as indicated</a:t>
            </a:r>
          </a:p>
          <a:p>
            <a:pPr marL="0" marR="0" lvl="2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43" name="Rettangolo 1342"/>
          <p:cNvSpPr/>
          <p:nvPr/>
        </p:nvSpPr>
        <p:spPr>
          <a:xfrm>
            <a:off x="7839648" y="1301902"/>
            <a:ext cx="1435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16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ilenced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cells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360" name="Immagine 13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33" y="4448193"/>
            <a:ext cx="1609002" cy="1654138"/>
          </a:xfrm>
          <a:prstGeom prst="rect">
            <a:avLst/>
          </a:prstGeom>
        </p:spPr>
      </p:pic>
      <p:grpSp>
        <p:nvGrpSpPr>
          <p:cNvPr id="1361" name="Gruppo 1360"/>
          <p:cNvGrpSpPr/>
          <p:nvPr/>
        </p:nvGrpSpPr>
        <p:grpSpPr>
          <a:xfrm>
            <a:off x="6518438" y="5270618"/>
            <a:ext cx="1283991" cy="732152"/>
            <a:chOff x="1595685" y="5223650"/>
            <a:chExt cx="595594" cy="328292"/>
          </a:xfrm>
        </p:grpSpPr>
        <p:sp>
          <p:nvSpPr>
            <p:cNvPr id="1362" name="Figura a mano libera 1361"/>
            <p:cNvSpPr/>
            <p:nvPr/>
          </p:nvSpPr>
          <p:spPr>
            <a:xfrm>
              <a:off x="1595685" y="5223650"/>
              <a:ext cx="232743" cy="326981"/>
            </a:xfrm>
            <a:custGeom>
              <a:avLst/>
              <a:gdLst>
                <a:gd name="connsiteX0" fmla="*/ 267819 w 267819"/>
                <a:gd name="connsiteY0" fmla="*/ 4320 h 323973"/>
                <a:gd name="connsiteX1" fmla="*/ 198704 w 267819"/>
                <a:gd name="connsiteY1" fmla="*/ 323973 h 323973"/>
                <a:gd name="connsiteX2" fmla="*/ 0 w 267819"/>
                <a:gd name="connsiteY2" fmla="*/ 323973 h 323973"/>
                <a:gd name="connsiteX3" fmla="*/ 47516 w 267819"/>
                <a:gd name="connsiteY3" fmla="*/ 0 h 323973"/>
                <a:gd name="connsiteX4" fmla="*/ 267819 w 267819"/>
                <a:gd name="connsiteY4" fmla="*/ 4320 h 3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19" h="323973">
                  <a:moveTo>
                    <a:pt x="267819" y="4320"/>
                  </a:moveTo>
                  <a:lnTo>
                    <a:pt x="198704" y="323973"/>
                  </a:lnTo>
                  <a:lnTo>
                    <a:pt x="0" y="323973"/>
                  </a:lnTo>
                  <a:lnTo>
                    <a:pt x="47516" y="0"/>
                  </a:lnTo>
                  <a:lnTo>
                    <a:pt x="267819" y="4320"/>
                  </a:lnTo>
                  <a:close/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63" name="Figura a mano libera 1362"/>
            <p:cNvSpPr/>
            <p:nvPr/>
          </p:nvSpPr>
          <p:spPr>
            <a:xfrm>
              <a:off x="1780912" y="5223650"/>
              <a:ext cx="410367" cy="328292"/>
            </a:xfrm>
            <a:custGeom>
              <a:avLst/>
              <a:gdLst>
                <a:gd name="connsiteX0" fmla="*/ 60475 w 410367"/>
                <a:gd name="connsiteY0" fmla="*/ 0 h 328292"/>
                <a:gd name="connsiteX1" fmla="*/ 0 w 410367"/>
                <a:gd name="connsiteY1" fmla="*/ 323973 h 328292"/>
                <a:gd name="connsiteX2" fmla="*/ 349892 w 410367"/>
                <a:gd name="connsiteY2" fmla="*/ 328292 h 328292"/>
                <a:gd name="connsiteX3" fmla="*/ 410367 w 410367"/>
                <a:gd name="connsiteY3" fmla="*/ 4320 h 328292"/>
                <a:gd name="connsiteX4" fmla="*/ 60475 w 410367"/>
                <a:gd name="connsiteY4" fmla="*/ 0 h 32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67" h="328292">
                  <a:moveTo>
                    <a:pt x="60475" y="0"/>
                  </a:moveTo>
                  <a:lnTo>
                    <a:pt x="0" y="323973"/>
                  </a:lnTo>
                  <a:lnTo>
                    <a:pt x="349892" y="328292"/>
                  </a:lnTo>
                  <a:lnTo>
                    <a:pt x="410367" y="4320"/>
                  </a:lnTo>
                  <a:lnTo>
                    <a:pt x="60475" y="0"/>
                  </a:lnTo>
                  <a:close/>
                </a:path>
              </a:pathLst>
            </a:custGeom>
            <a:noFill/>
            <a:ln w="635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1346" name="Rettangolo 1345"/>
          <p:cNvSpPr>
            <a:spLocks noChangeAspect="1"/>
          </p:cNvSpPr>
          <p:nvPr/>
        </p:nvSpPr>
        <p:spPr>
          <a:xfrm>
            <a:off x="6480530" y="4452702"/>
            <a:ext cx="1555366" cy="1600034"/>
          </a:xfrm>
          <a:prstGeom prst="rect">
            <a:avLst/>
          </a:prstGeom>
          <a:noFill/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4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347" name="CasellaDiTesto 1346"/>
          <p:cNvSpPr txBox="1"/>
          <p:nvPr/>
        </p:nvSpPr>
        <p:spPr>
          <a:xfrm>
            <a:off x="7093330" y="4964918"/>
            <a:ext cx="627431" cy="361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</a:rPr>
              <a:t>45%</a:t>
            </a:r>
            <a:endParaRPr kumimoji="0" lang="en-AU" sz="1400" b="0" i="0" u="none" strike="noStrike" kern="0" cap="none" spc="0" normalizeH="0" baseline="30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49" name="CasellaDiTesto 1348"/>
          <p:cNvSpPr txBox="1"/>
          <p:nvPr/>
        </p:nvSpPr>
        <p:spPr>
          <a:xfrm>
            <a:off x="5763301" y="4642267"/>
            <a:ext cx="723454" cy="32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200K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0" name="CasellaDiTesto 1349"/>
          <p:cNvSpPr txBox="1"/>
          <p:nvPr/>
        </p:nvSpPr>
        <p:spPr>
          <a:xfrm>
            <a:off x="5707391" y="4949300"/>
            <a:ext cx="776100" cy="32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150K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1" name="CasellaDiTesto 1350"/>
          <p:cNvSpPr txBox="1"/>
          <p:nvPr/>
        </p:nvSpPr>
        <p:spPr>
          <a:xfrm>
            <a:off x="5710653" y="5257163"/>
            <a:ext cx="776099" cy="32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100K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2" name="CasellaDiTesto 1351"/>
          <p:cNvSpPr txBox="1"/>
          <p:nvPr/>
        </p:nvSpPr>
        <p:spPr>
          <a:xfrm>
            <a:off x="5876712" y="5568191"/>
            <a:ext cx="610042" cy="32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50K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3" name="CasellaDiTesto 1352"/>
          <p:cNvSpPr txBox="1"/>
          <p:nvPr/>
        </p:nvSpPr>
        <p:spPr>
          <a:xfrm>
            <a:off x="5710653" y="4333516"/>
            <a:ext cx="776099" cy="32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250K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4" name="CasellaDiTesto 1353"/>
          <p:cNvSpPr txBox="1"/>
          <p:nvPr/>
        </p:nvSpPr>
        <p:spPr>
          <a:xfrm>
            <a:off x="7640780" y="6038954"/>
            <a:ext cx="475752" cy="32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</a:p>
        </p:txBody>
      </p:sp>
      <p:sp>
        <p:nvSpPr>
          <p:cNvPr id="1355" name="CasellaDiTesto 1354"/>
          <p:cNvSpPr txBox="1"/>
          <p:nvPr/>
        </p:nvSpPr>
        <p:spPr>
          <a:xfrm>
            <a:off x="7289042" y="6038954"/>
            <a:ext cx="475750" cy="325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</a:p>
        </p:txBody>
      </p:sp>
      <p:sp>
        <p:nvSpPr>
          <p:cNvPr id="1356" name="CasellaDiTesto 1355"/>
          <p:cNvSpPr txBox="1"/>
          <p:nvPr/>
        </p:nvSpPr>
        <p:spPr>
          <a:xfrm>
            <a:off x="6931526" y="6038954"/>
            <a:ext cx="475750" cy="325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3</a:t>
            </a:r>
          </a:p>
        </p:txBody>
      </p:sp>
      <p:sp>
        <p:nvSpPr>
          <p:cNvPr id="1357" name="CasellaDiTesto 1356"/>
          <p:cNvSpPr txBox="1"/>
          <p:nvPr/>
        </p:nvSpPr>
        <p:spPr>
          <a:xfrm>
            <a:off x="6557933" y="6038954"/>
            <a:ext cx="475750" cy="325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r>
              <a: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2</a:t>
            </a:r>
          </a:p>
        </p:txBody>
      </p:sp>
      <p:sp>
        <p:nvSpPr>
          <p:cNvPr id="1358" name="CasellaDiTesto 1357"/>
          <p:cNvSpPr txBox="1"/>
          <p:nvPr/>
        </p:nvSpPr>
        <p:spPr>
          <a:xfrm>
            <a:off x="6435496" y="6035725"/>
            <a:ext cx="361068" cy="325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0 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359" name="CasellaDiTesto 1358"/>
          <p:cNvSpPr txBox="1"/>
          <p:nvPr/>
        </p:nvSpPr>
        <p:spPr>
          <a:xfrm>
            <a:off x="5881628" y="5871482"/>
            <a:ext cx="610042" cy="32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0</a:t>
            </a:r>
            <a:endParaRPr kumimoji="0" lang="en-AU" sz="12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366" name="Connettore 2 1365"/>
          <p:cNvCxnSpPr/>
          <p:nvPr/>
        </p:nvCxnSpPr>
        <p:spPr>
          <a:xfrm>
            <a:off x="7225149" y="3505102"/>
            <a:ext cx="8685" cy="891158"/>
          </a:xfrm>
          <a:prstGeom prst="straightConnector1">
            <a:avLst/>
          </a:prstGeom>
          <a:solidFill>
            <a:srgbClr val="33CC66"/>
          </a:solidFill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2" name="Gruppo 11"/>
          <p:cNvGrpSpPr/>
          <p:nvPr/>
        </p:nvGrpSpPr>
        <p:grpSpPr>
          <a:xfrm>
            <a:off x="5727937" y="1581147"/>
            <a:ext cx="2397400" cy="1990244"/>
            <a:chOff x="6608565" y="2957799"/>
            <a:chExt cx="2077619" cy="1694668"/>
          </a:xfrm>
        </p:grpSpPr>
        <p:sp>
          <p:nvSpPr>
            <p:cNvPr id="1374" name="CasellaDiTesto 1373"/>
            <p:cNvSpPr txBox="1"/>
            <p:nvPr/>
          </p:nvSpPr>
          <p:spPr>
            <a:xfrm>
              <a:off x="6657017" y="3193488"/>
              <a:ext cx="62695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200K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75" name="CasellaDiTesto 1374"/>
            <p:cNvSpPr txBox="1"/>
            <p:nvPr/>
          </p:nvSpPr>
          <p:spPr>
            <a:xfrm>
              <a:off x="6608565" y="3454922"/>
              <a:ext cx="67257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150K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76" name="CasellaDiTesto 1375"/>
            <p:cNvSpPr txBox="1"/>
            <p:nvPr/>
          </p:nvSpPr>
          <p:spPr>
            <a:xfrm>
              <a:off x="6611393" y="3717064"/>
              <a:ext cx="67257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100K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77" name="CasellaDiTesto 1376"/>
            <p:cNvSpPr txBox="1"/>
            <p:nvPr/>
          </p:nvSpPr>
          <p:spPr>
            <a:xfrm>
              <a:off x="6755301" y="3981900"/>
              <a:ext cx="528671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50K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78" name="CasellaDiTesto 1377"/>
            <p:cNvSpPr txBox="1"/>
            <p:nvPr/>
          </p:nvSpPr>
          <p:spPr>
            <a:xfrm>
              <a:off x="6611393" y="2957799"/>
              <a:ext cx="67257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250K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84" name="CasellaDiTesto 1383"/>
            <p:cNvSpPr txBox="1"/>
            <p:nvPr/>
          </p:nvSpPr>
          <p:spPr>
            <a:xfrm>
              <a:off x="6759561" y="4240149"/>
              <a:ext cx="528671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0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pic>
          <p:nvPicPr>
            <p:cNvPr id="1386" name="Immagine 13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0735" y="3022822"/>
              <a:ext cx="1394383" cy="1417306"/>
            </a:xfrm>
            <a:prstGeom prst="rect">
              <a:avLst/>
            </a:prstGeom>
          </p:spPr>
        </p:pic>
        <p:sp>
          <p:nvSpPr>
            <p:cNvPr id="1387" name="Rettangolo 1386"/>
            <p:cNvSpPr>
              <a:spLocks noChangeAspect="1"/>
            </p:cNvSpPr>
            <p:nvPr/>
          </p:nvSpPr>
          <p:spPr>
            <a:xfrm>
              <a:off x="7267191" y="3023857"/>
              <a:ext cx="1345242" cy="13655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88" name="CasellaDiTesto 1387"/>
            <p:cNvSpPr txBox="1"/>
            <p:nvPr/>
          </p:nvSpPr>
          <p:spPr>
            <a:xfrm>
              <a:off x="7281076" y="3454729"/>
              <a:ext cx="471212" cy="262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cs typeface="Arial"/>
                </a:rPr>
                <a:t>96%</a:t>
              </a:r>
              <a:endParaRPr kumimoji="0" lang="en-AU" sz="14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92" name="CasellaDiTesto 1391"/>
            <p:cNvSpPr txBox="1"/>
            <p:nvPr/>
          </p:nvSpPr>
          <p:spPr>
            <a:xfrm>
              <a:off x="8273893" y="4375469"/>
              <a:ext cx="41229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10</a:t>
              </a:r>
              <a:r>
                <a:rPr kumimoji="0" lang="en-AU" sz="12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393" name="CasellaDiTesto 1392"/>
            <p:cNvSpPr txBox="1"/>
            <p:nvPr/>
          </p:nvSpPr>
          <p:spPr>
            <a:xfrm>
              <a:off x="7969071" y="4375469"/>
              <a:ext cx="41229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10</a:t>
              </a:r>
              <a:r>
                <a:rPr kumimoji="0" lang="en-AU" sz="12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394" name="CasellaDiTesto 1393"/>
            <p:cNvSpPr txBox="1"/>
            <p:nvPr/>
          </p:nvSpPr>
          <p:spPr>
            <a:xfrm>
              <a:off x="7659244" y="4375469"/>
              <a:ext cx="41229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10</a:t>
              </a:r>
              <a:r>
                <a:rPr kumimoji="0" lang="en-AU" sz="12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395" name="CasellaDiTesto 1394"/>
            <p:cNvSpPr txBox="1"/>
            <p:nvPr/>
          </p:nvSpPr>
          <p:spPr>
            <a:xfrm>
              <a:off x="7335482" y="4375469"/>
              <a:ext cx="41229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10</a:t>
              </a:r>
              <a:r>
                <a:rPr kumimoji="0" lang="en-AU" sz="12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96" name="CasellaDiTesto 1395"/>
            <p:cNvSpPr txBox="1"/>
            <p:nvPr/>
          </p:nvSpPr>
          <p:spPr>
            <a:xfrm>
              <a:off x="7229377" y="4372719"/>
              <a:ext cx="312906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0 </a:t>
              </a:r>
              <a:endParaRPr kumimoji="0" lang="en-AU" sz="12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90" name="Figura a mano libera 1389"/>
            <p:cNvSpPr/>
            <p:nvPr/>
          </p:nvSpPr>
          <p:spPr>
            <a:xfrm>
              <a:off x="7312231" y="3728974"/>
              <a:ext cx="429276" cy="613007"/>
            </a:xfrm>
            <a:custGeom>
              <a:avLst/>
              <a:gdLst>
                <a:gd name="connsiteX0" fmla="*/ 267819 w 267819"/>
                <a:gd name="connsiteY0" fmla="*/ 4320 h 323973"/>
                <a:gd name="connsiteX1" fmla="*/ 198704 w 267819"/>
                <a:gd name="connsiteY1" fmla="*/ 323973 h 323973"/>
                <a:gd name="connsiteX2" fmla="*/ 0 w 267819"/>
                <a:gd name="connsiteY2" fmla="*/ 323973 h 323973"/>
                <a:gd name="connsiteX3" fmla="*/ 47516 w 267819"/>
                <a:gd name="connsiteY3" fmla="*/ 0 h 323973"/>
                <a:gd name="connsiteX4" fmla="*/ 267819 w 267819"/>
                <a:gd name="connsiteY4" fmla="*/ 4320 h 3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19" h="323973">
                  <a:moveTo>
                    <a:pt x="267819" y="4320"/>
                  </a:moveTo>
                  <a:lnTo>
                    <a:pt x="198704" y="323973"/>
                  </a:lnTo>
                  <a:lnTo>
                    <a:pt x="0" y="323973"/>
                  </a:lnTo>
                  <a:lnTo>
                    <a:pt x="47516" y="0"/>
                  </a:lnTo>
                  <a:lnTo>
                    <a:pt x="267819" y="4320"/>
                  </a:lnTo>
                  <a:close/>
                </a:path>
              </a:pathLst>
            </a:cu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91" name="Figura a mano libera 1390"/>
            <p:cNvSpPr/>
            <p:nvPr/>
          </p:nvSpPr>
          <p:spPr>
            <a:xfrm>
              <a:off x="7653868" y="3728974"/>
              <a:ext cx="756891" cy="615463"/>
            </a:xfrm>
            <a:custGeom>
              <a:avLst/>
              <a:gdLst>
                <a:gd name="connsiteX0" fmla="*/ 60475 w 410367"/>
                <a:gd name="connsiteY0" fmla="*/ 0 h 328292"/>
                <a:gd name="connsiteX1" fmla="*/ 0 w 410367"/>
                <a:gd name="connsiteY1" fmla="*/ 323973 h 328292"/>
                <a:gd name="connsiteX2" fmla="*/ 349892 w 410367"/>
                <a:gd name="connsiteY2" fmla="*/ 328292 h 328292"/>
                <a:gd name="connsiteX3" fmla="*/ 410367 w 410367"/>
                <a:gd name="connsiteY3" fmla="*/ 4320 h 328292"/>
                <a:gd name="connsiteX4" fmla="*/ 60475 w 410367"/>
                <a:gd name="connsiteY4" fmla="*/ 0 h 32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67" h="328292">
                  <a:moveTo>
                    <a:pt x="60475" y="0"/>
                  </a:moveTo>
                  <a:lnTo>
                    <a:pt x="0" y="323973"/>
                  </a:lnTo>
                  <a:lnTo>
                    <a:pt x="349892" y="328292"/>
                  </a:lnTo>
                  <a:lnTo>
                    <a:pt x="410367" y="4320"/>
                  </a:lnTo>
                  <a:lnTo>
                    <a:pt x="60475" y="0"/>
                  </a:lnTo>
                  <a:close/>
                </a:path>
              </a:pathLst>
            </a:cu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1400" name="Rettangolo 1399"/>
          <p:cNvSpPr/>
          <p:nvPr/>
        </p:nvSpPr>
        <p:spPr>
          <a:xfrm>
            <a:off x="7492610" y="3512318"/>
            <a:ext cx="1460650" cy="73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Targeted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DNA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14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emethylation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dCas9-TET1</a:t>
            </a:r>
          </a:p>
        </p:txBody>
      </p:sp>
      <p:sp>
        <p:nvSpPr>
          <p:cNvPr id="16" name="Arco 15"/>
          <p:cNvSpPr/>
          <p:nvPr/>
        </p:nvSpPr>
        <p:spPr>
          <a:xfrm flipH="1">
            <a:off x="7229846" y="3873256"/>
            <a:ext cx="511611" cy="481634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1" name="Triangolo rettangolo 1400"/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2" name="Immagine 14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grpSp>
        <p:nvGrpSpPr>
          <p:cNvPr id="9" name="Gruppo 8"/>
          <p:cNvGrpSpPr/>
          <p:nvPr/>
        </p:nvGrpSpPr>
        <p:grpSpPr>
          <a:xfrm>
            <a:off x="8839993" y="1615677"/>
            <a:ext cx="2352041" cy="1931600"/>
            <a:chOff x="8995355" y="1406154"/>
            <a:chExt cx="2352041" cy="1931600"/>
          </a:xfrm>
        </p:grpSpPr>
        <p:pic>
          <p:nvPicPr>
            <p:cNvPr id="96" name="Immagine 9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69870" y="1467901"/>
              <a:ext cx="1675047" cy="1662007"/>
            </a:xfrm>
            <a:prstGeom prst="rect">
              <a:avLst/>
            </a:prstGeom>
          </p:spPr>
        </p:pic>
        <p:sp>
          <p:nvSpPr>
            <p:cNvPr id="97" name="CasellaDiTesto 96"/>
            <p:cNvSpPr txBox="1"/>
            <p:nvPr/>
          </p:nvSpPr>
          <p:spPr>
            <a:xfrm>
              <a:off x="10935105" y="3060755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98" name="CasellaDiTesto 97"/>
            <p:cNvSpPr txBox="1"/>
            <p:nvPr/>
          </p:nvSpPr>
          <p:spPr>
            <a:xfrm>
              <a:off x="10574918" y="3060755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99" name="CasellaDiTesto 98"/>
            <p:cNvSpPr txBox="1"/>
            <p:nvPr/>
          </p:nvSpPr>
          <p:spPr>
            <a:xfrm>
              <a:off x="10198136" y="3060755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0" name="CasellaDiTesto 99"/>
            <p:cNvSpPr txBox="1"/>
            <p:nvPr/>
          </p:nvSpPr>
          <p:spPr>
            <a:xfrm>
              <a:off x="9797783" y="3060755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1" name="CasellaDiTesto 100"/>
            <p:cNvSpPr txBox="1"/>
            <p:nvPr/>
          </p:nvSpPr>
          <p:spPr>
            <a:xfrm>
              <a:off x="9657075" y="3060755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0 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2" name="CasellaDiTesto 101"/>
            <p:cNvSpPr txBox="1"/>
            <p:nvPr/>
          </p:nvSpPr>
          <p:spPr>
            <a:xfrm>
              <a:off x="9113490" y="1710740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200K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3" name="CasellaDiTesto 102"/>
            <p:cNvSpPr txBox="1"/>
            <p:nvPr/>
          </p:nvSpPr>
          <p:spPr>
            <a:xfrm>
              <a:off x="9113490" y="2022329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4" name="CasellaDiTesto 103"/>
            <p:cNvSpPr txBox="1"/>
            <p:nvPr/>
          </p:nvSpPr>
          <p:spPr>
            <a:xfrm>
              <a:off x="9113490" y="2330418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5" name="CasellaDiTesto 104"/>
            <p:cNvSpPr txBox="1"/>
            <p:nvPr/>
          </p:nvSpPr>
          <p:spPr>
            <a:xfrm>
              <a:off x="9198449" y="2635002"/>
              <a:ext cx="457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6" name="CasellaDiTesto 105"/>
            <p:cNvSpPr txBox="1"/>
            <p:nvPr/>
          </p:nvSpPr>
          <p:spPr>
            <a:xfrm>
              <a:off x="8995355" y="2936095"/>
              <a:ext cx="660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0 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asellaDiTesto 106"/>
            <p:cNvSpPr txBox="1"/>
            <p:nvPr/>
          </p:nvSpPr>
          <p:spPr>
            <a:xfrm>
              <a:off x="9113490" y="1406154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250K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8" name="Rettangolo 107"/>
            <p:cNvSpPr/>
            <p:nvPr/>
          </p:nvSpPr>
          <p:spPr>
            <a:xfrm>
              <a:off x="9629119" y="1467903"/>
              <a:ext cx="1615798" cy="1614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prstClr val="white"/>
                </a:solidFill>
              </a:endParaRPr>
            </a:p>
          </p:txBody>
        </p:sp>
        <p:sp>
          <p:nvSpPr>
            <p:cNvPr id="112" name="Rettangolo 111"/>
            <p:cNvSpPr/>
            <p:nvPr/>
          </p:nvSpPr>
          <p:spPr>
            <a:xfrm>
              <a:off x="10166964" y="1552868"/>
              <a:ext cx="1023171" cy="1496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4000">
                <a:solidFill>
                  <a:prstClr val="white"/>
                </a:solidFill>
              </a:endParaRPr>
            </a:p>
          </p:txBody>
        </p:sp>
      </p:grpSp>
      <p:sp>
        <p:nvSpPr>
          <p:cNvPr id="123" name="CasellaDiTesto 122"/>
          <p:cNvSpPr txBox="1"/>
          <p:nvPr/>
        </p:nvSpPr>
        <p:spPr>
          <a:xfrm>
            <a:off x="10023657" y="1744649"/>
            <a:ext cx="93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prstClr val="black"/>
                </a:solidFill>
                <a:latin typeface="Arial"/>
                <a:cs typeface="Arial"/>
              </a:rPr>
              <a:t>7%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8883759" y="4376775"/>
            <a:ext cx="2353667" cy="1938231"/>
            <a:chOff x="9371109" y="4128011"/>
            <a:chExt cx="2353667" cy="1938231"/>
          </a:xfrm>
        </p:grpSpPr>
        <p:pic>
          <p:nvPicPr>
            <p:cNvPr id="95" name="Immagine 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0733" y="4201930"/>
              <a:ext cx="1675048" cy="1662007"/>
            </a:xfrm>
            <a:prstGeom prst="rect">
              <a:avLst/>
            </a:prstGeom>
          </p:spPr>
        </p:pic>
        <p:sp>
          <p:nvSpPr>
            <p:cNvPr id="109" name="Rettangolo 108"/>
            <p:cNvSpPr/>
            <p:nvPr/>
          </p:nvSpPr>
          <p:spPr>
            <a:xfrm>
              <a:off x="10006855" y="4200348"/>
              <a:ext cx="1618928" cy="1605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>
                <a:solidFill>
                  <a:prstClr val="white"/>
                </a:solidFill>
              </a:endParaRPr>
            </a:p>
          </p:txBody>
        </p:sp>
        <p:sp>
          <p:nvSpPr>
            <p:cNvPr id="113" name="Rettangolo 112"/>
            <p:cNvSpPr/>
            <p:nvPr/>
          </p:nvSpPr>
          <p:spPr>
            <a:xfrm>
              <a:off x="10541636" y="4286897"/>
              <a:ext cx="1023171" cy="14966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4000">
                <a:solidFill>
                  <a:prstClr val="white"/>
                </a:solidFill>
              </a:endParaRPr>
            </a:p>
          </p:txBody>
        </p:sp>
        <p:sp>
          <p:nvSpPr>
            <p:cNvPr id="114" name="CasellaDiTesto 113"/>
            <p:cNvSpPr txBox="1"/>
            <p:nvPr/>
          </p:nvSpPr>
          <p:spPr>
            <a:xfrm>
              <a:off x="11312485" y="5789243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115" name="CasellaDiTesto 114"/>
            <p:cNvSpPr txBox="1"/>
            <p:nvPr/>
          </p:nvSpPr>
          <p:spPr>
            <a:xfrm>
              <a:off x="10952298" y="5789243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116" name="CasellaDiTesto 115"/>
            <p:cNvSpPr txBox="1"/>
            <p:nvPr/>
          </p:nvSpPr>
          <p:spPr>
            <a:xfrm>
              <a:off x="10575515" y="5789243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17" name="CasellaDiTesto 116"/>
            <p:cNvSpPr txBox="1"/>
            <p:nvPr/>
          </p:nvSpPr>
          <p:spPr>
            <a:xfrm>
              <a:off x="10175162" y="5789243"/>
              <a:ext cx="412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</a:t>
              </a:r>
              <a:r>
                <a:rPr lang="en-AU" sz="1200" baseline="30000" dirty="0">
                  <a:solidFill>
                    <a:prstClr val="black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18" name="CasellaDiTesto 117"/>
            <p:cNvSpPr txBox="1"/>
            <p:nvPr/>
          </p:nvSpPr>
          <p:spPr>
            <a:xfrm>
              <a:off x="10039996" y="5789243"/>
              <a:ext cx="312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0 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5" name="CasellaDiTesto 124"/>
            <p:cNvSpPr txBox="1"/>
            <p:nvPr/>
          </p:nvSpPr>
          <p:spPr>
            <a:xfrm>
              <a:off x="9489249" y="4432598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200K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6" name="CasellaDiTesto 125"/>
            <p:cNvSpPr txBox="1"/>
            <p:nvPr/>
          </p:nvSpPr>
          <p:spPr>
            <a:xfrm>
              <a:off x="9489249" y="4744187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7" name="CasellaDiTesto 126"/>
            <p:cNvSpPr txBox="1"/>
            <p:nvPr/>
          </p:nvSpPr>
          <p:spPr>
            <a:xfrm>
              <a:off x="9489249" y="5052275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100K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8" name="CasellaDiTesto 127"/>
            <p:cNvSpPr txBox="1"/>
            <p:nvPr/>
          </p:nvSpPr>
          <p:spPr>
            <a:xfrm>
              <a:off x="9574206" y="5356859"/>
              <a:ext cx="457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9" name="CasellaDiTesto 128"/>
            <p:cNvSpPr txBox="1"/>
            <p:nvPr/>
          </p:nvSpPr>
          <p:spPr>
            <a:xfrm>
              <a:off x="9371109" y="5657952"/>
              <a:ext cx="660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0 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30" name="CasellaDiTesto 129"/>
            <p:cNvSpPr txBox="1"/>
            <p:nvPr/>
          </p:nvSpPr>
          <p:spPr>
            <a:xfrm>
              <a:off x="9489249" y="4128011"/>
              <a:ext cx="5421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prstClr val="black"/>
                  </a:solidFill>
                  <a:latin typeface="Arial"/>
                  <a:cs typeface="Arial"/>
                </a:rPr>
                <a:t>250K</a:t>
              </a:r>
              <a:endParaRPr lang="en-AU" sz="1200" baseline="30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7" name="CasellaDiTesto 492"/>
          <p:cNvSpPr txBox="1">
            <a:spLocks noChangeArrowheads="1"/>
          </p:cNvSpPr>
          <p:nvPr/>
        </p:nvSpPr>
        <p:spPr bwMode="auto">
          <a:xfrm>
            <a:off x="5935274" y="3622788"/>
            <a:ext cx="782688" cy="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>
                <a:solidFill>
                  <a:srgbClr val="000000"/>
                </a:solidFill>
                <a:ea typeface="Garamond" charset="0"/>
                <a:cs typeface="Garamond" charset="0"/>
              </a:rPr>
              <a:t>B2M</a:t>
            </a:r>
            <a:endParaRPr lang="en-AU" altLang="it-IT" sz="12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38" name="CasellaDiTesto 493"/>
          <p:cNvSpPr txBox="1">
            <a:spLocks noChangeArrowheads="1"/>
          </p:cNvSpPr>
          <p:nvPr/>
        </p:nvSpPr>
        <p:spPr bwMode="auto">
          <a:xfrm rot="16200000">
            <a:off x="5325348" y="3288217"/>
            <a:ext cx="12863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2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SSC</a:t>
            </a:r>
            <a:endParaRPr lang="en-AU" altLang="it-IT" sz="12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cxnSp>
        <p:nvCxnSpPr>
          <p:cNvPr id="139" name="Straight Arrow Connector 136"/>
          <p:cNvCxnSpPr>
            <a:cxnSpLocks noChangeShapeType="1"/>
          </p:cNvCxnSpPr>
          <p:nvPr/>
        </p:nvCxnSpPr>
        <p:spPr bwMode="auto">
          <a:xfrm flipH="1" flipV="1">
            <a:off x="6100023" y="3121172"/>
            <a:ext cx="0" cy="504149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traight Arrow Connector 136"/>
          <p:cNvCxnSpPr>
            <a:cxnSpLocks noChangeShapeType="1"/>
          </p:cNvCxnSpPr>
          <p:nvPr/>
        </p:nvCxnSpPr>
        <p:spPr bwMode="auto">
          <a:xfrm rot="5400000" flipH="1" flipV="1">
            <a:off x="6363031" y="3359313"/>
            <a:ext cx="0" cy="522849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Connettore 2 142"/>
          <p:cNvCxnSpPr/>
          <p:nvPr/>
        </p:nvCxnSpPr>
        <p:spPr>
          <a:xfrm>
            <a:off x="10259300" y="3505100"/>
            <a:ext cx="8685" cy="891158"/>
          </a:xfrm>
          <a:prstGeom prst="straightConnector1">
            <a:avLst/>
          </a:prstGeom>
          <a:solidFill>
            <a:srgbClr val="33CC66"/>
          </a:solidFill>
          <a:ln w="12700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44" name="Rettangolo 143"/>
          <p:cNvSpPr/>
          <p:nvPr/>
        </p:nvSpPr>
        <p:spPr>
          <a:xfrm>
            <a:off x="10526761" y="3720137"/>
            <a:ext cx="1460650" cy="3077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5-Azaciytidine</a:t>
            </a:r>
            <a:endParaRPr kumimoji="0" lang="en-US" sz="1400" b="0" i="0" u="none" strike="noStrike" kern="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Arco 144"/>
          <p:cNvSpPr/>
          <p:nvPr/>
        </p:nvSpPr>
        <p:spPr>
          <a:xfrm flipH="1">
            <a:off x="10277852" y="3873254"/>
            <a:ext cx="511611" cy="481634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asellaDiTesto 145"/>
          <p:cNvSpPr txBox="1"/>
          <p:nvPr/>
        </p:nvSpPr>
        <p:spPr>
          <a:xfrm>
            <a:off x="10071915" y="45493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0" dirty="0">
                <a:solidFill>
                  <a:srgbClr val="00B050"/>
                </a:solidFill>
                <a:latin typeface="Arial"/>
                <a:cs typeface="Arial"/>
              </a:rPr>
              <a:t>94</a:t>
            </a:r>
            <a:r>
              <a:rPr kumimoji="0" lang="en-AU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</a:rPr>
              <a:t>%</a:t>
            </a:r>
            <a:endParaRPr kumimoji="0" lang="en-AU" sz="1400" b="0" i="0" u="none" strike="noStrike" kern="0" cap="none" spc="0" normalizeH="0" baseline="30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87287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Epi-editing: Resistant to External Stimuli &amp; Reversible</a:t>
            </a:r>
          </a:p>
        </p:txBody>
      </p:sp>
      <p:sp>
        <p:nvSpPr>
          <p:cNvPr id="132" name="Segnaposto numero diapositiva 7">
            <a:extLst>
              <a:ext uri="{FF2B5EF4-FFF2-40B4-BE49-F238E27FC236}">
                <a16:creationId xmlns:a16="http://schemas.microsoft.com/office/drawing/2014/main" id="{269419A9-E7B0-7748-A9E7-E2D0FBE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8" y="6467190"/>
            <a:ext cx="2743200" cy="365125"/>
          </a:xfrm>
        </p:spPr>
        <p:txBody>
          <a:bodyPr/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 31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3" grpId="0"/>
      <p:bldP spid="1346" grpId="0" animBg="1"/>
      <p:bldP spid="1347" grpId="0"/>
      <p:bldP spid="1349" grpId="0"/>
      <p:bldP spid="1350" grpId="0"/>
      <p:bldP spid="1351" grpId="0"/>
      <p:bldP spid="1352" grpId="0"/>
      <p:bldP spid="1353" grpId="0"/>
      <p:bldP spid="1354" grpId="0"/>
      <p:bldP spid="1355" grpId="0"/>
      <p:bldP spid="1356" grpId="0"/>
      <p:bldP spid="1357" grpId="0"/>
      <p:bldP spid="1358" grpId="0"/>
      <p:bldP spid="1359" grpId="0"/>
      <p:bldP spid="1400" grpId="0" animBg="1"/>
      <p:bldP spid="16" grpId="0" animBg="1"/>
      <p:bldP spid="123" grpId="0"/>
      <p:bldP spid="137" grpId="0"/>
      <p:bldP spid="138" grpId="0"/>
      <p:bldP spid="144" grpId="0" animBg="1"/>
      <p:bldP spid="145" grpId="0" animBg="1"/>
      <p:bldP spid="1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olo rettangolo 4"/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90" name="724A3055-0CDE-45FE-8BC9-BB8758F79E7F" descr="A6C17658-C8D8-4A52-9276-F0EC4EE7706F@ihs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t="6792" r="8057"/>
          <a:stretch>
            <a:fillRect/>
          </a:stretch>
        </p:blipFill>
        <p:spPr bwMode="auto">
          <a:xfrm>
            <a:off x="4807675" y="2641982"/>
            <a:ext cx="3583358" cy="306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Immagine 14" descr="medip_5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91549">
            <a:off x="147258" y="1558208"/>
            <a:ext cx="4325455" cy="438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" name="Gruppo 91"/>
          <p:cNvGrpSpPr>
            <a:grpSpLocks/>
          </p:cNvGrpSpPr>
          <p:nvPr/>
        </p:nvGrpSpPr>
        <p:grpSpPr bwMode="auto">
          <a:xfrm>
            <a:off x="4166886" y="2757863"/>
            <a:ext cx="808012" cy="2638492"/>
            <a:chOff x="4364597" y="2744406"/>
            <a:chExt cx="912138" cy="2819399"/>
          </a:xfrm>
        </p:grpSpPr>
        <p:cxnSp>
          <p:nvCxnSpPr>
            <p:cNvPr id="93" name="Connettore 1 92"/>
            <p:cNvCxnSpPr>
              <a:cxnSpLocks/>
            </p:cNvCxnSpPr>
            <p:nvPr/>
          </p:nvCxnSpPr>
          <p:spPr>
            <a:xfrm flipV="1">
              <a:off x="4383230" y="2744406"/>
              <a:ext cx="893505" cy="129764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94" name="Connettore 1 93"/>
            <p:cNvCxnSpPr/>
            <p:nvPr/>
          </p:nvCxnSpPr>
          <p:spPr>
            <a:xfrm>
              <a:off x="4364597" y="4114417"/>
              <a:ext cx="912138" cy="14493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</p:grpSp>
      <p:grpSp>
        <p:nvGrpSpPr>
          <p:cNvPr id="95" name="Gruppo 12"/>
          <p:cNvGrpSpPr>
            <a:grpSpLocks/>
          </p:cNvGrpSpPr>
          <p:nvPr/>
        </p:nvGrpSpPr>
        <p:grpSpPr bwMode="auto">
          <a:xfrm rot="21480000" flipH="1">
            <a:off x="3225278" y="3955568"/>
            <a:ext cx="962079" cy="84027"/>
            <a:chOff x="3331315" y="4294302"/>
            <a:chExt cx="1086630" cy="136649"/>
          </a:xfrm>
        </p:grpSpPr>
        <p:cxnSp>
          <p:nvCxnSpPr>
            <p:cNvPr id="96" name="Connettore 1 95"/>
            <p:cNvCxnSpPr/>
            <p:nvPr/>
          </p:nvCxnSpPr>
          <p:spPr>
            <a:xfrm>
              <a:off x="4413588" y="4294302"/>
              <a:ext cx="0" cy="57984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97" name="Connettore 1 96"/>
            <p:cNvCxnSpPr>
              <a:cxnSpLocks/>
            </p:cNvCxnSpPr>
            <p:nvPr/>
          </p:nvCxnSpPr>
          <p:spPr>
            <a:xfrm rot="21480000" flipV="1">
              <a:off x="3331315" y="4305029"/>
              <a:ext cx="1084517" cy="2599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98" name="Connettore 1 97"/>
            <p:cNvCxnSpPr>
              <a:cxnSpLocks/>
            </p:cNvCxnSpPr>
            <p:nvPr/>
          </p:nvCxnSpPr>
          <p:spPr>
            <a:xfrm rot="21480000" flipV="1">
              <a:off x="3355468" y="4378794"/>
              <a:ext cx="1062477" cy="5215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  <p:cxnSp>
          <p:nvCxnSpPr>
            <p:cNvPr id="99" name="Connettore 1 98"/>
            <p:cNvCxnSpPr>
              <a:cxnSpLocks/>
            </p:cNvCxnSpPr>
            <p:nvPr/>
          </p:nvCxnSpPr>
          <p:spPr>
            <a:xfrm rot="21480000" flipH="1">
              <a:off x="3335468" y="4332096"/>
              <a:ext cx="0" cy="61311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</a:ln>
            <a:effectLst/>
          </p:spPr>
        </p:cxnSp>
      </p:grpSp>
      <p:sp>
        <p:nvSpPr>
          <p:cNvPr id="100" name="Content Placeholder 2"/>
          <p:cNvSpPr txBox="1">
            <a:spLocks/>
          </p:cNvSpPr>
          <p:nvPr/>
        </p:nvSpPr>
        <p:spPr bwMode="auto">
          <a:xfrm>
            <a:off x="4650622" y="1753076"/>
            <a:ext cx="3861605" cy="54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r>
              <a:rPr kumimoji="0" lang="en-US" alt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Genome-wide DNA methylation analysis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742950" marR="0" lvl="1" indent="-28575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Char char="–"/>
              <a:tabLst/>
              <a:defRPr/>
            </a:pP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2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1" name="Rettangolo 26"/>
          <p:cNvSpPr>
            <a:spLocks noChangeArrowheads="1"/>
          </p:cNvSpPr>
          <p:nvPr/>
        </p:nvSpPr>
        <p:spPr bwMode="auto">
          <a:xfrm>
            <a:off x="7741813" y="3674500"/>
            <a:ext cx="297911" cy="15302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TALE</a:t>
            </a:r>
          </a:p>
        </p:txBody>
      </p:sp>
      <p:sp>
        <p:nvSpPr>
          <p:cNvPr id="102" name="Rettangolo 48"/>
          <p:cNvSpPr>
            <a:spLocks noChangeArrowheads="1"/>
          </p:cNvSpPr>
          <p:nvPr/>
        </p:nvSpPr>
        <p:spPr bwMode="auto">
          <a:xfrm>
            <a:off x="5164606" y="4305897"/>
            <a:ext cx="299315" cy="1530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3" name="Rettangolo 49"/>
          <p:cNvSpPr>
            <a:spLocks noChangeArrowheads="1"/>
          </p:cNvSpPr>
          <p:nvPr/>
        </p:nvSpPr>
        <p:spPr bwMode="auto">
          <a:xfrm>
            <a:off x="5112611" y="4912037"/>
            <a:ext cx="522749" cy="1530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Rettangolo 50"/>
          <p:cNvSpPr>
            <a:spLocks noChangeArrowheads="1"/>
          </p:cNvSpPr>
          <p:nvPr/>
        </p:nvSpPr>
        <p:spPr bwMode="auto">
          <a:xfrm>
            <a:off x="7741813" y="4285098"/>
            <a:ext cx="297911" cy="1530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dCas9</a:t>
            </a:r>
          </a:p>
        </p:txBody>
      </p:sp>
      <p:sp>
        <p:nvSpPr>
          <p:cNvPr id="105" name="Rettangolo 51"/>
          <p:cNvSpPr>
            <a:spLocks noChangeArrowheads="1"/>
          </p:cNvSpPr>
          <p:nvPr/>
        </p:nvSpPr>
        <p:spPr bwMode="auto">
          <a:xfrm>
            <a:off x="7741813" y="4912037"/>
            <a:ext cx="297911" cy="15302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Untreated</a:t>
            </a:r>
          </a:p>
        </p:txBody>
      </p:sp>
      <p:sp>
        <p:nvSpPr>
          <p:cNvPr id="106" name="Rettangolo 52"/>
          <p:cNvSpPr>
            <a:spLocks noChangeArrowheads="1"/>
          </p:cNvSpPr>
          <p:nvPr/>
        </p:nvSpPr>
        <p:spPr bwMode="auto">
          <a:xfrm>
            <a:off x="5133690" y="3597247"/>
            <a:ext cx="297911" cy="15302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 bwMode="auto">
          <a:xfrm>
            <a:off x="8499986" y="1753076"/>
            <a:ext cx="3648937" cy="7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r>
              <a:rPr kumimoji="0" lang="en-US" altLang="it-IT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Transcriptomic analysis</a:t>
            </a: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742950" marR="0" lvl="1" indent="-28575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Char char="–"/>
              <a:tabLst/>
              <a:defRPr/>
            </a:pPr>
            <a:endParaRPr kumimoji="0" lang="en-US" altLang="it-IT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0" marR="0" lvl="2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kumimoji="0" lang="en-US" altLang="it-IT" sz="18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8668403" y="2407366"/>
            <a:ext cx="3382060" cy="3282366"/>
            <a:chOff x="8668403" y="2644682"/>
            <a:chExt cx="3382060" cy="2865483"/>
          </a:xfrm>
        </p:grpSpPr>
        <p:grpSp>
          <p:nvGrpSpPr>
            <p:cNvPr id="114" name="Gruppo 3"/>
            <p:cNvGrpSpPr>
              <a:grpSpLocks/>
            </p:cNvGrpSpPr>
            <p:nvPr/>
          </p:nvGrpSpPr>
          <p:grpSpPr bwMode="auto">
            <a:xfrm>
              <a:off x="8668403" y="2761625"/>
              <a:ext cx="3382060" cy="2748540"/>
              <a:chOff x="4621257" y="2724626"/>
              <a:chExt cx="4438800" cy="3553024"/>
            </a:xfrm>
          </p:grpSpPr>
          <p:grpSp>
            <p:nvGrpSpPr>
              <p:cNvPr id="115" name="Gruppo 103"/>
              <p:cNvGrpSpPr>
                <a:grpSpLocks/>
              </p:cNvGrpSpPr>
              <p:nvPr/>
            </p:nvGrpSpPr>
            <p:grpSpPr bwMode="auto">
              <a:xfrm>
                <a:off x="4621257" y="2724626"/>
                <a:ext cx="4438800" cy="3553024"/>
                <a:chOff x="4621258" y="1993102"/>
                <a:chExt cx="4438800" cy="3553019"/>
              </a:xfrm>
            </p:grpSpPr>
            <p:pic>
              <p:nvPicPr>
                <p:cNvPr id="117" name="6764D292-922D-4AD6-B11B-AE1B420E0C57" descr="A2DE7724-1776-4E88-9DCB-52769A4C9364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46" t="4366" r="7051"/>
                <a:stretch>
                  <a:fillRect/>
                </a:stretch>
              </p:blipFill>
              <p:spPr bwMode="auto">
                <a:xfrm>
                  <a:off x="4621258" y="1993102"/>
                  <a:ext cx="4438800" cy="35530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8" name="6764D292-922D-4AD6-B11B-AE1B420E0C57" descr="A2DE7724-1776-4E88-9DCB-52769A4C9364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234" t="61948" r="17358" b="16805"/>
                <a:stretch>
                  <a:fillRect/>
                </a:stretch>
              </p:blipFill>
              <p:spPr bwMode="auto">
                <a:xfrm>
                  <a:off x="6600087" y="4134053"/>
                  <a:ext cx="1025769" cy="789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9" name="Ovale 118"/>
                <p:cNvSpPr/>
                <p:nvPr/>
              </p:nvSpPr>
              <p:spPr>
                <a:xfrm>
                  <a:off x="6731960" y="4571674"/>
                  <a:ext cx="68492" cy="69812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altLang="it-IT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16" name="Rettangolo 43"/>
              <p:cNvSpPr>
                <a:spLocks noChangeArrowheads="1"/>
              </p:cNvSpPr>
              <p:nvPr/>
            </p:nvSpPr>
            <p:spPr bwMode="auto">
              <a:xfrm>
                <a:off x="7205998" y="5020461"/>
                <a:ext cx="1407701" cy="30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B2M:tdTomato </a:t>
                </a:r>
                <a:endParaRPr kumimoji="0" lang="en-US" alt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111" name="Connettore 2 29"/>
            <p:cNvCxnSpPr>
              <a:cxnSpLocks noChangeShapeType="1"/>
            </p:cNvCxnSpPr>
            <p:nvPr/>
          </p:nvCxnSpPr>
          <p:spPr bwMode="auto">
            <a:xfrm flipH="1">
              <a:off x="10380798" y="4661829"/>
              <a:ext cx="285997" cy="941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CasellaDiTesto 45057"/>
            <p:cNvSpPr txBox="1">
              <a:spLocks noChangeArrowheads="1"/>
            </p:cNvSpPr>
            <p:nvPr/>
          </p:nvSpPr>
          <p:spPr bwMode="auto">
            <a:xfrm>
              <a:off x="9483693" y="2644682"/>
              <a:ext cx="1751478" cy="26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Mock-treated vs dCas9</a:t>
              </a:r>
            </a:p>
          </p:txBody>
        </p:sp>
      </p:grpSp>
      <p:sp>
        <p:nvSpPr>
          <p:cNvPr id="122" name="CasellaDiTesto 121"/>
          <p:cNvSpPr txBox="1"/>
          <p:nvPr/>
        </p:nvSpPr>
        <p:spPr>
          <a:xfrm>
            <a:off x="512986" y="5956971"/>
            <a:ext cx="108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		  </a:t>
            </a:r>
          </a:p>
        </p:txBody>
      </p:sp>
      <p:sp>
        <p:nvSpPr>
          <p:cNvPr id="4" name="Rettangolo 3"/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872871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it-IT" b="0" i="1" dirty="0" err="1">
                <a:solidFill>
                  <a:schemeClr val="bg2"/>
                </a:solidFill>
                <a:latin typeface="Arial" charset="0"/>
                <a:cs typeface="Arial" charset="0"/>
              </a:rPr>
              <a:t>Epi</a:t>
            </a:r>
            <a:r>
              <a:rPr lang="it-IT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-editing: </a:t>
            </a:r>
            <a:r>
              <a:rPr lang="it-IT" b="0" i="1" dirty="0" err="1">
                <a:solidFill>
                  <a:schemeClr val="bg2"/>
                </a:solidFill>
                <a:latin typeface="Arial" charset="0"/>
                <a:cs typeface="Arial" charset="0"/>
              </a:rPr>
              <a:t>Specificity</a:t>
            </a:r>
            <a:endParaRPr lang="it-IT" b="0" i="1" dirty="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36" name="Segnaposto numero diapositiva 7">
            <a:extLst>
              <a:ext uri="{FF2B5EF4-FFF2-40B4-BE49-F238E27FC236}">
                <a16:creationId xmlns:a16="http://schemas.microsoft.com/office/drawing/2014/main" id="{A3982FAE-FBE4-5D47-B509-FB3C1CAC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8" y="6467190"/>
            <a:ext cx="2743200" cy="365125"/>
          </a:xfrm>
        </p:spPr>
        <p:txBody>
          <a:bodyPr/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 32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iangolo rettangolo 4"/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800" y="0"/>
            <a:ext cx="9334500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Experimental Layout: Inheritance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538" name="Rettangolo 973"/>
          <p:cNvSpPr>
            <a:spLocks noChangeArrowheads="1"/>
          </p:cNvSpPr>
          <p:nvPr/>
        </p:nvSpPr>
        <p:spPr bwMode="auto">
          <a:xfrm>
            <a:off x="1012825" y="3444875"/>
            <a:ext cx="522288" cy="3127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4400" i="0">
              <a:solidFill>
                <a:srgbClr val="0432FF"/>
              </a:solidFill>
              <a:ea typeface="Garamond" charset="0"/>
              <a:cs typeface="Garamond" charset="0"/>
            </a:endParaRPr>
          </a:p>
        </p:txBody>
      </p:sp>
      <p:grpSp>
        <p:nvGrpSpPr>
          <p:cNvPr id="539" name="Gruppo 670"/>
          <p:cNvGrpSpPr>
            <a:grpSpLocks/>
          </p:cNvGrpSpPr>
          <p:nvPr/>
        </p:nvGrpSpPr>
        <p:grpSpPr bwMode="auto">
          <a:xfrm>
            <a:off x="1981200" y="5635625"/>
            <a:ext cx="184150" cy="112713"/>
            <a:chOff x="949441" y="1283799"/>
            <a:chExt cx="184150" cy="112712"/>
          </a:xfrm>
        </p:grpSpPr>
        <p:sp>
          <p:nvSpPr>
            <p:cNvPr id="540" name="Freeform 358"/>
            <p:cNvSpPr>
              <a:spLocks/>
            </p:cNvSpPr>
            <p:nvPr/>
          </p:nvSpPr>
          <p:spPr bwMode="auto">
            <a:xfrm>
              <a:off x="949441" y="1342536"/>
              <a:ext cx="184150" cy="0"/>
            </a:xfrm>
            <a:custGeom>
              <a:avLst/>
              <a:gdLst>
                <a:gd name="T0" fmla="*/ 0 w 224"/>
                <a:gd name="T1" fmla="*/ 0 w 224"/>
                <a:gd name="T2" fmla="*/ 224 w 2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24">
                  <a:moveTo>
                    <a:pt x="0" y="0"/>
                  </a:moveTo>
                  <a:lnTo>
                    <a:pt x="0" y="0"/>
                  </a:lnTo>
                  <a:lnTo>
                    <a:pt x="224" y="0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457200">
                <a:defRPr/>
              </a:pPr>
              <a:endParaRPr lang="en-US" sz="3600" kern="0">
                <a:solidFill>
                  <a:prstClr val="black"/>
                </a:solidFill>
                <a:latin typeface="Arial"/>
                <a:cs typeface="Garamond"/>
              </a:endParaRPr>
            </a:p>
          </p:txBody>
        </p:sp>
        <p:sp>
          <p:nvSpPr>
            <p:cNvPr id="541" name="Freeform 359"/>
            <p:cNvSpPr>
              <a:spLocks/>
            </p:cNvSpPr>
            <p:nvPr/>
          </p:nvSpPr>
          <p:spPr bwMode="auto">
            <a:xfrm>
              <a:off x="989129" y="1283799"/>
              <a:ext cx="104775" cy="112712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457200">
                <a:defRPr/>
              </a:pPr>
              <a:endParaRPr lang="en-US" sz="3600" kern="0">
                <a:solidFill>
                  <a:prstClr val="black"/>
                </a:solidFill>
                <a:latin typeface="Arial"/>
                <a:cs typeface="Garamond"/>
              </a:endParaRPr>
            </a:p>
          </p:txBody>
        </p:sp>
        <p:sp>
          <p:nvSpPr>
            <p:cNvPr id="542" name="Freeform 360"/>
            <p:cNvSpPr>
              <a:spLocks/>
            </p:cNvSpPr>
            <p:nvPr/>
          </p:nvSpPr>
          <p:spPr bwMode="auto">
            <a:xfrm>
              <a:off x="989129" y="1283799"/>
              <a:ext cx="104775" cy="112712"/>
            </a:xfrm>
            <a:custGeom>
              <a:avLst/>
              <a:gdLst>
                <a:gd name="T0" fmla="*/ 87 w 106"/>
                <a:gd name="T1" fmla="*/ 18 h 105"/>
                <a:gd name="T2" fmla="*/ 87 w 106"/>
                <a:gd name="T3" fmla="*/ 18 h 105"/>
                <a:gd name="T4" fmla="*/ 87 w 106"/>
                <a:gd name="T5" fmla="*/ 86 h 105"/>
                <a:gd name="T6" fmla="*/ 19 w 106"/>
                <a:gd name="T7" fmla="*/ 86 h 105"/>
                <a:gd name="T8" fmla="*/ 19 w 106"/>
                <a:gd name="T9" fmla="*/ 18 h 105"/>
                <a:gd name="T10" fmla="*/ 87 w 106"/>
                <a:gd name="T11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105">
                  <a:moveTo>
                    <a:pt x="87" y="18"/>
                  </a:moveTo>
                  <a:lnTo>
                    <a:pt x="87" y="18"/>
                  </a:lnTo>
                  <a:cubicBezTo>
                    <a:pt x="106" y="37"/>
                    <a:pt x="106" y="67"/>
                    <a:pt x="87" y="86"/>
                  </a:cubicBezTo>
                  <a:cubicBezTo>
                    <a:pt x="68" y="105"/>
                    <a:pt x="38" y="105"/>
                    <a:pt x="19" y="86"/>
                  </a:cubicBezTo>
                  <a:cubicBezTo>
                    <a:pt x="0" y="67"/>
                    <a:pt x="0" y="37"/>
                    <a:pt x="19" y="18"/>
                  </a:cubicBezTo>
                  <a:cubicBezTo>
                    <a:pt x="38" y="0"/>
                    <a:pt x="68" y="0"/>
                    <a:pt x="87" y="18"/>
                  </a:cubicBezTo>
                  <a:close/>
                </a:path>
              </a:pathLst>
            </a:custGeom>
            <a:noFill/>
            <a:ln w="4763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457200">
                <a:defRPr/>
              </a:pPr>
              <a:endParaRPr lang="en-US" sz="3600" kern="0">
                <a:solidFill>
                  <a:prstClr val="black"/>
                </a:solidFill>
                <a:latin typeface="Arial"/>
                <a:cs typeface="Garamond"/>
              </a:endParaRPr>
            </a:p>
          </p:txBody>
        </p:sp>
      </p:grpSp>
      <p:sp>
        <p:nvSpPr>
          <p:cNvPr id="543" name="Rectangle 32"/>
          <p:cNvSpPr>
            <a:spLocks/>
          </p:cNvSpPr>
          <p:nvPr/>
        </p:nvSpPr>
        <p:spPr bwMode="auto">
          <a:xfrm>
            <a:off x="2201863" y="5521325"/>
            <a:ext cx="1681162" cy="328613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  <a:latin typeface="Arial"/>
                <a:cs typeface="Garamond"/>
                <a:sym typeface="Geneva" pitchFamily="-111" charset="0"/>
              </a:rPr>
              <a:t>Triple ETR combination</a:t>
            </a:r>
          </a:p>
        </p:txBody>
      </p:sp>
      <p:sp>
        <p:nvSpPr>
          <p:cNvPr id="544" name="CasellaDiTesto 975"/>
          <p:cNvSpPr txBox="1">
            <a:spLocks noChangeArrowheads="1"/>
          </p:cNvSpPr>
          <p:nvPr/>
        </p:nvSpPr>
        <p:spPr bwMode="auto">
          <a:xfrm rot="-5400000">
            <a:off x="-830262" y="4665663"/>
            <a:ext cx="2270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% of </a:t>
            </a:r>
            <a:r>
              <a:rPr lang="en-AU" altLang="it-IT" sz="1400" dirty="0">
                <a:solidFill>
                  <a:srgbClr val="000000"/>
                </a:solidFill>
                <a:ea typeface="Garamond" charset="0"/>
                <a:cs typeface="Garamond" charset="0"/>
              </a:rPr>
              <a:t>B2M</a:t>
            </a: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 negative cells</a:t>
            </a:r>
            <a:endParaRPr lang="en-AU" altLang="it-IT" sz="14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45" name="CasellaDiTesto 976"/>
          <p:cNvSpPr txBox="1">
            <a:spLocks noChangeArrowheads="1"/>
          </p:cNvSpPr>
          <p:nvPr/>
        </p:nvSpPr>
        <p:spPr bwMode="auto">
          <a:xfrm>
            <a:off x="1725613" y="5868988"/>
            <a:ext cx="657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20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46" name="Freeform 236"/>
          <p:cNvSpPr>
            <a:spLocks/>
          </p:cNvSpPr>
          <p:nvPr/>
        </p:nvSpPr>
        <p:spPr bwMode="auto">
          <a:xfrm flipV="1">
            <a:off x="828675" y="5811838"/>
            <a:ext cx="3127375" cy="46037"/>
          </a:xfrm>
          <a:custGeom>
            <a:avLst/>
            <a:gdLst>
              <a:gd name="T0" fmla="*/ 0 w 3360"/>
              <a:gd name="T1" fmla="*/ 0 w 3360"/>
              <a:gd name="T2" fmla="*/ 3360 w 336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360">
                <a:moveTo>
                  <a:pt x="0" y="0"/>
                </a:moveTo>
                <a:lnTo>
                  <a:pt x="0" y="0"/>
                </a:lnTo>
                <a:lnTo>
                  <a:pt x="3360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47" name="Freeform 237"/>
          <p:cNvSpPr>
            <a:spLocks/>
          </p:cNvSpPr>
          <p:nvPr/>
        </p:nvSpPr>
        <p:spPr bwMode="auto">
          <a:xfrm>
            <a:off x="828675" y="5861050"/>
            <a:ext cx="0" cy="55563"/>
          </a:xfrm>
          <a:custGeom>
            <a:avLst/>
            <a:gdLst>
              <a:gd name="T0" fmla="*/ 0 h 48"/>
              <a:gd name="T1" fmla="*/ 0 h 48"/>
              <a:gd name="T2" fmla="*/ 48 h 4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48" name="Freeform 238"/>
          <p:cNvSpPr>
            <a:spLocks/>
          </p:cNvSpPr>
          <p:nvPr/>
        </p:nvSpPr>
        <p:spPr bwMode="auto">
          <a:xfrm>
            <a:off x="2051050" y="5861050"/>
            <a:ext cx="0" cy="55563"/>
          </a:xfrm>
          <a:custGeom>
            <a:avLst/>
            <a:gdLst>
              <a:gd name="T0" fmla="*/ 0 h 48"/>
              <a:gd name="T1" fmla="*/ 0 h 48"/>
              <a:gd name="T2" fmla="*/ 48 h 4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49" name="Freeform 239"/>
          <p:cNvSpPr>
            <a:spLocks/>
          </p:cNvSpPr>
          <p:nvPr/>
        </p:nvSpPr>
        <p:spPr bwMode="auto">
          <a:xfrm>
            <a:off x="3271838" y="5861050"/>
            <a:ext cx="0" cy="55563"/>
          </a:xfrm>
          <a:custGeom>
            <a:avLst/>
            <a:gdLst>
              <a:gd name="T0" fmla="*/ 0 h 48"/>
              <a:gd name="T1" fmla="*/ 0 h 48"/>
              <a:gd name="T2" fmla="*/ 48 h 4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0" name="Freeform 240"/>
          <p:cNvSpPr>
            <a:spLocks/>
          </p:cNvSpPr>
          <p:nvPr/>
        </p:nvSpPr>
        <p:spPr bwMode="auto">
          <a:xfrm>
            <a:off x="3956050" y="5861050"/>
            <a:ext cx="0" cy="55563"/>
          </a:xfrm>
          <a:custGeom>
            <a:avLst/>
            <a:gdLst>
              <a:gd name="T0" fmla="*/ 0 h 48"/>
              <a:gd name="T1" fmla="*/ 0 h 48"/>
              <a:gd name="T2" fmla="*/ 48 h 4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1" name="Freeform 241"/>
          <p:cNvSpPr>
            <a:spLocks/>
          </p:cNvSpPr>
          <p:nvPr/>
        </p:nvSpPr>
        <p:spPr bwMode="auto">
          <a:xfrm>
            <a:off x="828675" y="3811588"/>
            <a:ext cx="0" cy="2046287"/>
          </a:xfrm>
          <a:custGeom>
            <a:avLst/>
            <a:gdLst>
              <a:gd name="T0" fmla="*/ 1920 h 1920"/>
              <a:gd name="T1" fmla="*/ 1920 h 1920"/>
              <a:gd name="T2" fmla="*/ 0 h 1920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920">
                <a:moveTo>
                  <a:pt x="0" y="1920"/>
                </a:moveTo>
                <a:lnTo>
                  <a:pt x="0" y="192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2" name="Freeform 242"/>
          <p:cNvSpPr>
            <a:spLocks/>
          </p:cNvSpPr>
          <p:nvPr/>
        </p:nvSpPr>
        <p:spPr bwMode="auto">
          <a:xfrm>
            <a:off x="763588" y="5857875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3" name="Freeform 243"/>
          <p:cNvSpPr>
            <a:spLocks/>
          </p:cNvSpPr>
          <p:nvPr/>
        </p:nvSpPr>
        <p:spPr bwMode="auto">
          <a:xfrm>
            <a:off x="763588" y="5448300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4" name="Freeform 244"/>
          <p:cNvSpPr>
            <a:spLocks/>
          </p:cNvSpPr>
          <p:nvPr/>
        </p:nvSpPr>
        <p:spPr bwMode="auto">
          <a:xfrm>
            <a:off x="763588" y="5040313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5" name="Freeform 245"/>
          <p:cNvSpPr>
            <a:spLocks/>
          </p:cNvSpPr>
          <p:nvPr/>
        </p:nvSpPr>
        <p:spPr bwMode="auto">
          <a:xfrm>
            <a:off x="763588" y="4630738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6" name="Freeform 246"/>
          <p:cNvSpPr>
            <a:spLocks/>
          </p:cNvSpPr>
          <p:nvPr/>
        </p:nvSpPr>
        <p:spPr bwMode="auto">
          <a:xfrm>
            <a:off x="763588" y="4222750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7" name="Freeform 247"/>
          <p:cNvSpPr>
            <a:spLocks/>
          </p:cNvSpPr>
          <p:nvPr/>
        </p:nvSpPr>
        <p:spPr bwMode="auto">
          <a:xfrm>
            <a:off x="763588" y="3811588"/>
            <a:ext cx="60325" cy="0"/>
          </a:xfrm>
          <a:custGeom>
            <a:avLst/>
            <a:gdLst>
              <a:gd name="T0" fmla="*/ 0 w 48"/>
              <a:gd name="T1" fmla="*/ 0 w 48"/>
              <a:gd name="T2" fmla="*/ 48 w 4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48">
                <a:moveTo>
                  <a:pt x="0" y="0"/>
                </a:moveTo>
                <a:lnTo>
                  <a:pt x="0" y="0"/>
                </a:lnTo>
                <a:lnTo>
                  <a:pt x="48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srgbClr val="0432FF"/>
              </a:solidFill>
              <a:latin typeface="Arial"/>
              <a:cs typeface="Garamond"/>
            </a:endParaRPr>
          </a:p>
        </p:txBody>
      </p:sp>
      <p:sp>
        <p:nvSpPr>
          <p:cNvPr id="558" name="Freeform 250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0066FF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59" name="Freeform 258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FFCC33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60" name="Freeform 267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CC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61" name="Freeform 278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solidFill>
            <a:srgbClr val="006633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62" name="Freeform 279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63" name="Freeform 295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Garamond"/>
            </a:endParaRPr>
          </a:p>
        </p:txBody>
      </p:sp>
      <p:sp>
        <p:nvSpPr>
          <p:cNvPr id="564" name="Freeform 296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grpSp>
        <p:nvGrpSpPr>
          <p:cNvPr id="565" name="Gruppo 1038"/>
          <p:cNvGrpSpPr>
            <a:grpSpLocks/>
          </p:cNvGrpSpPr>
          <p:nvPr/>
        </p:nvGrpSpPr>
        <p:grpSpPr bwMode="auto">
          <a:xfrm>
            <a:off x="828675" y="3900488"/>
            <a:ext cx="3165475" cy="1957387"/>
            <a:chOff x="863591" y="3109225"/>
            <a:chExt cx="2991354" cy="1849757"/>
          </a:xfrm>
        </p:grpSpPr>
        <p:sp>
          <p:nvSpPr>
            <p:cNvPr id="566" name="Freeform 300"/>
            <p:cNvSpPr>
              <a:spLocks/>
            </p:cNvSpPr>
            <p:nvPr/>
          </p:nvSpPr>
          <p:spPr bwMode="auto">
            <a:xfrm>
              <a:off x="1096119" y="3109225"/>
              <a:ext cx="108013" cy="99014"/>
            </a:xfrm>
            <a:custGeom>
              <a:avLst/>
              <a:gdLst>
                <a:gd name="T0" fmla="*/ 86 w 105"/>
                <a:gd name="T1" fmla="*/ 19 h 105"/>
                <a:gd name="T2" fmla="*/ 86 w 105"/>
                <a:gd name="T3" fmla="*/ 19 h 105"/>
                <a:gd name="T4" fmla="*/ 86 w 105"/>
                <a:gd name="T5" fmla="*/ 87 h 105"/>
                <a:gd name="T6" fmla="*/ 19 w 105"/>
                <a:gd name="T7" fmla="*/ 87 h 105"/>
                <a:gd name="T8" fmla="*/ 19 w 105"/>
                <a:gd name="T9" fmla="*/ 19 h 105"/>
                <a:gd name="T10" fmla="*/ 86 w 105"/>
                <a:gd name="T11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5">
                  <a:moveTo>
                    <a:pt x="86" y="19"/>
                  </a:moveTo>
                  <a:lnTo>
                    <a:pt x="86" y="19"/>
                  </a:lnTo>
                  <a:cubicBezTo>
                    <a:pt x="105" y="38"/>
                    <a:pt x="105" y="68"/>
                    <a:pt x="86" y="87"/>
                  </a:cubicBezTo>
                  <a:cubicBezTo>
                    <a:pt x="68" y="105"/>
                    <a:pt x="37" y="105"/>
                    <a:pt x="19" y="87"/>
                  </a:cubicBezTo>
                  <a:cubicBezTo>
                    <a:pt x="0" y="68"/>
                    <a:pt x="0" y="38"/>
                    <a:pt x="19" y="19"/>
                  </a:cubicBezTo>
                  <a:cubicBezTo>
                    <a:pt x="37" y="0"/>
                    <a:pt x="68" y="0"/>
                    <a:pt x="86" y="19"/>
                  </a:cubicBez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457200">
                <a:defRPr/>
              </a:pPr>
              <a:endParaRPr lang="en-US" sz="4000" kern="0">
                <a:solidFill>
                  <a:prstClr val="black"/>
                </a:solidFill>
                <a:latin typeface="Arial"/>
                <a:cs typeface="Garamond"/>
              </a:endParaRPr>
            </a:p>
          </p:txBody>
        </p:sp>
        <p:grpSp>
          <p:nvGrpSpPr>
            <p:cNvPr id="567" name="Gruppo 1059"/>
            <p:cNvGrpSpPr>
              <a:grpSpLocks/>
            </p:cNvGrpSpPr>
            <p:nvPr/>
          </p:nvGrpSpPr>
          <p:grpSpPr bwMode="auto">
            <a:xfrm>
              <a:off x="863591" y="3109225"/>
              <a:ext cx="2991354" cy="1849757"/>
              <a:chOff x="863591" y="3109225"/>
              <a:chExt cx="2991354" cy="1849757"/>
            </a:xfrm>
          </p:grpSpPr>
          <p:sp>
            <p:nvSpPr>
              <p:cNvPr id="568" name="Freeform 302"/>
              <p:cNvSpPr>
                <a:spLocks/>
              </p:cNvSpPr>
              <p:nvPr/>
            </p:nvSpPr>
            <p:spPr bwMode="auto">
              <a:xfrm>
                <a:off x="1379652" y="3287749"/>
                <a:ext cx="108013" cy="99014"/>
              </a:xfrm>
              <a:custGeom>
                <a:avLst/>
                <a:gdLst>
                  <a:gd name="T0" fmla="*/ 86 w 105"/>
                  <a:gd name="T1" fmla="*/ 18 h 105"/>
                  <a:gd name="T2" fmla="*/ 86 w 105"/>
                  <a:gd name="T3" fmla="*/ 18 h 105"/>
                  <a:gd name="T4" fmla="*/ 86 w 105"/>
                  <a:gd name="T5" fmla="*/ 86 h 105"/>
                  <a:gd name="T6" fmla="*/ 19 w 105"/>
                  <a:gd name="T7" fmla="*/ 86 h 105"/>
                  <a:gd name="T8" fmla="*/ 19 w 105"/>
                  <a:gd name="T9" fmla="*/ 18 h 105"/>
                  <a:gd name="T10" fmla="*/ 86 w 105"/>
                  <a:gd name="T11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5">
                    <a:moveTo>
                      <a:pt x="86" y="18"/>
                    </a:moveTo>
                    <a:lnTo>
                      <a:pt x="86" y="18"/>
                    </a:lnTo>
                    <a:cubicBezTo>
                      <a:pt x="105" y="37"/>
                      <a:pt x="105" y="67"/>
                      <a:pt x="86" y="86"/>
                    </a:cubicBezTo>
                    <a:cubicBezTo>
                      <a:pt x="68" y="105"/>
                      <a:pt x="37" y="105"/>
                      <a:pt x="19" y="86"/>
                    </a:cubicBezTo>
                    <a:cubicBezTo>
                      <a:pt x="0" y="67"/>
                      <a:pt x="0" y="37"/>
                      <a:pt x="19" y="18"/>
                    </a:cubicBezTo>
                    <a:cubicBezTo>
                      <a:pt x="37" y="0"/>
                      <a:pt x="68" y="0"/>
                      <a:pt x="86" y="18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457200">
                  <a:defRPr/>
                </a:pPr>
                <a:endParaRPr lang="en-US" sz="4000" kern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sp>
            <p:nvSpPr>
              <p:cNvPr id="569" name="Freeform 303"/>
              <p:cNvSpPr>
                <a:spLocks/>
              </p:cNvSpPr>
              <p:nvPr/>
            </p:nvSpPr>
            <p:spPr bwMode="auto">
              <a:xfrm>
                <a:off x="1900214" y="3341757"/>
                <a:ext cx="108013" cy="99014"/>
              </a:xfrm>
              <a:custGeom>
                <a:avLst/>
                <a:gdLst>
                  <a:gd name="T0" fmla="*/ 86 w 105"/>
                  <a:gd name="T1" fmla="*/ 19 h 106"/>
                  <a:gd name="T2" fmla="*/ 86 w 105"/>
                  <a:gd name="T3" fmla="*/ 19 h 106"/>
                  <a:gd name="T4" fmla="*/ 86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6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6" y="19"/>
                    </a:moveTo>
                    <a:lnTo>
                      <a:pt x="86" y="19"/>
                    </a:lnTo>
                    <a:cubicBezTo>
                      <a:pt x="105" y="38"/>
                      <a:pt x="105" y="68"/>
                      <a:pt x="86" y="87"/>
                    </a:cubicBezTo>
                    <a:cubicBezTo>
                      <a:pt x="68" y="106"/>
                      <a:pt x="37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7" y="0"/>
                      <a:pt x="68" y="0"/>
                      <a:pt x="86" y="19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7200">
                  <a:defRPr/>
                </a:pPr>
                <a:endParaRPr lang="en-US" sz="4000" kern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sp>
            <p:nvSpPr>
              <p:cNvPr id="570" name="Freeform 305"/>
              <p:cNvSpPr>
                <a:spLocks/>
              </p:cNvSpPr>
              <p:nvPr/>
            </p:nvSpPr>
            <p:spPr bwMode="auto">
              <a:xfrm>
                <a:off x="2998344" y="3394265"/>
                <a:ext cx="108013" cy="99014"/>
              </a:xfrm>
              <a:custGeom>
                <a:avLst/>
                <a:gdLst>
                  <a:gd name="T0" fmla="*/ 86 w 105"/>
                  <a:gd name="T1" fmla="*/ 19 h 106"/>
                  <a:gd name="T2" fmla="*/ 86 w 105"/>
                  <a:gd name="T3" fmla="*/ 19 h 106"/>
                  <a:gd name="T4" fmla="*/ 86 w 105"/>
                  <a:gd name="T5" fmla="*/ 87 h 106"/>
                  <a:gd name="T6" fmla="*/ 19 w 105"/>
                  <a:gd name="T7" fmla="*/ 87 h 106"/>
                  <a:gd name="T8" fmla="*/ 19 w 105"/>
                  <a:gd name="T9" fmla="*/ 19 h 106"/>
                  <a:gd name="T10" fmla="*/ 86 w 105"/>
                  <a:gd name="T11" fmla="*/ 1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106">
                    <a:moveTo>
                      <a:pt x="86" y="19"/>
                    </a:moveTo>
                    <a:lnTo>
                      <a:pt x="86" y="19"/>
                    </a:lnTo>
                    <a:cubicBezTo>
                      <a:pt x="105" y="38"/>
                      <a:pt x="105" y="68"/>
                      <a:pt x="86" y="87"/>
                    </a:cubicBezTo>
                    <a:cubicBezTo>
                      <a:pt x="68" y="106"/>
                      <a:pt x="37" y="106"/>
                      <a:pt x="19" y="87"/>
                    </a:cubicBezTo>
                    <a:cubicBezTo>
                      <a:pt x="0" y="68"/>
                      <a:pt x="0" y="38"/>
                      <a:pt x="19" y="19"/>
                    </a:cubicBezTo>
                    <a:cubicBezTo>
                      <a:pt x="37" y="0"/>
                      <a:pt x="68" y="0"/>
                      <a:pt x="86" y="19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7200">
                  <a:defRPr/>
                </a:pPr>
                <a:endParaRPr lang="en-US" sz="4000" kern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grpSp>
            <p:nvGrpSpPr>
              <p:cNvPr id="571" name="Gruppo 1093"/>
              <p:cNvGrpSpPr>
                <a:grpSpLocks/>
              </p:cNvGrpSpPr>
              <p:nvPr/>
            </p:nvGrpSpPr>
            <p:grpSpPr bwMode="auto">
              <a:xfrm>
                <a:off x="863591" y="3109225"/>
                <a:ext cx="2991354" cy="1849757"/>
                <a:chOff x="863591" y="3109225"/>
                <a:chExt cx="2991354" cy="1849757"/>
              </a:xfrm>
            </p:grpSpPr>
            <p:sp>
              <p:nvSpPr>
                <p:cNvPr id="572" name="Freeform 292"/>
                <p:cNvSpPr>
                  <a:spLocks/>
                </p:cNvSpPr>
                <p:nvPr/>
              </p:nvSpPr>
              <p:spPr bwMode="auto">
                <a:xfrm>
                  <a:off x="863591" y="3157232"/>
                  <a:ext cx="2943348" cy="1801750"/>
                </a:xfrm>
                <a:custGeom>
                  <a:avLst/>
                  <a:gdLst>
                    <a:gd name="T0" fmla="*/ 0 w 2856"/>
                    <a:gd name="T1" fmla="*/ 1789 h 1789"/>
                    <a:gd name="T2" fmla="*/ 0 w 2856"/>
                    <a:gd name="T3" fmla="*/ 1789 h 1789"/>
                    <a:gd name="T4" fmla="*/ 168 w 2856"/>
                    <a:gd name="T5" fmla="*/ 1557 h 1789"/>
                    <a:gd name="T6" fmla="*/ 280 w 2856"/>
                    <a:gd name="T7" fmla="*/ 0 h 1789"/>
                    <a:gd name="T8" fmla="*/ 560 w 2856"/>
                    <a:gd name="T9" fmla="*/ 185 h 1789"/>
                    <a:gd name="T10" fmla="*/ 1064 w 2856"/>
                    <a:gd name="T11" fmla="*/ 238 h 1789"/>
                    <a:gd name="T12" fmla="*/ 2128 w 2856"/>
                    <a:gd name="T13" fmla="*/ 291 h 1789"/>
                    <a:gd name="T14" fmla="*/ 2856 w 2856"/>
                    <a:gd name="T15" fmla="*/ 414 h 1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56" h="1789">
                      <a:moveTo>
                        <a:pt x="0" y="1789"/>
                      </a:moveTo>
                      <a:lnTo>
                        <a:pt x="0" y="1789"/>
                      </a:lnTo>
                      <a:lnTo>
                        <a:pt x="168" y="1557"/>
                      </a:lnTo>
                      <a:lnTo>
                        <a:pt x="280" y="0"/>
                      </a:lnTo>
                      <a:lnTo>
                        <a:pt x="560" y="185"/>
                      </a:lnTo>
                      <a:lnTo>
                        <a:pt x="1064" y="238"/>
                      </a:lnTo>
                      <a:lnTo>
                        <a:pt x="2128" y="291"/>
                      </a:lnTo>
                      <a:lnTo>
                        <a:pt x="2856" y="414"/>
                      </a:lnTo>
                    </a:path>
                  </a:pathLst>
                </a:custGeom>
                <a:noFill/>
                <a:ln w="14288" cap="flat">
                  <a:solidFill>
                    <a:sysClr val="windowText" lastClr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3" name="Freeform 294"/>
                <p:cNvSpPr>
                  <a:spLocks noEditPoints="1"/>
                </p:cNvSpPr>
                <p:nvPr/>
              </p:nvSpPr>
              <p:spPr bwMode="auto">
                <a:xfrm>
                  <a:off x="3751433" y="3518782"/>
                  <a:ext cx="100511" cy="99014"/>
                </a:xfrm>
                <a:custGeom>
                  <a:avLst/>
                  <a:gdLst>
                    <a:gd name="T0" fmla="*/ 0 w 96"/>
                    <a:gd name="T1" fmla="*/ 0 h 98"/>
                    <a:gd name="T2" fmla="*/ 0 w 96"/>
                    <a:gd name="T3" fmla="*/ 0 h 98"/>
                    <a:gd name="T4" fmla="*/ 96 w 96"/>
                    <a:gd name="T5" fmla="*/ 0 h 98"/>
                    <a:gd name="T6" fmla="*/ 48 w 96"/>
                    <a:gd name="T7" fmla="*/ 98 h 98"/>
                    <a:gd name="T8" fmla="*/ 48 w 96"/>
                    <a:gd name="T9" fmla="*/ 98 h 98"/>
                    <a:gd name="T10" fmla="*/ 48 w 96"/>
                    <a:gd name="T11" fmla="*/ 96 h 98"/>
                    <a:gd name="T12" fmla="*/ 0 w 96"/>
                    <a:gd name="T13" fmla="*/ 98 h 98"/>
                    <a:gd name="T14" fmla="*/ 0 w 96"/>
                    <a:gd name="T15" fmla="*/ 98 h 98"/>
                    <a:gd name="T16" fmla="*/ 96 w 96"/>
                    <a:gd name="T1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" h="9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6" y="0"/>
                      </a:lnTo>
                      <a:moveTo>
                        <a:pt x="48" y="98"/>
                      </a:moveTo>
                      <a:lnTo>
                        <a:pt x="48" y="98"/>
                      </a:lnTo>
                      <a:lnTo>
                        <a:pt x="48" y="96"/>
                      </a:lnTo>
                      <a:moveTo>
                        <a:pt x="0" y="98"/>
                      </a:moveTo>
                      <a:lnTo>
                        <a:pt x="0" y="98"/>
                      </a:lnTo>
                      <a:lnTo>
                        <a:pt x="96" y="98"/>
                      </a:lnTo>
                    </a:path>
                  </a:pathLst>
                </a:custGeom>
                <a:noFill/>
                <a:ln w="9525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4" name="Freeform 299"/>
                <p:cNvSpPr>
                  <a:spLocks/>
                </p:cNvSpPr>
                <p:nvPr/>
              </p:nvSpPr>
              <p:spPr bwMode="auto">
                <a:xfrm>
                  <a:off x="1096119" y="3109225"/>
                  <a:ext cx="108013" cy="99014"/>
                </a:xfrm>
                <a:custGeom>
                  <a:avLst/>
                  <a:gdLst>
                    <a:gd name="T0" fmla="*/ 86 w 105"/>
                    <a:gd name="T1" fmla="*/ 19 h 105"/>
                    <a:gd name="T2" fmla="*/ 86 w 105"/>
                    <a:gd name="T3" fmla="*/ 19 h 105"/>
                    <a:gd name="T4" fmla="*/ 86 w 105"/>
                    <a:gd name="T5" fmla="*/ 87 h 105"/>
                    <a:gd name="T6" fmla="*/ 19 w 105"/>
                    <a:gd name="T7" fmla="*/ 87 h 105"/>
                    <a:gd name="T8" fmla="*/ 19 w 105"/>
                    <a:gd name="T9" fmla="*/ 19 h 105"/>
                    <a:gd name="T10" fmla="*/ 86 w 105"/>
                    <a:gd name="T11" fmla="*/ 19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5">
                      <a:moveTo>
                        <a:pt x="86" y="19"/>
                      </a:moveTo>
                      <a:lnTo>
                        <a:pt x="86" y="19"/>
                      </a:lnTo>
                      <a:cubicBezTo>
                        <a:pt x="105" y="38"/>
                        <a:pt x="105" y="68"/>
                        <a:pt x="86" y="87"/>
                      </a:cubicBezTo>
                      <a:cubicBezTo>
                        <a:pt x="68" y="105"/>
                        <a:pt x="37" y="105"/>
                        <a:pt x="19" y="87"/>
                      </a:cubicBezTo>
                      <a:cubicBezTo>
                        <a:pt x="0" y="68"/>
                        <a:pt x="0" y="38"/>
                        <a:pt x="19" y="19"/>
                      </a:cubicBezTo>
                      <a:cubicBezTo>
                        <a:pt x="37" y="0"/>
                        <a:pt x="68" y="0"/>
                        <a:pt x="86" y="19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5" name="Freeform 301"/>
                <p:cNvSpPr>
                  <a:spLocks/>
                </p:cNvSpPr>
                <p:nvPr/>
              </p:nvSpPr>
              <p:spPr bwMode="auto">
                <a:xfrm>
                  <a:off x="1379652" y="3287749"/>
                  <a:ext cx="108013" cy="99014"/>
                </a:xfrm>
                <a:custGeom>
                  <a:avLst/>
                  <a:gdLst>
                    <a:gd name="T0" fmla="*/ 86 w 105"/>
                    <a:gd name="T1" fmla="*/ 18 h 105"/>
                    <a:gd name="T2" fmla="*/ 86 w 105"/>
                    <a:gd name="T3" fmla="*/ 18 h 105"/>
                    <a:gd name="T4" fmla="*/ 86 w 105"/>
                    <a:gd name="T5" fmla="*/ 86 h 105"/>
                    <a:gd name="T6" fmla="*/ 19 w 105"/>
                    <a:gd name="T7" fmla="*/ 86 h 105"/>
                    <a:gd name="T8" fmla="*/ 19 w 105"/>
                    <a:gd name="T9" fmla="*/ 18 h 105"/>
                    <a:gd name="T10" fmla="*/ 86 w 105"/>
                    <a:gd name="T11" fmla="*/ 1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5">
                      <a:moveTo>
                        <a:pt x="86" y="18"/>
                      </a:moveTo>
                      <a:lnTo>
                        <a:pt x="86" y="18"/>
                      </a:lnTo>
                      <a:cubicBezTo>
                        <a:pt x="105" y="37"/>
                        <a:pt x="105" y="67"/>
                        <a:pt x="86" y="86"/>
                      </a:cubicBezTo>
                      <a:cubicBezTo>
                        <a:pt x="68" y="105"/>
                        <a:pt x="37" y="105"/>
                        <a:pt x="19" y="86"/>
                      </a:cubicBezTo>
                      <a:cubicBezTo>
                        <a:pt x="0" y="67"/>
                        <a:pt x="0" y="37"/>
                        <a:pt x="19" y="18"/>
                      </a:cubicBezTo>
                      <a:cubicBezTo>
                        <a:pt x="37" y="0"/>
                        <a:pt x="68" y="0"/>
                        <a:pt x="86" y="18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6" name="Freeform 304"/>
                <p:cNvSpPr>
                  <a:spLocks/>
                </p:cNvSpPr>
                <p:nvPr/>
              </p:nvSpPr>
              <p:spPr bwMode="auto">
                <a:xfrm>
                  <a:off x="1900214" y="3341757"/>
                  <a:ext cx="108013" cy="99014"/>
                </a:xfrm>
                <a:custGeom>
                  <a:avLst/>
                  <a:gdLst>
                    <a:gd name="T0" fmla="*/ 86 w 105"/>
                    <a:gd name="T1" fmla="*/ 19 h 106"/>
                    <a:gd name="T2" fmla="*/ 86 w 105"/>
                    <a:gd name="T3" fmla="*/ 19 h 106"/>
                    <a:gd name="T4" fmla="*/ 86 w 105"/>
                    <a:gd name="T5" fmla="*/ 87 h 106"/>
                    <a:gd name="T6" fmla="*/ 19 w 105"/>
                    <a:gd name="T7" fmla="*/ 87 h 106"/>
                    <a:gd name="T8" fmla="*/ 19 w 105"/>
                    <a:gd name="T9" fmla="*/ 19 h 106"/>
                    <a:gd name="T10" fmla="*/ 86 w 105"/>
                    <a:gd name="T11" fmla="*/ 1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6">
                      <a:moveTo>
                        <a:pt x="86" y="19"/>
                      </a:moveTo>
                      <a:lnTo>
                        <a:pt x="86" y="19"/>
                      </a:lnTo>
                      <a:cubicBezTo>
                        <a:pt x="105" y="38"/>
                        <a:pt x="105" y="68"/>
                        <a:pt x="86" y="87"/>
                      </a:cubicBezTo>
                      <a:cubicBezTo>
                        <a:pt x="68" y="106"/>
                        <a:pt x="37" y="106"/>
                        <a:pt x="19" y="87"/>
                      </a:cubicBezTo>
                      <a:cubicBezTo>
                        <a:pt x="0" y="68"/>
                        <a:pt x="0" y="38"/>
                        <a:pt x="19" y="19"/>
                      </a:cubicBezTo>
                      <a:cubicBezTo>
                        <a:pt x="37" y="0"/>
                        <a:pt x="68" y="0"/>
                        <a:pt x="86" y="19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6350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7" name="Freeform 306"/>
                <p:cNvSpPr>
                  <a:spLocks/>
                </p:cNvSpPr>
                <p:nvPr/>
              </p:nvSpPr>
              <p:spPr bwMode="auto">
                <a:xfrm>
                  <a:off x="2998344" y="3394265"/>
                  <a:ext cx="108013" cy="99014"/>
                </a:xfrm>
                <a:custGeom>
                  <a:avLst/>
                  <a:gdLst>
                    <a:gd name="T0" fmla="*/ 86 w 105"/>
                    <a:gd name="T1" fmla="*/ 19 h 106"/>
                    <a:gd name="T2" fmla="*/ 86 w 105"/>
                    <a:gd name="T3" fmla="*/ 19 h 106"/>
                    <a:gd name="T4" fmla="*/ 86 w 105"/>
                    <a:gd name="T5" fmla="*/ 87 h 106"/>
                    <a:gd name="T6" fmla="*/ 19 w 105"/>
                    <a:gd name="T7" fmla="*/ 87 h 106"/>
                    <a:gd name="T8" fmla="*/ 19 w 105"/>
                    <a:gd name="T9" fmla="*/ 19 h 106"/>
                    <a:gd name="T10" fmla="*/ 86 w 105"/>
                    <a:gd name="T11" fmla="*/ 1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6">
                      <a:moveTo>
                        <a:pt x="86" y="19"/>
                      </a:moveTo>
                      <a:lnTo>
                        <a:pt x="86" y="19"/>
                      </a:lnTo>
                      <a:cubicBezTo>
                        <a:pt x="105" y="38"/>
                        <a:pt x="105" y="68"/>
                        <a:pt x="86" y="87"/>
                      </a:cubicBezTo>
                      <a:cubicBezTo>
                        <a:pt x="68" y="106"/>
                        <a:pt x="37" y="106"/>
                        <a:pt x="19" y="87"/>
                      </a:cubicBezTo>
                      <a:cubicBezTo>
                        <a:pt x="0" y="68"/>
                        <a:pt x="0" y="38"/>
                        <a:pt x="19" y="19"/>
                      </a:cubicBezTo>
                      <a:cubicBezTo>
                        <a:pt x="37" y="0"/>
                        <a:pt x="68" y="0"/>
                        <a:pt x="86" y="19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6350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8" name="Freeform 307"/>
                <p:cNvSpPr>
                  <a:spLocks/>
                </p:cNvSpPr>
                <p:nvPr/>
              </p:nvSpPr>
              <p:spPr bwMode="auto">
                <a:xfrm>
                  <a:off x="3746932" y="3518782"/>
                  <a:ext cx="108013" cy="99014"/>
                </a:xfrm>
                <a:custGeom>
                  <a:avLst/>
                  <a:gdLst>
                    <a:gd name="T0" fmla="*/ 86 w 105"/>
                    <a:gd name="T1" fmla="*/ 19 h 106"/>
                    <a:gd name="T2" fmla="*/ 86 w 105"/>
                    <a:gd name="T3" fmla="*/ 19 h 106"/>
                    <a:gd name="T4" fmla="*/ 86 w 105"/>
                    <a:gd name="T5" fmla="*/ 87 h 106"/>
                    <a:gd name="T6" fmla="*/ 19 w 105"/>
                    <a:gd name="T7" fmla="*/ 87 h 106"/>
                    <a:gd name="T8" fmla="*/ 19 w 105"/>
                    <a:gd name="T9" fmla="*/ 19 h 106"/>
                    <a:gd name="T10" fmla="*/ 86 w 105"/>
                    <a:gd name="T11" fmla="*/ 1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6">
                      <a:moveTo>
                        <a:pt x="86" y="19"/>
                      </a:moveTo>
                      <a:lnTo>
                        <a:pt x="86" y="19"/>
                      </a:lnTo>
                      <a:cubicBezTo>
                        <a:pt x="105" y="38"/>
                        <a:pt x="105" y="68"/>
                        <a:pt x="86" y="87"/>
                      </a:cubicBezTo>
                      <a:cubicBezTo>
                        <a:pt x="68" y="106"/>
                        <a:pt x="37" y="106"/>
                        <a:pt x="19" y="87"/>
                      </a:cubicBezTo>
                      <a:cubicBezTo>
                        <a:pt x="0" y="68"/>
                        <a:pt x="0" y="38"/>
                        <a:pt x="19" y="19"/>
                      </a:cubicBezTo>
                      <a:cubicBezTo>
                        <a:pt x="37" y="0"/>
                        <a:pt x="68" y="0"/>
                        <a:pt x="86" y="19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579" name="Freeform 308"/>
                <p:cNvSpPr>
                  <a:spLocks/>
                </p:cNvSpPr>
                <p:nvPr/>
              </p:nvSpPr>
              <p:spPr bwMode="auto">
                <a:xfrm>
                  <a:off x="3746932" y="3518782"/>
                  <a:ext cx="108013" cy="99014"/>
                </a:xfrm>
                <a:custGeom>
                  <a:avLst/>
                  <a:gdLst>
                    <a:gd name="T0" fmla="*/ 86 w 105"/>
                    <a:gd name="T1" fmla="*/ 19 h 106"/>
                    <a:gd name="T2" fmla="*/ 86 w 105"/>
                    <a:gd name="T3" fmla="*/ 19 h 106"/>
                    <a:gd name="T4" fmla="*/ 86 w 105"/>
                    <a:gd name="T5" fmla="*/ 87 h 106"/>
                    <a:gd name="T6" fmla="*/ 19 w 105"/>
                    <a:gd name="T7" fmla="*/ 87 h 106"/>
                    <a:gd name="T8" fmla="*/ 19 w 105"/>
                    <a:gd name="T9" fmla="*/ 19 h 106"/>
                    <a:gd name="T10" fmla="*/ 86 w 105"/>
                    <a:gd name="T11" fmla="*/ 1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5" h="106">
                      <a:moveTo>
                        <a:pt x="86" y="19"/>
                      </a:moveTo>
                      <a:lnTo>
                        <a:pt x="86" y="19"/>
                      </a:lnTo>
                      <a:cubicBezTo>
                        <a:pt x="105" y="38"/>
                        <a:pt x="105" y="68"/>
                        <a:pt x="86" y="87"/>
                      </a:cubicBezTo>
                      <a:cubicBezTo>
                        <a:pt x="68" y="106"/>
                        <a:pt x="37" y="106"/>
                        <a:pt x="19" y="87"/>
                      </a:cubicBezTo>
                      <a:cubicBezTo>
                        <a:pt x="0" y="68"/>
                        <a:pt x="0" y="38"/>
                        <a:pt x="19" y="19"/>
                      </a:cubicBezTo>
                      <a:cubicBezTo>
                        <a:pt x="37" y="0"/>
                        <a:pt x="68" y="0"/>
                        <a:pt x="86" y="19"/>
                      </a:cubicBezTo>
                      <a:close/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457200">
                    <a:defRPr/>
                  </a:pPr>
                  <a:endParaRPr lang="en-US" sz="40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</p:grpSp>
        </p:grpSp>
      </p:grpSp>
      <p:sp>
        <p:nvSpPr>
          <p:cNvPr id="580" name="Freeform 312"/>
          <p:cNvSpPr>
            <a:spLocks/>
          </p:cNvSpPr>
          <p:nvPr/>
        </p:nvSpPr>
        <p:spPr bwMode="auto">
          <a:xfrm>
            <a:off x="769938" y="5805488"/>
            <a:ext cx="114300" cy="106362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noFill/>
          <a:ln w="6350" cap="flat">
            <a:solidFill>
              <a:srgbClr val="00000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57200">
              <a:defRPr/>
            </a:pPr>
            <a:endParaRPr lang="en-US" sz="4000" kern="0">
              <a:solidFill>
                <a:prstClr val="black"/>
              </a:solidFill>
              <a:latin typeface="Arial"/>
              <a:cs typeface="Garamond"/>
            </a:endParaRPr>
          </a:p>
        </p:txBody>
      </p:sp>
      <p:sp>
        <p:nvSpPr>
          <p:cNvPr id="581" name="Freeform 313"/>
          <p:cNvSpPr>
            <a:spLocks/>
          </p:cNvSpPr>
          <p:nvPr/>
        </p:nvSpPr>
        <p:spPr bwMode="auto">
          <a:xfrm>
            <a:off x="955675" y="5543550"/>
            <a:ext cx="114300" cy="104775"/>
          </a:xfrm>
          <a:custGeom>
            <a:avLst/>
            <a:gdLst>
              <a:gd name="T0" fmla="*/ 86 w 105"/>
              <a:gd name="T1" fmla="*/ 19 h 105"/>
              <a:gd name="T2" fmla="*/ 86 w 105"/>
              <a:gd name="T3" fmla="*/ 19 h 105"/>
              <a:gd name="T4" fmla="*/ 86 w 105"/>
              <a:gd name="T5" fmla="*/ 86 h 105"/>
              <a:gd name="T6" fmla="*/ 19 w 105"/>
              <a:gd name="T7" fmla="*/ 86 h 105"/>
              <a:gd name="T8" fmla="*/ 19 w 105"/>
              <a:gd name="T9" fmla="*/ 19 h 105"/>
              <a:gd name="T10" fmla="*/ 86 w 105"/>
              <a:gd name="T11" fmla="*/ 1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5" h="105">
                <a:moveTo>
                  <a:pt x="86" y="19"/>
                </a:moveTo>
                <a:lnTo>
                  <a:pt x="86" y="19"/>
                </a:lnTo>
                <a:cubicBezTo>
                  <a:pt x="105" y="37"/>
                  <a:pt x="105" y="68"/>
                  <a:pt x="86" y="86"/>
                </a:cubicBezTo>
                <a:cubicBezTo>
                  <a:pt x="68" y="105"/>
                  <a:pt x="37" y="105"/>
                  <a:pt x="19" y="86"/>
                </a:cubicBezTo>
                <a:cubicBezTo>
                  <a:pt x="0" y="68"/>
                  <a:pt x="0" y="37"/>
                  <a:pt x="19" y="19"/>
                </a:cubicBezTo>
                <a:cubicBezTo>
                  <a:pt x="37" y="0"/>
                  <a:pt x="68" y="0"/>
                  <a:pt x="86" y="19"/>
                </a:cubicBezTo>
                <a:close/>
              </a:path>
            </a:pathLst>
          </a:custGeom>
          <a:solidFill>
            <a:srgbClr val="000000"/>
          </a:solidFill>
          <a:ln w="6350" cap="flat">
            <a:solidFill>
              <a:sysClr val="windowText" lastClr="000000"/>
            </a:solidFill>
            <a:prstDash val="solid"/>
            <a:bevel/>
            <a:headEnd/>
            <a:tailEnd/>
          </a:ln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Garamond"/>
            </a:endParaRPr>
          </a:p>
        </p:txBody>
      </p:sp>
      <p:sp>
        <p:nvSpPr>
          <p:cNvPr id="582" name="CasellaDiTesto 1048"/>
          <p:cNvSpPr txBox="1">
            <a:spLocks noChangeArrowheads="1"/>
          </p:cNvSpPr>
          <p:nvPr/>
        </p:nvSpPr>
        <p:spPr bwMode="auto">
          <a:xfrm>
            <a:off x="173038" y="5287963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20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3" name="CasellaDiTesto 1049"/>
          <p:cNvSpPr txBox="1">
            <a:spLocks noChangeArrowheads="1"/>
          </p:cNvSpPr>
          <p:nvPr/>
        </p:nvSpPr>
        <p:spPr bwMode="auto">
          <a:xfrm>
            <a:off x="173038" y="4881563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40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4" name="CasellaDiTesto 1050"/>
          <p:cNvSpPr txBox="1">
            <a:spLocks noChangeArrowheads="1"/>
          </p:cNvSpPr>
          <p:nvPr/>
        </p:nvSpPr>
        <p:spPr bwMode="auto">
          <a:xfrm>
            <a:off x="173038" y="4473575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60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5" name="CasellaDiTesto 1051"/>
          <p:cNvSpPr txBox="1">
            <a:spLocks noChangeArrowheads="1"/>
          </p:cNvSpPr>
          <p:nvPr/>
        </p:nvSpPr>
        <p:spPr bwMode="auto">
          <a:xfrm>
            <a:off x="173038" y="4060825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80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6" name="CasellaDiTesto 1052"/>
          <p:cNvSpPr txBox="1">
            <a:spLocks noChangeArrowheads="1"/>
          </p:cNvSpPr>
          <p:nvPr/>
        </p:nvSpPr>
        <p:spPr bwMode="auto">
          <a:xfrm>
            <a:off x="501650" y="5702300"/>
            <a:ext cx="328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7" name="CasellaDiTesto 1053"/>
          <p:cNvSpPr txBox="1">
            <a:spLocks noChangeArrowheads="1"/>
          </p:cNvSpPr>
          <p:nvPr/>
        </p:nvSpPr>
        <p:spPr bwMode="auto">
          <a:xfrm>
            <a:off x="173038" y="3654425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100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8" name="CasellaDiTesto 1054"/>
          <p:cNvSpPr txBox="1">
            <a:spLocks noChangeArrowheads="1"/>
          </p:cNvSpPr>
          <p:nvPr/>
        </p:nvSpPr>
        <p:spPr bwMode="auto">
          <a:xfrm>
            <a:off x="2943225" y="5868988"/>
            <a:ext cx="657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40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89" name="CasellaDiTesto 1055"/>
          <p:cNvSpPr txBox="1">
            <a:spLocks noChangeArrowheads="1"/>
          </p:cNvSpPr>
          <p:nvPr/>
        </p:nvSpPr>
        <p:spPr bwMode="auto">
          <a:xfrm>
            <a:off x="3629025" y="5853113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50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90" name="CasellaDiTesto 1056"/>
          <p:cNvSpPr txBox="1">
            <a:spLocks noChangeArrowheads="1"/>
          </p:cNvSpPr>
          <p:nvPr/>
        </p:nvSpPr>
        <p:spPr bwMode="auto">
          <a:xfrm>
            <a:off x="501650" y="5868988"/>
            <a:ext cx="657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>
                <a:solidFill>
                  <a:srgbClr val="000000"/>
                </a:solidFill>
                <a:ea typeface="Garamond" charset="0"/>
                <a:cs typeface="Garamond" charset="0"/>
              </a:rPr>
              <a:t>0 </a:t>
            </a:r>
            <a:endParaRPr lang="en-AU" altLang="it-IT" sz="1400" i="0" baseline="3000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91" name="CasellaDiTesto 1057"/>
          <p:cNvSpPr txBox="1">
            <a:spLocks noChangeArrowheads="1"/>
          </p:cNvSpPr>
          <p:nvPr/>
        </p:nvSpPr>
        <p:spPr bwMode="auto">
          <a:xfrm>
            <a:off x="619188" y="6049963"/>
            <a:ext cx="3490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AU" altLang="it-IT" sz="1400" i="0" dirty="0">
                <a:solidFill>
                  <a:srgbClr val="000000"/>
                </a:solidFill>
                <a:ea typeface="Garamond" charset="0"/>
                <a:cs typeface="Garamond" charset="0"/>
              </a:rPr>
              <a:t> Days after transfection</a:t>
            </a:r>
            <a:endParaRPr lang="en-AU" altLang="it-IT" sz="1400" i="0" baseline="30000" dirty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592" name="Rettangolo 591"/>
          <p:cNvSpPr/>
          <p:nvPr/>
        </p:nvSpPr>
        <p:spPr>
          <a:xfrm>
            <a:off x="1477963" y="3803650"/>
            <a:ext cx="2473325" cy="2051050"/>
          </a:xfrm>
          <a:prstGeom prst="rect">
            <a:avLst/>
          </a:prstGeom>
          <a:solidFill>
            <a:srgbClr val="00AE00">
              <a:lumMod val="7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4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593" name="Rettangolo 773"/>
          <p:cNvSpPr>
            <a:spLocks noChangeArrowheads="1"/>
          </p:cNvSpPr>
          <p:nvPr/>
        </p:nvSpPr>
        <p:spPr bwMode="auto">
          <a:xfrm>
            <a:off x="833438" y="3805238"/>
            <a:ext cx="641350" cy="2046287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4400" i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94" name="Rectangle 128"/>
          <p:cNvSpPr>
            <a:spLocks noChangeAspect="1" noChangeArrowheads="1"/>
          </p:cNvSpPr>
          <p:nvPr/>
        </p:nvSpPr>
        <p:spPr bwMode="auto">
          <a:xfrm>
            <a:off x="452438" y="3124325"/>
            <a:ext cx="146050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600" b="1" dirty="0">
                <a:solidFill>
                  <a:srgbClr val="0432FF"/>
                </a:solidFill>
                <a:ea typeface="MS PGothic" charset="-128"/>
              </a:rPr>
              <a:t>INDUCTION</a:t>
            </a:r>
            <a:endParaRPr lang="en-US" altLang="it-IT" sz="1800" b="1" dirty="0">
              <a:solidFill>
                <a:srgbClr val="0432FF"/>
              </a:solidFill>
              <a:ea typeface="MS PGothic" charset="-128"/>
            </a:endParaRPr>
          </a:p>
        </p:txBody>
      </p:sp>
      <p:sp>
        <p:nvSpPr>
          <p:cNvPr id="595" name="Rectangle 128"/>
          <p:cNvSpPr>
            <a:spLocks noChangeAspect="1" noChangeArrowheads="1"/>
          </p:cNvSpPr>
          <p:nvPr/>
        </p:nvSpPr>
        <p:spPr bwMode="auto">
          <a:xfrm>
            <a:off x="1960563" y="3122738"/>
            <a:ext cx="163195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600" b="1" dirty="0">
                <a:solidFill>
                  <a:srgbClr val="0432FF"/>
                </a:solidFill>
                <a:ea typeface="MS PGothic" charset="-128"/>
              </a:rPr>
              <a:t>INHERITANCE</a:t>
            </a:r>
          </a:p>
        </p:txBody>
      </p:sp>
      <p:grpSp>
        <p:nvGrpSpPr>
          <p:cNvPr id="596" name="Gruppo 8"/>
          <p:cNvGrpSpPr>
            <a:grpSpLocks/>
          </p:cNvGrpSpPr>
          <p:nvPr/>
        </p:nvGrpSpPr>
        <p:grpSpPr bwMode="auto">
          <a:xfrm>
            <a:off x="1182688" y="3438525"/>
            <a:ext cx="1579562" cy="309563"/>
            <a:chOff x="1182747" y="3803686"/>
            <a:chExt cx="1579563" cy="153987"/>
          </a:xfrm>
        </p:grpSpPr>
        <p:cxnSp>
          <p:nvCxnSpPr>
            <p:cNvPr id="597" name="Connettore 2 596"/>
            <p:cNvCxnSpPr/>
            <p:nvPr/>
          </p:nvCxnSpPr>
          <p:spPr>
            <a:xfrm>
              <a:off x="1182747" y="3803686"/>
              <a:ext cx="0" cy="153987"/>
            </a:xfrm>
            <a:prstGeom prst="straightConnector1">
              <a:avLst/>
            </a:prstGeom>
            <a:noFill/>
            <a:ln w="12700" cap="flat" cmpd="sng" algn="ctr">
              <a:solidFill>
                <a:srgbClr val="0432FF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98" name="Connettore 2 597"/>
            <p:cNvCxnSpPr/>
            <p:nvPr/>
          </p:nvCxnSpPr>
          <p:spPr>
            <a:xfrm>
              <a:off x="2762310" y="3803686"/>
              <a:ext cx="0" cy="153987"/>
            </a:xfrm>
            <a:prstGeom prst="straightConnector1">
              <a:avLst/>
            </a:prstGeom>
            <a:noFill/>
            <a:ln w="12700" cap="flat" cmpd="sng" algn="ctr">
              <a:solidFill>
                <a:srgbClr val="0432FF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973" name="Rectangle 128"/>
          <p:cNvSpPr>
            <a:spLocks noChangeAspect="1" noChangeArrowheads="1"/>
          </p:cNvSpPr>
          <p:nvPr/>
        </p:nvSpPr>
        <p:spPr bwMode="auto">
          <a:xfrm>
            <a:off x="227976" y="1492613"/>
            <a:ext cx="1052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i="1" kern="0">
                <a:solidFill>
                  <a:sysClr val="windowText" lastClr="000000"/>
                </a:solidFill>
                <a:latin typeface="Arial"/>
                <a:cs typeface="Garamond"/>
              </a:rPr>
              <a:t>B2M</a:t>
            </a:r>
            <a:endParaRPr lang="en-US" sz="1400" kern="0" dirty="0">
              <a:solidFill>
                <a:sysClr val="windowText" lastClr="000000"/>
              </a:solidFill>
              <a:latin typeface="Arial"/>
              <a:cs typeface="Garamond"/>
            </a:endParaRPr>
          </a:p>
        </p:txBody>
      </p:sp>
      <p:cxnSp>
        <p:nvCxnSpPr>
          <p:cNvPr id="974" name="Connettore 1 19"/>
          <p:cNvCxnSpPr>
            <a:cxnSpLocks noChangeShapeType="1"/>
          </p:cNvCxnSpPr>
          <p:nvPr/>
        </p:nvCxnSpPr>
        <p:spPr bwMode="auto">
          <a:xfrm flipH="1">
            <a:off x="738159" y="1731092"/>
            <a:ext cx="414020" cy="823842"/>
          </a:xfrm>
          <a:prstGeom prst="line">
            <a:avLst/>
          </a:prstGeom>
          <a:noFill/>
          <a:ln w="317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5" name="Connettore 1 20"/>
          <p:cNvCxnSpPr>
            <a:cxnSpLocks noChangeShapeType="1"/>
          </p:cNvCxnSpPr>
          <p:nvPr/>
        </p:nvCxnSpPr>
        <p:spPr bwMode="auto">
          <a:xfrm>
            <a:off x="1341359" y="1759925"/>
            <a:ext cx="1592362" cy="403899"/>
          </a:xfrm>
          <a:prstGeom prst="line">
            <a:avLst/>
          </a:prstGeom>
          <a:noFill/>
          <a:ln w="317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6" name="Straight Connector 7"/>
          <p:cNvCxnSpPr>
            <a:cxnSpLocks noChangeShapeType="1"/>
          </p:cNvCxnSpPr>
          <p:nvPr/>
        </p:nvCxnSpPr>
        <p:spPr bwMode="auto">
          <a:xfrm>
            <a:off x="1114455" y="1664607"/>
            <a:ext cx="299214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7" name="Straight Arrow Connector 12"/>
          <p:cNvCxnSpPr>
            <a:cxnSpLocks noChangeShapeType="1"/>
          </p:cNvCxnSpPr>
          <p:nvPr/>
        </p:nvCxnSpPr>
        <p:spPr bwMode="auto">
          <a:xfrm>
            <a:off x="1201551" y="1348514"/>
            <a:ext cx="158788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8" name="Straight Connector 10"/>
          <p:cNvCxnSpPr>
            <a:cxnSpLocks noChangeShapeType="1"/>
          </p:cNvCxnSpPr>
          <p:nvPr/>
        </p:nvCxnSpPr>
        <p:spPr bwMode="auto">
          <a:xfrm flipV="1">
            <a:off x="1201551" y="1343198"/>
            <a:ext cx="0" cy="30787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9" name="Rectangle 3"/>
          <p:cNvSpPr>
            <a:spLocks noChangeArrowheads="1"/>
          </p:cNvSpPr>
          <p:nvPr/>
        </p:nvSpPr>
        <p:spPr bwMode="auto">
          <a:xfrm>
            <a:off x="1242269" y="1545014"/>
            <a:ext cx="34925" cy="246062"/>
          </a:xfrm>
          <a:prstGeom prst="rect">
            <a:avLst/>
          </a:prstGeom>
          <a:solidFill>
            <a:srgbClr val="C4BD97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980" name="Rectangle 79"/>
          <p:cNvSpPr>
            <a:spLocks noChangeArrowheads="1"/>
          </p:cNvSpPr>
          <p:nvPr/>
        </p:nvSpPr>
        <p:spPr bwMode="auto">
          <a:xfrm>
            <a:off x="2926607" y="1545014"/>
            <a:ext cx="122237" cy="246062"/>
          </a:xfrm>
          <a:prstGeom prst="rect">
            <a:avLst/>
          </a:prstGeom>
          <a:solidFill>
            <a:srgbClr val="C4BD97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981" name="Rectangle 80"/>
          <p:cNvSpPr>
            <a:spLocks noChangeArrowheads="1"/>
          </p:cNvSpPr>
          <p:nvPr/>
        </p:nvSpPr>
        <p:spPr bwMode="auto">
          <a:xfrm>
            <a:off x="3318719" y="1545014"/>
            <a:ext cx="31750" cy="246062"/>
          </a:xfrm>
          <a:prstGeom prst="rect">
            <a:avLst/>
          </a:prstGeom>
          <a:solidFill>
            <a:srgbClr val="C4BD97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982" name="Rectangle 81"/>
          <p:cNvSpPr>
            <a:spLocks noChangeArrowheads="1"/>
          </p:cNvSpPr>
          <p:nvPr/>
        </p:nvSpPr>
        <p:spPr bwMode="auto">
          <a:xfrm>
            <a:off x="1210519" y="1606926"/>
            <a:ext cx="31750" cy="123825"/>
          </a:xfrm>
          <a:prstGeom prst="rect">
            <a:avLst/>
          </a:prstGeom>
          <a:solidFill>
            <a:srgbClr val="C4BD97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983" name="Rectangle 83"/>
          <p:cNvSpPr>
            <a:spLocks noChangeArrowheads="1"/>
          </p:cNvSpPr>
          <p:nvPr/>
        </p:nvSpPr>
        <p:spPr bwMode="auto">
          <a:xfrm>
            <a:off x="3877519" y="1606926"/>
            <a:ext cx="244475" cy="123825"/>
          </a:xfrm>
          <a:prstGeom prst="rect">
            <a:avLst/>
          </a:prstGeom>
          <a:solidFill>
            <a:srgbClr val="C4BD97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grpSp>
        <p:nvGrpSpPr>
          <p:cNvPr id="984" name="Gruppo 1138"/>
          <p:cNvGrpSpPr>
            <a:grpSpLocks/>
          </p:cNvGrpSpPr>
          <p:nvPr/>
        </p:nvGrpSpPr>
        <p:grpSpPr bwMode="auto">
          <a:xfrm>
            <a:off x="3653227" y="1866326"/>
            <a:ext cx="775155" cy="276586"/>
            <a:chOff x="2047374" y="545531"/>
            <a:chExt cx="481297" cy="161306"/>
          </a:xfrm>
        </p:grpSpPr>
        <p:grpSp>
          <p:nvGrpSpPr>
            <p:cNvPr id="1012" name="Gruppo 1170"/>
            <p:cNvGrpSpPr>
              <a:grpSpLocks/>
            </p:cNvGrpSpPr>
            <p:nvPr/>
          </p:nvGrpSpPr>
          <p:grpSpPr bwMode="auto">
            <a:xfrm>
              <a:off x="2212971" y="545531"/>
              <a:ext cx="150102" cy="32651"/>
              <a:chOff x="2178859" y="545531"/>
              <a:chExt cx="150102" cy="32651"/>
            </a:xfrm>
          </p:grpSpPr>
          <p:cxnSp>
            <p:nvCxnSpPr>
              <p:cNvPr id="1014" name="Straight Connector 92"/>
              <p:cNvCxnSpPr>
                <a:cxnSpLocks noChangeShapeType="1"/>
              </p:cNvCxnSpPr>
              <p:nvPr/>
            </p:nvCxnSpPr>
            <p:spPr bwMode="auto">
              <a:xfrm>
                <a:off x="2178859" y="560895"/>
                <a:ext cx="149444" cy="0"/>
              </a:xfrm>
              <a:prstGeom prst="line">
                <a:avLst/>
              </a:prstGeom>
              <a:noFill/>
              <a:ln w="6350">
                <a:solidFill>
                  <a:srgbClr val="26262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5" name="Straight Connector 94"/>
              <p:cNvCxnSpPr>
                <a:cxnSpLocks noChangeShapeType="1"/>
              </p:cNvCxnSpPr>
              <p:nvPr/>
            </p:nvCxnSpPr>
            <p:spPr bwMode="auto">
              <a:xfrm flipV="1">
                <a:off x="2178859" y="545531"/>
                <a:ext cx="0" cy="32651"/>
              </a:xfrm>
              <a:prstGeom prst="line">
                <a:avLst/>
              </a:prstGeom>
              <a:noFill/>
              <a:ln w="6350">
                <a:solidFill>
                  <a:srgbClr val="26262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6" name="Straight Connector 96"/>
              <p:cNvCxnSpPr>
                <a:cxnSpLocks noChangeShapeType="1"/>
              </p:cNvCxnSpPr>
              <p:nvPr/>
            </p:nvCxnSpPr>
            <p:spPr bwMode="auto">
              <a:xfrm flipV="1">
                <a:off x="2328961" y="545531"/>
                <a:ext cx="0" cy="32651"/>
              </a:xfrm>
              <a:prstGeom prst="line">
                <a:avLst/>
              </a:prstGeom>
              <a:noFill/>
              <a:ln w="6350">
                <a:solidFill>
                  <a:srgbClr val="26262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13" name="Rectangle 128"/>
            <p:cNvSpPr>
              <a:spLocks noChangeAspect="1" noChangeArrowheads="1"/>
            </p:cNvSpPr>
            <p:nvPr/>
          </p:nvSpPr>
          <p:spPr bwMode="auto">
            <a:xfrm>
              <a:off x="2047657" y="546085"/>
              <a:ext cx="481014" cy="161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defRPr/>
              </a:pPr>
              <a:r>
                <a:rPr lang="en-US" sz="1200" kern="0" dirty="0">
                  <a:solidFill>
                    <a:sysClr val="windowText" lastClr="000000"/>
                  </a:solidFill>
                  <a:latin typeface="Arial"/>
                  <a:cs typeface="Garamond"/>
                </a:rPr>
                <a:t>0.5 Kb</a:t>
              </a:r>
            </a:p>
          </p:txBody>
        </p:sp>
      </p:grpSp>
      <p:sp>
        <p:nvSpPr>
          <p:cNvPr id="985" name="Rettangolo 1139"/>
          <p:cNvSpPr>
            <a:spLocks noChangeArrowheads="1"/>
          </p:cNvSpPr>
          <p:nvPr/>
        </p:nvSpPr>
        <p:spPr bwMode="auto">
          <a:xfrm>
            <a:off x="1142257" y="1818064"/>
            <a:ext cx="393700" cy="173037"/>
          </a:xfrm>
          <a:prstGeom prst="rect">
            <a:avLst/>
          </a:prstGeom>
          <a:solidFill>
            <a:srgbClr val="C3D69B"/>
          </a:solidFill>
          <a:ln w="6350">
            <a:solidFill>
              <a:srgbClr val="0D0D0D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FFFFFF"/>
              </a:solidFill>
              <a:ea typeface="Garamond" charset="0"/>
              <a:cs typeface="Garamond" charset="0"/>
            </a:endParaRPr>
          </a:p>
        </p:txBody>
      </p:sp>
      <p:sp>
        <p:nvSpPr>
          <p:cNvPr id="986" name="Rectangle 128"/>
          <p:cNvSpPr>
            <a:spLocks noChangeAspect="1" noChangeArrowheads="1"/>
          </p:cNvSpPr>
          <p:nvPr/>
        </p:nvSpPr>
        <p:spPr bwMode="auto">
          <a:xfrm>
            <a:off x="799357" y="1759326"/>
            <a:ext cx="10842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Garamond"/>
              </a:rPr>
              <a:t>CGI</a:t>
            </a:r>
          </a:p>
        </p:txBody>
      </p:sp>
      <p:grpSp>
        <p:nvGrpSpPr>
          <p:cNvPr id="987" name="Gruppo 1141"/>
          <p:cNvGrpSpPr>
            <a:grpSpLocks noChangeAspect="1"/>
          </p:cNvGrpSpPr>
          <p:nvPr/>
        </p:nvGrpSpPr>
        <p:grpSpPr bwMode="auto">
          <a:xfrm>
            <a:off x="338982" y="2104427"/>
            <a:ext cx="2943225" cy="758212"/>
            <a:chOff x="652878" y="3018815"/>
            <a:chExt cx="1993819" cy="481792"/>
          </a:xfrm>
        </p:grpSpPr>
        <p:grpSp>
          <p:nvGrpSpPr>
            <p:cNvPr id="988" name="Gruppo 1142"/>
            <p:cNvGrpSpPr>
              <a:grpSpLocks noChangeAspect="1"/>
            </p:cNvGrpSpPr>
            <p:nvPr/>
          </p:nvGrpSpPr>
          <p:grpSpPr bwMode="auto">
            <a:xfrm>
              <a:off x="652878" y="3018815"/>
              <a:ext cx="1875911" cy="481792"/>
              <a:chOff x="2801961" y="3747136"/>
              <a:chExt cx="2032475" cy="522003"/>
            </a:xfrm>
          </p:grpSpPr>
          <p:grpSp>
            <p:nvGrpSpPr>
              <p:cNvPr id="990" name="Gruppo 1144"/>
              <p:cNvGrpSpPr>
                <a:grpSpLocks/>
              </p:cNvGrpSpPr>
              <p:nvPr/>
            </p:nvGrpSpPr>
            <p:grpSpPr bwMode="auto">
              <a:xfrm>
                <a:off x="2801961" y="4041308"/>
                <a:ext cx="931184" cy="155647"/>
                <a:chOff x="2388328" y="3680107"/>
                <a:chExt cx="931184" cy="155647"/>
              </a:xfrm>
            </p:grpSpPr>
            <p:grpSp>
              <p:nvGrpSpPr>
                <p:cNvPr id="1008" name="Gruppo 1166"/>
                <p:cNvGrpSpPr>
                  <a:grpSpLocks/>
                </p:cNvGrpSpPr>
                <p:nvPr/>
              </p:nvGrpSpPr>
              <p:grpSpPr bwMode="auto">
                <a:xfrm flipV="1">
                  <a:off x="2388328" y="3680107"/>
                  <a:ext cx="890787" cy="155647"/>
                  <a:chOff x="2112551" y="1442563"/>
                  <a:chExt cx="890787" cy="155647"/>
                </a:xfrm>
              </p:grpSpPr>
              <p:sp>
                <p:nvSpPr>
                  <p:cNvPr id="1010" name="Figura a mano libera 1009"/>
                  <p:cNvSpPr/>
                  <p:nvPr/>
                </p:nvSpPr>
                <p:spPr>
                  <a:xfrm rot="10800000">
                    <a:off x="2112551" y="1442513"/>
                    <a:ext cx="866885" cy="185800"/>
                  </a:xfrm>
                  <a:custGeom>
                    <a:avLst/>
                    <a:gdLst>
                      <a:gd name="connsiteX0" fmla="*/ 0 w 978020"/>
                      <a:gd name="connsiteY0" fmla="*/ 168294 h 212234"/>
                      <a:gd name="connsiteX1" fmla="*/ 226259 w 978020"/>
                      <a:gd name="connsiteY1" fmla="*/ 426 h 212234"/>
                      <a:gd name="connsiteX2" fmla="*/ 649581 w 978020"/>
                      <a:gd name="connsiteY2" fmla="*/ 212085 h 212234"/>
                      <a:gd name="connsiteX3" fmla="*/ 978020 w 978020"/>
                      <a:gd name="connsiteY3" fmla="*/ 36919 h 21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8020" h="212234">
                        <a:moveTo>
                          <a:pt x="0" y="168294"/>
                        </a:moveTo>
                        <a:cubicBezTo>
                          <a:pt x="58998" y="80711"/>
                          <a:pt x="117996" y="-6872"/>
                          <a:pt x="226259" y="426"/>
                        </a:cubicBezTo>
                        <a:cubicBezTo>
                          <a:pt x="334522" y="7724"/>
                          <a:pt x="524288" y="206003"/>
                          <a:pt x="649581" y="212085"/>
                        </a:cubicBezTo>
                        <a:cubicBezTo>
                          <a:pt x="774874" y="218167"/>
                          <a:pt x="978020" y="36919"/>
                          <a:pt x="978020" y="36919"/>
                        </a:cubicBezTo>
                      </a:path>
                    </a:pathLst>
                  </a:custGeom>
                  <a:noFill/>
                  <a:ln w="19050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it-IT" sz="3600" kern="0">
                      <a:solidFill>
                        <a:prstClr val="black"/>
                      </a:solidFill>
                      <a:latin typeface="Arial"/>
                      <a:cs typeface="Garamond"/>
                    </a:endParaRPr>
                  </a:p>
                </p:txBody>
              </p:sp>
              <p:sp>
                <p:nvSpPr>
                  <p:cNvPr id="1011" name="Figura a mano libera 1010"/>
                  <p:cNvSpPr/>
                  <p:nvPr/>
                </p:nvSpPr>
                <p:spPr>
                  <a:xfrm rot="10800000">
                    <a:off x="2112551" y="1442513"/>
                    <a:ext cx="866885" cy="185800"/>
                  </a:xfrm>
                  <a:custGeom>
                    <a:avLst/>
                    <a:gdLst>
                      <a:gd name="connsiteX0" fmla="*/ 0 w 978020"/>
                      <a:gd name="connsiteY0" fmla="*/ 168294 h 212234"/>
                      <a:gd name="connsiteX1" fmla="*/ 226259 w 978020"/>
                      <a:gd name="connsiteY1" fmla="*/ 426 h 212234"/>
                      <a:gd name="connsiteX2" fmla="*/ 649581 w 978020"/>
                      <a:gd name="connsiteY2" fmla="*/ 212085 h 212234"/>
                      <a:gd name="connsiteX3" fmla="*/ 978020 w 978020"/>
                      <a:gd name="connsiteY3" fmla="*/ 36919 h 21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78020" h="212234">
                        <a:moveTo>
                          <a:pt x="0" y="168294"/>
                        </a:moveTo>
                        <a:cubicBezTo>
                          <a:pt x="58998" y="80711"/>
                          <a:pt x="117996" y="-6872"/>
                          <a:pt x="226259" y="426"/>
                        </a:cubicBezTo>
                        <a:cubicBezTo>
                          <a:pt x="334522" y="7724"/>
                          <a:pt x="524288" y="206003"/>
                          <a:pt x="649581" y="212085"/>
                        </a:cubicBezTo>
                        <a:cubicBezTo>
                          <a:pt x="774874" y="218167"/>
                          <a:pt x="978020" y="36919"/>
                          <a:pt x="978020" y="36919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9BBB59">
                        <a:lumMod val="60000"/>
                        <a:lumOff val="40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it-IT" sz="3600" kern="0">
                      <a:solidFill>
                        <a:prstClr val="black"/>
                      </a:solidFill>
                      <a:latin typeface="Arial"/>
                      <a:cs typeface="Garamond"/>
                    </a:endParaRPr>
                  </a:p>
                </p:txBody>
              </p:sp>
            </p:grpSp>
            <p:sp>
              <p:nvSpPr>
                <p:cNvPr id="1009" name="Rettangolo 1167"/>
                <p:cNvSpPr>
                  <a:spLocks noChangeArrowheads="1"/>
                </p:cNvSpPr>
                <p:nvPr/>
              </p:nvSpPr>
              <p:spPr bwMode="auto">
                <a:xfrm rot="604012">
                  <a:off x="3061796" y="3681699"/>
                  <a:ext cx="257502" cy="11585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defTabSz="4572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 defTabSz="4572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 defTabSz="4572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 defTabSz="4572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 defTabSz="4572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it-IT" altLang="it-IT" sz="3600" i="0">
                    <a:solidFill>
                      <a:srgbClr val="000000"/>
                    </a:solidFill>
                    <a:ea typeface="Garamond" charset="0"/>
                    <a:cs typeface="Garamond" charset="0"/>
                  </a:endParaRPr>
                </a:p>
              </p:txBody>
            </p:sp>
          </p:grpSp>
          <p:sp>
            <p:nvSpPr>
              <p:cNvPr id="991" name="Cilindro 1145"/>
              <p:cNvSpPr>
                <a:spLocks noChangeArrowheads="1"/>
              </p:cNvSpPr>
              <p:nvPr/>
            </p:nvSpPr>
            <p:spPr bwMode="auto">
              <a:xfrm rot="4182779">
                <a:off x="3362807" y="3922685"/>
                <a:ext cx="135524" cy="299449"/>
              </a:xfrm>
              <a:prstGeom prst="can">
                <a:avLst>
                  <a:gd name="adj" fmla="val 21553"/>
                </a:avLst>
              </a:prstGeom>
              <a:solidFill>
                <a:srgbClr val="C4BD97"/>
              </a:solidFill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t-IT" altLang="it-IT" sz="3600" i="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92" name="Figura a mano libera 991"/>
              <p:cNvSpPr/>
              <p:nvPr/>
            </p:nvSpPr>
            <p:spPr>
              <a:xfrm rot="1261929" flipV="1">
                <a:off x="4420381" y="3927049"/>
                <a:ext cx="58258" cy="113666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noFill/>
              <a:ln w="6350" cap="rnd" cmpd="sng" algn="ctr">
                <a:solidFill>
                  <a:srgbClr val="262626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lang="en-AU" sz="3600" kern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sp>
            <p:nvSpPr>
              <p:cNvPr id="993" name="Cilindro 1147"/>
              <p:cNvSpPr>
                <a:spLocks/>
              </p:cNvSpPr>
              <p:nvPr/>
            </p:nvSpPr>
            <p:spPr bwMode="auto">
              <a:xfrm rot="8100000" flipV="1">
                <a:off x="4344034" y="3747136"/>
                <a:ext cx="104922" cy="215556"/>
              </a:xfrm>
              <a:prstGeom prst="can">
                <a:avLst>
                  <a:gd name="adj" fmla="val 50001"/>
                </a:avLst>
              </a:prstGeom>
              <a:gradFill rotWithShape="1">
                <a:gsLst>
                  <a:gs pos="0">
                    <a:srgbClr val="FF6666"/>
                  </a:gs>
                  <a:gs pos="75000">
                    <a:srgbClr val="FF6666"/>
                  </a:gs>
                  <a:gs pos="100000">
                    <a:srgbClr val="FFFFFF"/>
                  </a:gs>
                </a:gsLst>
                <a:path path="rect">
                  <a:fillToRect l="50000" t="50000" r="50000" b="50000"/>
                </a:path>
              </a:gradFill>
              <a:ln w="6350">
                <a:solidFill>
                  <a:srgbClr val="26262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AU" altLang="it-IT" sz="1800" i="0">
                  <a:solidFill>
                    <a:srgbClr val="FFFFFF"/>
                  </a:solidFill>
                  <a:ea typeface="Garamond" charset="0"/>
                  <a:cs typeface="Garamond" charset="0"/>
                </a:endParaRPr>
              </a:p>
            </p:txBody>
          </p:sp>
          <p:grpSp>
            <p:nvGrpSpPr>
              <p:cNvPr id="994" name="Gruppo 1148"/>
              <p:cNvGrpSpPr>
                <a:grpSpLocks/>
              </p:cNvGrpSpPr>
              <p:nvPr/>
            </p:nvGrpSpPr>
            <p:grpSpPr bwMode="auto">
              <a:xfrm>
                <a:off x="3562880" y="3997767"/>
                <a:ext cx="1271556" cy="126457"/>
                <a:chOff x="1016467" y="1045467"/>
                <a:chExt cx="1271556" cy="126457"/>
              </a:xfrm>
            </p:grpSpPr>
            <p:sp>
              <p:nvSpPr>
                <p:cNvPr id="1006" name="Figura a mano libera 1005"/>
                <p:cNvSpPr/>
                <p:nvPr/>
              </p:nvSpPr>
              <p:spPr>
                <a:xfrm>
                  <a:off x="1016404" y="1045790"/>
                  <a:ext cx="1286347" cy="125688"/>
                </a:xfrm>
                <a:custGeom>
                  <a:avLst/>
                  <a:gdLst>
                    <a:gd name="connsiteX0" fmla="*/ 0 w 1492045"/>
                    <a:gd name="connsiteY0" fmla="*/ 27196 h 215195"/>
                    <a:gd name="connsiteX1" fmla="*/ 79727 w 1492045"/>
                    <a:gd name="connsiteY1" fmla="*/ 15806 h 215195"/>
                    <a:gd name="connsiteX2" fmla="*/ 364469 w 1492045"/>
                    <a:gd name="connsiteY2" fmla="*/ 215136 h 215195"/>
                    <a:gd name="connsiteX3" fmla="*/ 723243 w 1492045"/>
                    <a:gd name="connsiteY3" fmla="*/ 38587 h 215195"/>
                    <a:gd name="connsiteX4" fmla="*/ 1173135 w 1492045"/>
                    <a:gd name="connsiteY4" fmla="*/ 215136 h 215195"/>
                    <a:gd name="connsiteX5" fmla="*/ 1492045 w 1492045"/>
                    <a:gd name="connsiteY5" fmla="*/ 44282 h 21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92045" h="215195">
                      <a:moveTo>
                        <a:pt x="0" y="27196"/>
                      </a:moveTo>
                      <a:cubicBezTo>
                        <a:pt x="9491" y="5839"/>
                        <a:pt x="18982" y="-15517"/>
                        <a:pt x="79727" y="15806"/>
                      </a:cubicBezTo>
                      <a:cubicBezTo>
                        <a:pt x="140472" y="47129"/>
                        <a:pt x="257216" y="211339"/>
                        <a:pt x="364469" y="215136"/>
                      </a:cubicBezTo>
                      <a:cubicBezTo>
                        <a:pt x="471722" y="218933"/>
                        <a:pt x="588465" y="38587"/>
                        <a:pt x="723243" y="38587"/>
                      </a:cubicBezTo>
                      <a:cubicBezTo>
                        <a:pt x="858021" y="38587"/>
                        <a:pt x="1045001" y="214187"/>
                        <a:pt x="1173135" y="215136"/>
                      </a:cubicBezTo>
                      <a:cubicBezTo>
                        <a:pt x="1301269" y="216085"/>
                        <a:pt x="1492045" y="44282"/>
                        <a:pt x="1492045" y="44282"/>
                      </a:cubicBezTo>
                    </a:path>
                  </a:pathLst>
                </a:custGeom>
                <a:noFill/>
                <a:ln w="19050" cap="rnd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it-IT" sz="36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  <p:sp>
              <p:nvSpPr>
                <p:cNvPr id="1007" name="Figura a mano libera 1006"/>
                <p:cNvSpPr/>
                <p:nvPr/>
              </p:nvSpPr>
              <p:spPr>
                <a:xfrm>
                  <a:off x="1016404" y="1045790"/>
                  <a:ext cx="1286347" cy="125688"/>
                </a:xfrm>
                <a:custGeom>
                  <a:avLst/>
                  <a:gdLst>
                    <a:gd name="connsiteX0" fmla="*/ 0 w 1492045"/>
                    <a:gd name="connsiteY0" fmla="*/ 27196 h 215195"/>
                    <a:gd name="connsiteX1" fmla="*/ 79727 w 1492045"/>
                    <a:gd name="connsiteY1" fmla="*/ 15806 h 215195"/>
                    <a:gd name="connsiteX2" fmla="*/ 364469 w 1492045"/>
                    <a:gd name="connsiteY2" fmla="*/ 215136 h 215195"/>
                    <a:gd name="connsiteX3" fmla="*/ 723243 w 1492045"/>
                    <a:gd name="connsiteY3" fmla="*/ 38587 h 215195"/>
                    <a:gd name="connsiteX4" fmla="*/ 1173135 w 1492045"/>
                    <a:gd name="connsiteY4" fmla="*/ 215136 h 215195"/>
                    <a:gd name="connsiteX5" fmla="*/ 1492045 w 1492045"/>
                    <a:gd name="connsiteY5" fmla="*/ 44282 h 21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92045" h="215195">
                      <a:moveTo>
                        <a:pt x="0" y="27196"/>
                      </a:moveTo>
                      <a:cubicBezTo>
                        <a:pt x="9491" y="5839"/>
                        <a:pt x="18982" y="-15517"/>
                        <a:pt x="79727" y="15806"/>
                      </a:cubicBezTo>
                      <a:cubicBezTo>
                        <a:pt x="140472" y="47129"/>
                        <a:pt x="257216" y="211339"/>
                        <a:pt x="364469" y="215136"/>
                      </a:cubicBezTo>
                      <a:cubicBezTo>
                        <a:pt x="471722" y="218933"/>
                        <a:pt x="588465" y="38587"/>
                        <a:pt x="723243" y="38587"/>
                      </a:cubicBezTo>
                      <a:cubicBezTo>
                        <a:pt x="858021" y="38587"/>
                        <a:pt x="1045001" y="214187"/>
                        <a:pt x="1173135" y="215136"/>
                      </a:cubicBezTo>
                      <a:cubicBezTo>
                        <a:pt x="1301269" y="216085"/>
                        <a:pt x="1492045" y="44282"/>
                        <a:pt x="1492045" y="44282"/>
                      </a:cubicBezTo>
                    </a:path>
                  </a:pathLst>
                </a:custGeom>
                <a:noFill/>
                <a:ln w="12700" cap="rnd" cmpd="sng" algn="ctr">
                  <a:solidFill>
                    <a:srgbClr val="C3D69B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lang="it-IT" sz="3600" kern="0">
                    <a:solidFill>
                      <a:prstClr val="black"/>
                    </a:solidFill>
                    <a:latin typeface="Arial"/>
                    <a:cs typeface="Garamond"/>
                  </a:endParaRPr>
                </a:p>
              </p:txBody>
            </p:sp>
          </p:grpSp>
          <p:sp>
            <p:nvSpPr>
              <p:cNvPr id="995" name="Cilindro 1149"/>
              <p:cNvSpPr>
                <a:spLocks noChangeArrowheads="1"/>
              </p:cNvSpPr>
              <p:nvPr/>
            </p:nvSpPr>
            <p:spPr bwMode="auto">
              <a:xfrm rot="6593390">
                <a:off x="4307196" y="3925353"/>
                <a:ext cx="65576" cy="195748"/>
              </a:xfrm>
              <a:prstGeom prst="can">
                <a:avLst>
                  <a:gd name="adj" fmla="val 14442"/>
                </a:avLst>
              </a:prstGeom>
              <a:solidFill>
                <a:srgbClr val="A6A6A6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t-IT" altLang="it-IT" sz="3600" i="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96" name="Cilindro 1150"/>
              <p:cNvSpPr>
                <a:spLocks noChangeAspect="1"/>
              </p:cNvSpPr>
              <p:nvPr/>
            </p:nvSpPr>
            <p:spPr bwMode="auto">
              <a:xfrm rot="3852550">
                <a:off x="3962889" y="3953692"/>
                <a:ext cx="65576" cy="180602"/>
              </a:xfrm>
              <a:prstGeom prst="can">
                <a:avLst>
                  <a:gd name="adj" fmla="val 14446"/>
                </a:avLst>
              </a:prstGeom>
              <a:solidFill>
                <a:srgbClr val="A6A6A6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t-IT" altLang="it-IT" sz="3600" i="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97" name="Cilindro 1151"/>
              <p:cNvSpPr>
                <a:spLocks noChangeAspect="1"/>
              </p:cNvSpPr>
              <p:nvPr/>
            </p:nvSpPr>
            <p:spPr bwMode="auto">
              <a:xfrm rot="17880000" flipH="1">
                <a:off x="3751957" y="3963565"/>
                <a:ext cx="64484" cy="179436"/>
              </a:xfrm>
              <a:prstGeom prst="can">
                <a:avLst>
                  <a:gd name="adj" fmla="val 14441"/>
                </a:avLst>
              </a:prstGeom>
              <a:solidFill>
                <a:srgbClr val="A6A6A6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it-IT" altLang="it-IT" sz="3600" i="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98" name="CasellaDiTesto 1152"/>
              <p:cNvSpPr txBox="1">
                <a:spLocks noChangeArrowheads="1"/>
              </p:cNvSpPr>
              <p:nvPr/>
            </p:nvSpPr>
            <p:spPr bwMode="auto">
              <a:xfrm rot="-1260000">
                <a:off x="3050142" y="3983881"/>
                <a:ext cx="738717" cy="179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AU" altLang="it-IT" sz="1100" i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Ex. 1</a:t>
                </a:r>
                <a:endParaRPr lang="en-AU" altLang="it-IT" sz="1100" i="0" baseline="3000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99" name="CasellaDiTesto 1153"/>
              <p:cNvSpPr txBox="1">
                <a:spLocks noChangeArrowheads="1"/>
              </p:cNvSpPr>
              <p:nvPr/>
            </p:nvSpPr>
            <p:spPr bwMode="auto">
              <a:xfrm>
                <a:off x="3390371" y="4077874"/>
                <a:ext cx="737553" cy="191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AU" altLang="it-IT" sz="1200" i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D3A</a:t>
                </a:r>
                <a:endParaRPr lang="en-AU" altLang="it-IT" sz="1200" i="0" baseline="3000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00" name="CasellaDiTesto 1154"/>
              <p:cNvSpPr txBox="1">
                <a:spLocks noChangeArrowheads="1"/>
              </p:cNvSpPr>
              <p:nvPr/>
            </p:nvSpPr>
            <p:spPr bwMode="auto">
              <a:xfrm>
                <a:off x="3685159" y="4066945"/>
                <a:ext cx="751534" cy="191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AU" altLang="it-IT" sz="1200" i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D3L</a:t>
                </a:r>
                <a:endParaRPr lang="en-AU" altLang="it-IT" sz="1200" i="0" baseline="3000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01" name="CasellaDiTesto 1155"/>
              <p:cNvSpPr txBox="1">
                <a:spLocks noChangeArrowheads="1"/>
              </p:cNvSpPr>
              <p:nvPr/>
            </p:nvSpPr>
            <p:spPr bwMode="auto">
              <a:xfrm>
                <a:off x="4102290" y="4058201"/>
                <a:ext cx="482380" cy="191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AU" altLang="it-IT" sz="1200" i="0">
                    <a:solidFill>
                      <a:srgbClr val="000000"/>
                    </a:solidFill>
                    <a:ea typeface="Garamond" charset="0"/>
                    <a:cs typeface="Garamond" charset="0"/>
                  </a:rPr>
                  <a:t>K</a:t>
                </a:r>
                <a:endParaRPr lang="en-AU" altLang="it-IT" sz="1200" i="0" baseline="30000">
                  <a:solidFill>
                    <a:srgbClr val="000000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02" name="Figura a mano libera 1001"/>
              <p:cNvSpPr/>
              <p:nvPr/>
            </p:nvSpPr>
            <p:spPr>
              <a:xfrm rot="519705" flipV="1">
                <a:off x="3995094" y="3883331"/>
                <a:ext cx="140986" cy="119131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noFill/>
              <a:ln w="6350" cap="rnd" cmpd="sng" algn="ctr">
                <a:solidFill>
                  <a:srgbClr val="262626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lang="en-AU" sz="3600" kern="0" dirty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sp>
            <p:nvSpPr>
              <p:cNvPr id="1003" name="Cilindro 1157"/>
              <p:cNvSpPr>
                <a:spLocks/>
              </p:cNvSpPr>
              <p:nvPr/>
            </p:nvSpPr>
            <p:spPr bwMode="auto">
              <a:xfrm rot="7800000" flipV="1">
                <a:off x="3974056" y="3736094"/>
                <a:ext cx="103830" cy="201574"/>
              </a:xfrm>
              <a:prstGeom prst="can">
                <a:avLst>
                  <a:gd name="adj" fmla="val 54404"/>
                </a:avLst>
              </a:prstGeom>
              <a:gradFill rotWithShape="1">
                <a:gsLst>
                  <a:gs pos="0">
                    <a:srgbClr val="FFCC33"/>
                  </a:gs>
                  <a:gs pos="71001">
                    <a:srgbClr val="FFCC33"/>
                  </a:gs>
                  <a:gs pos="100000">
                    <a:srgbClr val="FFFFFF"/>
                  </a:gs>
                </a:gsLst>
                <a:path path="rect">
                  <a:fillToRect l="50000" t="50000" r="50000" b="50000"/>
                </a:path>
              </a:gradFill>
              <a:ln w="6350">
                <a:solidFill>
                  <a:srgbClr val="26262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AU" altLang="it-IT" sz="1800" i="0">
                  <a:solidFill>
                    <a:srgbClr val="FFFFFF"/>
                  </a:solidFill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04" name="Figura a mano libera 1003"/>
              <p:cNvSpPr/>
              <p:nvPr/>
            </p:nvSpPr>
            <p:spPr>
              <a:xfrm rot="351007" flipH="1" flipV="1">
                <a:off x="3651370" y="3910655"/>
                <a:ext cx="161958" cy="101643"/>
              </a:xfrm>
              <a:custGeom>
                <a:avLst/>
                <a:gdLst>
                  <a:gd name="connsiteX0" fmla="*/ 75670 w 177256"/>
                  <a:gd name="connsiteY0" fmla="*/ 238049 h 238049"/>
                  <a:gd name="connsiteX1" fmla="*/ 128786 w 177256"/>
                  <a:gd name="connsiteY1" fmla="*/ 184930 h 238049"/>
                  <a:gd name="connsiteX2" fmla="*/ 162587 w 177256"/>
                  <a:gd name="connsiteY2" fmla="*/ 151127 h 238049"/>
                  <a:gd name="connsiteX3" fmla="*/ 177073 w 177256"/>
                  <a:gd name="connsiteY3" fmla="*/ 131812 h 238049"/>
                  <a:gd name="connsiteX4" fmla="*/ 167415 w 177256"/>
                  <a:gd name="connsiteY4" fmla="*/ 117325 h 238049"/>
                  <a:gd name="connsiteX5" fmla="*/ 123957 w 177256"/>
                  <a:gd name="connsiteY5" fmla="*/ 117325 h 238049"/>
                  <a:gd name="connsiteX6" fmla="*/ 56355 w 177256"/>
                  <a:gd name="connsiteY6" fmla="*/ 136641 h 238049"/>
                  <a:gd name="connsiteX7" fmla="*/ 3239 w 177256"/>
                  <a:gd name="connsiteY7" fmla="*/ 151127 h 238049"/>
                  <a:gd name="connsiteX8" fmla="*/ 12896 w 177256"/>
                  <a:gd name="connsiteY8" fmla="*/ 117325 h 238049"/>
                  <a:gd name="connsiteX9" fmla="*/ 70841 w 177256"/>
                  <a:gd name="connsiteY9" fmla="*/ 88351 h 238049"/>
                  <a:gd name="connsiteX10" fmla="*/ 133614 w 177256"/>
                  <a:gd name="connsiteY10" fmla="*/ 69035 h 238049"/>
                  <a:gd name="connsiteX11" fmla="*/ 162587 w 177256"/>
                  <a:gd name="connsiteY11" fmla="*/ 49719 h 238049"/>
                  <a:gd name="connsiteX12" fmla="*/ 162587 w 177256"/>
                  <a:gd name="connsiteY12" fmla="*/ 20746 h 238049"/>
                  <a:gd name="connsiteX13" fmla="*/ 119128 w 177256"/>
                  <a:gd name="connsiteY13" fmla="*/ 1430 h 238049"/>
                  <a:gd name="connsiteX14" fmla="*/ 109471 w 177256"/>
                  <a:gd name="connsiteY14" fmla="*/ 1430 h 23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7256" h="238049">
                    <a:moveTo>
                      <a:pt x="75670" y="238049"/>
                    </a:moveTo>
                    <a:lnTo>
                      <a:pt x="128786" y="184930"/>
                    </a:lnTo>
                    <a:cubicBezTo>
                      <a:pt x="143272" y="170443"/>
                      <a:pt x="154539" y="159980"/>
                      <a:pt x="162587" y="151127"/>
                    </a:cubicBezTo>
                    <a:cubicBezTo>
                      <a:pt x="170635" y="142274"/>
                      <a:pt x="176268" y="137446"/>
                      <a:pt x="177073" y="131812"/>
                    </a:cubicBezTo>
                    <a:cubicBezTo>
                      <a:pt x="177878" y="126178"/>
                      <a:pt x="176268" y="119740"/>
                      <a:pt x="167415" y="117325"/>
                    </a:cubicBezTo>
                    <a:cubicBezTo>
                      <a:pt x="158562" y="114910"/>
                      <a:pt x="142467" y="114106"/>
                      <a:pt x="123957" y="117325"/>
                    </a:cubicBezTo>
                    <a:cubicBezTo>
                      <a:pt x="105447" y="120544"/>
                      <a:pt x="56355" y="136641"/>
                      <a:pt x="56355" y="136641"/>
                    </a:cubicBezTo>
                    <a:cubicBezTo>
                      <a:pt x="36235" y="142275"/>
                      <a:pt x="10482" y="154346"/>
                      <a:pt x="3239" y="151127"/>
                    </a:cubicBezTo>
                    <a:cubicBezTo>
                      <a:pt x="-4004" y="147908"/>
                      <a:pt x="1629" y="127788"/>
                      <a:pt x="12896" y="117325"/>
                    </a:cubicBezTo>
                    <a:cubicBezTo>
                      <a:pt x="24163" y="106862"/>
                      <a:pt x="50721" y="96399"/>
                      <a:pt x="70841" y="88351"/>
                    </a:cubicBezTo>
                    <a:cubicBezTo>
                      <a:pt x="90961" y="80303"/>
                      <a:pt x="118323" y="75474"/>
                      <a:pt x="133614" y="69035"/>
                    </a:cubicBezTo>
                    <a:cubicBezTo>
                      <a:pt x="148905" y="62596"/>
                      <a:pt x="157758" y="57767"/>
                      <a:pt x="162587" y="49719"/>
                    </a:cubicBezTo>
                    <a:cubicBezTo>
                      <a:pt x="167416" y="41671"/>
                      <a:pt x="169830" y="28794"/>
                      <a:pt x="162587" y="20746"/>
                    </a:cubicBezTo>
                    <a:cubicBezTo>
                      <a:pt x="155344" y="12698"/>
                      <a:pt x="127981" y="4649"/>
                      <a:pt x="119128" y="1430"/>
                    </a:cubicBezTo>
                    <a:cubicBezTo>
                      <a:pt x="110275" y="-1789"/>
                      <a:pt x="109471" y="1430"/>
                      <a:pt x="109471" y="1430"/>
                    </a:cubicBezTo>
                  </a:path>
                </a:pathLst>
              </a:custGeom>
              <a:noFill/>
              <a:ln w="6350" cap="rnd" cmpd="sng" algn="ctr">
                <a:solidFill>
                  <a:srgbClr val="262626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lang="en-AU" sz="3600" kern="0">
                  <a:solidFill>
                    <a:prstClr val="black"/>
                  </a:solidFill>
                  <a:latin typeface="Arial"/>
                  <a:cs typeface="Garamond"/>
                </a:endParaRPr>
              </a:p>
            </p:txBody>
          </p:sp>
          <p:sp>
            <p:nvSpPr>
              <p:cNvPr id="1005" name="Cilindro 1163"/>
              <p:cNvSpPr>
                <a:spLocks/>
              </p:cNvSpPr>
              <p:nvPr/>
            </p:nvSpPr>
            <p:spPr bwMode="auto">
              <a:xfrm rot="3900000">
                <a:off x="3784753" y="3768336"/>
                <a:ext cx="104922" cy="201574"/>
              </a:xfrm>
              <a:prstGeom prst="can">
                <a:avLst>
                  <a:gd name="adj" fmla="val 89833"/>
                </a:avLst>
              </a:prstGeom>
              <a:gradFill rotWithShape="1">
                <a:gsLst>
                  <a:gs pos="0">
                    <a:srgbClr val="8EB4E3"/>
                  </a:gs>
                  <a:gs pos="75000">
                    <a:srgbClr val="8EB4E3"/>
                  </a:gs>
                  <a:gs pos="100000">
                    <a:srgbClr val="FFFFFF"/>
                  </a:gs>
                </a:gsLst>
                <a:path path="rect">
                  <a:fillToRect l="50000" t="50000" r="50000" b="50000"/>
                </a:path>
              </a:gradFill>
              <a:ln w="6350">
                <a:solidFill>
                  <a:srgbClr val="262626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AU" altLang="it-IT" sz="1800" i="0">
                  <a:solidFill>
                    <a:srgbClr val="FFFFFF"/>
                  </a:solidFill>
                  <a:ea typeface="Garamond" charset="0"/>
                  <a:cs typeface="Garamond" charset="0"/>
                </a:endParaRPr>
              </a:p>
            </p:txBody>
          </p:sp>
        </p:grpSp>
        <p:sp>
          <p:nvSpPr>
            <p:cNvPr id="989" name="Rettangolo 1143"/>
            <p:cNvSpPr>
              <a:spLocks noChangeArrowheads="1"/>
            </p:cNvSpPr>
            <p:nvPr/>
          </p:nvSpPr>
          <p:spPr bwMode="auto">
            <a:xfrm>
              <a:off x="2411181" y="3230263"/>
              <a:ext cx="235516" cy="141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it-IT" altLang="it-IT" sz="3600" i="0">
                <a:solidFill>
                  <a:srgbClr val="000000"/>
                </a:solidFill>
                <a:ea typeface="Garamond" charset="0"/>
                <a:cs typeface="Garamond" charset="0"/>
              </a:endParaRPr>
            </a:p>
          </p:txBody>
        </p:sp>
      </p:grpSp>
      <p:sp>
        <p:nvSpPr>
          <p:cNvPr id="1017" name="Rettangolo 1175"/>
          <p:cNvSpPr>
            <a:spLocks noChangeArrowheads="1"/>
          </p:cNvSpPr>
          <p:nvPr/>
        </p:nvSpPr>
        <p:spPr bwMode="auto">
          <a:xfrm>
            <a:off x="313582" y="2518151"/>
            <a:ext cx="290513" cy="344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4400" i="0">
              <a:solidFill>
                <a:srgbClr val="000000"/>
              </a:solidFill>
              <a:ea typeface="Garamond" charset="0"/>
              <a:cs typeface="Garamond" charset="0"/>
            </a:endParaRPr>
          </a:p>
        </p:txBody>
      </p:sp>
      <p:sp>
        <p:nvSpPr>
          <p:cNvPr id="1018" name="Rectangle 79"/>
          <p:cNvSpPr>
            <a:spLocks noChangeArrowheads="1"/>
          </p:cNvSpPr>
          <p:nvPr/>
        </p:nvSpPr>
        <p:spPr bwMode="auto">
          <a:xfrm>
            <a:off x="1744063" y="1564064"/>
            <a:ext cx="1033320" cy="246062"/>
          </a:xfrm>
          <a:prstGeom prst="rect">
            <a:avLst/>
          </a:prstGeom>
          <a:solidFill>
            <a:srgbClr val="FF00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AU" altLang="it-IT" sz="1400" i="0">
              <a:solidFill>
                <a:srgbClr val="618FFD"/>
              </a:solidFill>
              <a:effectLst>
                <a:outerShdw blurRad="38100" dist="38100" dir="2700000" algn="tl">
                  <a:srgbClr val="000000"/>
                </a:outerShdw>
              </a:effectLst>
              <a:ea typeface="Garamond" charset="0"/>
              <a:cs typeface="Garamond" charset="0"/>
            </a:endParaRPr>
          </a:p>
        </p:txBody>
      </p:sp>
      <p:sp>
        <p:nvSpPr>
          <p:cNvPr id="1019" name="Rectangle 128"/>
          <p:cNvSpPr>
            <a:spLocks noChangeAspect="1" noChangeArrowheads="1"/>
          </p:cNvSpPr>
          <p:nvPr/>
        </p:nvSpPr>
        <p:spPr bwMode="auto">
          <a:xfrm>
            <a:off x="1673192" y="1532314"/>
            <a:ext cx="1183994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rgbClr val="FFFFFF">
                    <a:lumMod val="95000"/>
                  </a:srgbClr>
                </a:solidFill>
                <a:latin typeface="Arial"/>
                <a:cs typeface="Garamond"/>
              </a:rPr>
              <a:t>REPORTER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BD35357-9ECC-9142-911F-093F2EB7B061}"/>
              </a:ext>
            </a:extLst>
          </p:cNvPr>
          <p:cNvGrpSpPr/>
          <p:nvPr/>
        </p:nvGrpSpPr>
        <p:grpSpPr>
          <a:xfrm>
            <a:off x="3746500" y="1222649"/>
            <a:ext cx="8344715" cy="4783762"/>
            <a:chOff x="3746500" y="1222649"/>
            <a:chExt cx="8344715" cy="4783762"/>
          </a:xfrm>
        </p:grpSpPr>
        <p:sp>
          <p:nvSpPr>
            <p:cNvPr id="608" name="Rectangle 128"/>
            <p:cNvSpPr>
              <a:spLocks noChangeAspect="1" noChangeArrowheads="1"/>
            </p:cNvSpPr>
            <p:nvPr/>
          </p:nvSpPr>
          <p:spPr bwMode="auto">
            <a:xfrm>
              <a:off x="4634181" y="2192090"/>
              <a:ext cx="1809568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Garamond" charset="0"/>
                  <a:cs typeface="Garamond" charset="0"/>
                </a:rPr>
                <a:t>B2M silenced cells</a:t>
              </a:r>
              <a:endParaRPr kumimoji="0" lang="en-US" alt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Garamond" charset="0"/>
                <a:cs typeface="Garamond" charset="0"/>
              </a:endParaRPr>
            </a:p>
          </p:txBody>
        </p: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94BE15C7-2636-764B-B943-B656D1820E16}"/>
                </a:ext>
              </a:extLst>
            </p:cNvPr>
            <p:cNvGrpSpPr/>
            <p:nvPr/>
          </p:nvGrpSpPr>
          <p:grpSpPr>
            <a:xfrm>
              <a:off x="3746500" y="1222649"/>
              <a:ext cx="8344715" cy="4783762"/>
              <a:chOff x="3746500" y="1222649"/>
              <a:chExt cx="8344715" cy="4783762"/>
            </a:xfrm>
          </p:grpSpPr>
          <p:sp>
            <p:nvSpPr>
              <p:cNvPr id="600" name="Rettangolo 599"/>
              <p:cNvSpPr/>
              <p:nvPr/>
            </p:nvSpPr>
            <p:spPr bwMode="auto">
              <a:xfrm>
                <a:off x="3746500" y="4191763"/>
                <a:ext cx="368300" cy="441325"/>
              </a:xfrm>
              <a:prstGeom prst="rect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6" name="Gruppo 5"/>
              <p:cNvGrpSpPr/>
              <p:nvPr/>
            </p:nvGrpSpPr>
            <p:grpSpPr>
              <a:xfrm>
                <a:off x="4775838" y="2547920"/>
                <a:ext cx="1535113" cy="1209675"/>
                <a:chOff x="4775838" y="2520875"/>
                <a:chExt cx="1535113" cy="1209675"/>
              </a:xfrm>
            </p:grpSpPr>
            <p:grpSp>
              <p:nvGrpSpPr>
                <p:cNvPr id="601" name="Gruppo 249"/>
                <p:cNvGrpSpPr>
                  <a:grpSpLocks/>
                </p:cNvGrpSpPr>
                <p:nvPr/>
              </p:nvGrpSpPr>
              <p:grpSpPr bwMode="auto">
                <a:xfrm>
                  <a:off x="5126676" y="2887588"/>
                  <a:ext cx="441325" cy="419100"/>
                  <a:chOff x="5560407" y="2125796"/>
                  <a:chExt cx="669550" cy="639257"/>
                </a:xfrm>
              </p:grpSpPr>
              <p:sp>
                <p:nvSpPr>
                  <p:cNvPr id="626" name="Figura a mano libera 625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7" name="Figura a mano libera 626"/>
                  <p:cNvSpPr/>
                  <p:nvPr/>
                </p:nvSpPr>
                <p:spPr>
                  <a:xfrm>
                    <a:off x="5719365" y="2212967"/>
                    <a:ext cx="414254" cy="423749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8" name="Figura a mano libera 627"/>
                  <p:cNvSpPr/>
                  <p:nvPr/>
                </p:nvSpPr>
                <p:spPr>
                  <a:xfrm rot="2632726">
                    <a:off x="5832561" y="2249288"/>
                    <a:ext cx="103564" cy="188871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2" name="Gruppo 250"/>
                <p:cNvGrpSpPr>
                  <a:grpSpLocks/>
                </p:cNvGrpSpPr>
                <p:nvPr/>
              </p:nvGrpSpPr>
              <p:grpSpPr bwMode="auto">
                <a:xfrm>
                  <a:off x="5475926" y="2711375"/>
                  <a:ext cx="439737" cy="420688"/>
                  <a:chOff x="5560407" y="2125796"/>
                  <a:chExt cx="669550" cy="639257"/>
                </a:xfrm>
              </p:grpSpPr>
              <p:sp>
                <p:nvSpPr>
                  <p:cNvPr id="623" name="Figura a mano libera 622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4" name="Figura a mano libera 623"/>
                  <p:cNvSpPr/>
                  <p:nvPr/>
                </p:nvSpPr>
                <p:spPr>
                  <a:xfrm>
                    <a:off x="5719939" y="2212638"/>
                    <a:ext cx="415750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5" name="Figura a mano libera 624"/>
                  <p:cNvSpPr/>
                  <p:nvPr/>
                </p:nvSpPr>
                <p:spPr>
                  <a:xfrm rot="2632726">
                    <a:off x="5833544" y="2248823"/>
                    <a:ext cx="101520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3" name="Gruppo 251"/>
                <p:cNvGrpSpPr>
                  <a:grpSpLocks/>
                </p:cNvGrpSpPr>
                <p:nvPr/>
              </p:nvGrpSpPr>
              <p:grpSpPr bwMode="auto">
                <a:xfrm>
                  <a:off x="5366388" y="3125713"/>
                  <a:ext cx="439738" cy="420687"/>
                  <a:chOff x="5560407" y="2125796"/>
                  <a:chExt cx="669550" cy="639257"/>
                </a:xfrm>
              </p:grpSpPr>
              <p:sp>
                <p:nvSpPr>
                  <p:cNvPr id="620" name="Figura a mano libera 619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1" name="Figura a mano libera 620"/>
                  <p:cNvSpPr/>
                  <p:nvPr/>
                </p:nvSpPr>
                <p:spPr>
                  <a:xfrm>
                    <a:off x="5719939" y="2212639"/>
                    <a:ext cx="415749" cy="424564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22" name="Figura a mano libera 621"/>
                  <p:cNvSpPr/>
                  <p:nvPr/>
                </p:nvSpPr>
                <p:spPr>
                  <a:xfrm rot="2632726">
                    <a:off x="5833545" y="2248822"/>
                    <a:ext cx="101520" cy="19057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4" name="Gruppo 252"/>
                <p:cNvGrpSpPr>
                  <a:grpSpLocks/>
                </p:cNvGrpSpPr>
                <p:nvPr/>
              </p:nvGrpSpPr>
              <p:grpSpPr bwMode="auto">
                <a:xfrm>
                  <a:off x="5710876" y="3006650"/>
                  <a:ext cx="441325" cy="420688"/>
                  <a:chOff x="5560407" y="2125796"/>
                  <a:chExt cx="669550" cy="639257"/>
                </a:xfrm>
              </p:grpSpPr>
              <p:sp>
                <p:nvSpPr>
                  <p:cNvPr id="617" name="Figura a mano libera 616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8" name="Figura a mano libera 617"/>
                  <p:cNvSpPr/>
                  <p:nvPr/>
                </p:nvSpPr>
                <p:spPr>
                  <a:xfrm>
                    <a:off x="5719365" y="2212638"/>
                    <a:ext cx="414254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9" name="Figura a mano libera 618"/>
                  <p:cNvSpPr/>
                  <p:nvPr/>
                </p:nvSpPr>
                <p:spPr>
                  <a:xfrm rot="2632726">
                    <a:off x="5832561" y="2248823"/>
                    <a:ext cx="103564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5" name="Gruppo 253"/>
                <p:cNvGrpSpPr>
                  <a:grpSpLocks/>
                </p:cNvGrpSpPr>
                <p:nvPr/>
              </p:nvGrpSpPr>
              <p:grpSpPr bwMode="auto">
                <a:xfrm>
                  <a:off x="4958401" y="3209850"/>
                  <a:ext cx="439737" cy="420688"/>
                  <a:chOff x="5560407" y="2125796"/>
                  <a:chExt cx="669550" cy="639257"/>
                </a:xfrm>
              </p:grpSpPr>
              <p:sp>
                <p:nvSpPr>
                  <p:cNvPr id="614" name="Figura a mano libera 613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5" name="Figura a mano libera 614"/>
                  <p:cNvSpPr/>
                  <p:nvPr/>
                </p:nvSpPr>
                <p:spPr>
                  <a:xfrm>
                    <a:off x="5719939" y="2212638"/>
                    <a:ext cx="415750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6" name="Figura a mano libera 615"/>
                  <p:cNvSpPr/>
                  <p:nvPr/>
                </p:nvSpPr>
                <p:spPr>
                  <a:xfrm rot="2632726">
                    <a:off x="5833544" y="2248823"/>
                    <a:ext cx="101520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06" name="Gruppo 254"/>
                <p:cNvGrpSpPr>
                  <a:grpSpLocks/>
                </p:cNvGrpSpPr>
                <p:nvPr/>
              </p:nvGrpSpPr>
              <p:grpSpPr bwMode="auto">
                <a:xfrm>
                  <a:off x="5064763" y="2598663"/>
                  <a:ext cx="439738" cy="420687"/>
                  <a:chOff x="5560407" y="2125796"/>
                  <a:chExt cx="669550" cy="639257"/>
                </a:xfrm>
              </p:grpSpPr>
              <p:sp>
                <p:nvSpPr>
                  <p:cNvPr id="611" name="Figura a mano libera 610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2" name="Figura a mano libera 611"/>
                  <p:cNvSpPr/>
                  <p:nvPr/>
                </p:nvSpPr>
                <p:spPr>
                  <a:xfrm>
                    <a:off x="5719939" y="2212639"/>
                    <a:ext cx="415749" cy="424564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13" name="Figura a mano libera 612"/>
                  <p:cNvSpPr/>
                  <p:nvPr/>
                </p:nvSpPr>
                <p:spPr>
                  <a:xfrm rot="2632726">
                    <a:off x="5833545" y="2248822"/>
                    <a:ext cx="101520" cy="19057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607" name="Rettangolo 606"/>
                <p:cNvSpPr/>
                <p:nvPr/>
              </p:nvSpPr>
              <p:spPr bwMode="auto">
                <a:xfrm>
                  <a:off x="4775838" y="2520875"/>
                  <a:ext cx="1535113" cy="12096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altLang="it-IT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609" name="Connettore 1 608"/>
              <p:cNvCxnSpPr/>
              <p:nvPr/>
            </p:nvCxnSpPr>
            <p:spPr bwMode="auto">
              <a:xfrm flipV="1">
                <a:off x="4113213" y="2546309"/>
                <a:ext cx="653100" cy="1659269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  <p:cxnSp>
            <p:nvCxnSpPr>
              <p:cNvPr id="610" name="Connettore 1 609"/>
              <p:cNvCxnSpPr/>
              <p:nvPr/>
            </p:nvCxnSpPr>
            <p:spPr bwMode="auto">
              <a:xfrm flipV="1">
                <a:off x="4133850" y="3752131"/>
                <a:ext cx="641988" cy="890482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  <p:sp>
            <p:nvSpPr>
              <p:cNvPr id="630" name="Rectangle 711"/>
              <p:cNvSpPr>
                <a:spLocks noChangeArrowheads="1"/>
              </p:cNvSpPr>
              <p:nvPr/>
            </p:nvSpPr>
            <p:spPr bwMode="auto">
              <a:xfrm>
                <a:off x="9415597" y="4051690"/>
                <a:ext cx="256222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tdTomato</a:t>
                </a: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 enrichment</a:t>
                </a:r>
              </a:p>
            </p:txBody>
          </p:sp>
          <p:sp>
            <p:nvSpPr>
              <p:cNvPr id="632" name="Arco 3386"/>
              <p:cNvSpPr/>
              <p:nvPr/>
            </p:nvSpPr>
            <p:spPr bwMode="auto">
              <a:xfrm rot="1548400" flipV="1">
                <a:off x="9302554" y="2819771"/>
                <a:ext cx="444081" cy="350738"/>
              </a:xfrm>
              <a:prstGeom prst="arc">
                <a:avLst>
                  <a:gd name="adj1" fmla="val 11789522"/>
                  <a:gd name="adj2" fmla="val 17551169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sm" len="sm"/>
                <a:tailEnd type="none"/>
              </a:ln>
              <a:effectLst/>
            </p:spPr>
            <p:txBody>
              <a:bodyPr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/>
                </a:endParaRPr>
              </a:p>
            </p:txBody>
          </p:sp>
          <p:grpSp>
            <p:nvGrpSpPr>
              <p:cNvPr id="11" name="Gruppo 10"/>
              <p:cNvGrpSpPr/>
              <p:nvPr/>
            </p:nvGrpSpPr>
            <p:grpSpPr>
              <a:xfrm>
                <a:off x="8844958" y="1222649"/>
                <a:ext cx="887224" cy="837343"/>
                <a:chOff x="8567858" y="1210774"/>
                <a:chExt cx="887224" cy="837343"/>
              </a:xfrm>
            </p:grpSpPr>
            <p:grpSp>
              <p:nvGrpSpPr>
                <p:cNvPr id="634" name="Gruppo 2537"/>
                <p:cNvGrpSpPr>
                  <a:grpSpLocks/>
                </p:cNvGrpSpPr>
                <p:nvPr/>
              </p:nvGrpSpPr>
              <p:grpSpPr bwMode="auto">
                <a:xfrm rot="5400000">
                  <a:off x="9034557" y="1425511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954" name="Ovale 2538"/>
                  <p:cNvSpPr/>
                  <p:nvPr/>
                </p:nvSpPr>
                <p:spPr>
                  <a:xfrm>
                    <a:off x="2219739" y="2202459"/>
                    <a:ext cx="119318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55" name="Esagono orizzontale 682"/>
                  <p:cNvSpPr/>
                  <p:nvPr/>
                </p:nvSpPr>
                <p:spPr>
                  <a:xfrm>
                    <a:off x="2246785" y="2232685"/>
                    <a:ext cx="68408" cy="60454"/>
                  </a:xfrm>
                  <a:prstGeom prst="hexagon">
                    <a:avLst/>
                  </a:prstGeom>
                  <a:solidFill>
                    <a:srgbClr val="FFFF0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56" name="Connettore 1 254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57" name="Connettore 1 254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58" name="Connettore 1 254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59" name="Connettore 1 254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60" name="Connettore 1 254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61" name="Connettore 1 254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62" name="Connettore 1 254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963" name="Ritaglia angolo stesso lato rettangolo 2547"/>
                  <p:cNvSpPr/>
                  <p:nvPr/>
                </p:nvSpPr>
                <p:spPr>
                  <a:xfrm rot="10800000">
                    <a:off x="2262694" y="2177005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4" name="Ritaglia angolo stesso lato rettangolo 2548"/>
                  <p:cNvSpPr/>
                  <p:nvPr/>
                </p:nvSpPr>
                <p:spPr>
                  <a:xfrm rot="13856037">
                    <a:off x="2323148" y="2200868"/>
                    <a:ext cx="33409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5" name="Ritaglia angolo stesso lato rettangolo 2549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6" name="Ritaglia angolo stesso lato rettangolo 2550"/>
                  <p:cNvSpPr/>
                  <p:nvPr/>
                </p:nvSpPr>
                <p:spPr>
                  <a:xfrm rot="19533406">
                    <a:off x="2321557" y="2323366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7" name="Ritaglia angolo stesso lato rettangolo 2551"/>
                  <p:cNvSpPr/>
                  <p:nvPr/>
                </p:nvSpPr>
                <p:spPr>
                  <a:xfrm>
                    <a:off x="2262694" y="2340866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8" name="Ritaglia angolo stesso lato rettangolo 2552"/>
                  <p:cNvSpPr/>
                  <p:nvPr/>
                </p:nvSpPr>
                <p:spPr>
                  <a:xfrm rot="2543639">
                    <a:off x="2202240" y="2318593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69" name="Ritaglia angolo stesso lato rettangolo 2553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70" name="Ritaglia angolo stesso lato rettangolo 2554"/>
                  <p:cNvSpPr/>
                  <p:nvPr/>
                </p:nvSpPr>
                <p:spPr>
                  <a:xfrm rot="7964927">
                    <a:off x="2202240" y="2199277"/>
                    <a:ext cx="3340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71" name="Connettore 1 255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35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8801534" y="1438173"/>
                  <a:ext cx="179474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936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7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rgbClr val="92D05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38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39" name="Connettore 1 256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40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41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42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43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44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945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46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47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48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49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50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51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52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53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36" name="Gruppo 2576"/>
                <p:cNvGrpSpPr>
                  <a:grpSpLocks/>
                </p:cNvGrpSpPr>
                <p:nvPr/>
              </p:nvGrpSpPr>
              <p:grpSpPr bwMode="auto">
                <a:xfrm rot="5400000">
                  <a:off x="8801499" y="1211535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918" name="Ovale 2577"/>
                  <p:cNvSpPr/>
                  <p:nvPr/>
                </p:nvSpPr>
                <p:spPr>
                  <a:xfrm>
                    <a:off x="2219739" y="2202459"/>
                    <a:ext cx="119317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9" name="Esagono orizzontale 682"/>
                  <p:cNvSpPr/>
                  <p:nvPr/>
                </p:nvSpPr>
                <p:spPr>
                  <a:xfrm>
                    <a:off x="2246784" y="2232685"/>
                    <a:ext cx="68409" cy="60454"/>
                  </a:xfrm>
                  <a:prstGeom prst="hexagon">
                    <a:avLst/>
                  </a:prstGeom>
                  <a:solidFill>
                    <a:srgbClr val="00206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20" name="Connettore 1 2579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1" name="Connettore 1 2580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2" name="Connettore 1 2581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3" name="Connettore 1 2582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4" name="Connettore 1 2583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5" name="Connettore 1 2584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26" name="Connettore 1 2585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927" name="Ritaglia angolo stesso lato rettangolo 2586"/>
                  <p:cNvSpPr/>
                  <p:nvPr/>
                </p:nvSpPr>
                <p:spPr>
                  <a:xfrm rot="10800000">
                    <a:off x="2262693" y="2177005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28" name="Ritaglia angolo stesso lato rettangolo 2587"/>
                  <p:cNvSpPr/>
                  <p:nvPr/>
                </p:nvSpPr>
                <p:spPr>
                  <a:xfrm rot="13856037">
                    <a:off x="2323147" y="2200868"/>
                    <a:ext cx="33409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29" name="Ritaglia angolo stesso lato rettangolo 2588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0" name="Ritaglia angolo stesso lato rettangolo 2589"/>
                  <p:cNvSpPr/>
                  <p:nvPr/>
                </p:nvSpPr>
                <p:spPr>
                  <a:xfrm rot="19533406">
                    <a:off x="2321557" y="2323366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1" name="Ritaglia angolo stesso lato rettangolo 2590"/>
                  <p:cNvSpPr/>
                  <p:nvPr/>
                </p:nvSpPr>
                <p:spPr>
                  <a:xfrm>
                    <a:off x="2262693" y="2340866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2" name="Ritaglia angolo stesso lato rettangolo 2591"/>
                  <p:cNvSpPr/>
                  <p:nvPr/>
                </p:nvSpPr>
                <p:spPr>
                  <a:xfrm rot="2543639">
                    <a:off x="2202239" y="2318593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3" name="Ritaglia angolo stesso lato rettangolo 2592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34" name="Ritaglia angolo stesso lato rettangolo 2593"/>
                  <p:cNvSpPr/>
                  <p:nvPr/>
                </p:nvSpPr>
                <p:spPr>
                  <a:xfrm rot="7964927">
                    <a:off x="2202239" y="2199277"/>
                    <a:ext cx="33408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35" name="Connettore 1 2594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37" name="Gruppo 2537"/>
                <p:cNvGrpSpPr>
                  <a:grpSpLocks/>
                </p:cNvGrpSpPr>
                <p:nvPr/>
              </p:nvGrpSpPr>
              <p:grpSpPr bwMode="auto">
                <a:xfrm rot="5400000">
                  <a:off x="9045067" y="1857413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900" name="Ovale 2538"/>
                  <p:cNvSpPr/>
                  <p:nvPr/>
                </p:nvSpPr>
                <p:spPr>
                  <a:xfrm>
                    <a:off x="2219739" y="2202459"/>
                    <a:ext cx="119318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01" name="Esagono orizzontale 682"/>
                  <p:cNvSpPr/>
                  <p:nvPr/>
                </p:nvSpPr>
                <p:spPr>
                  <a:xfrm>
                    <a:off x="2246785" y="2232685"/>
                    <a:ext cx="68408" cy="60454"/>
                  </a:xfrm>
                  <a:prstGeom prst="hexagon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02" name="Connettore 1 254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3" name="Connettore 1 254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4" name="Connettore 1 254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5" name="Connettore 1 254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6" name="Connettore 1 254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7" name="Connettore 1 254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908" name="Connettore 1 254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909" name="Ritaglia angolo stesso lato rettangolo 2547"/>
                  <p:cNvSpPr/>
                  <p:nvPr/>
                </p:nvSpPr>
                <p:spPr>
                  <a:xfrm rot="10800000">
                    <a:off x="2262694" y="2177005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0" name="Ritaglia angolo stesso lato rettangolo 2548"/>
                  <p:cNvSpPr/>
                  <p:nvPr/>
                </p:nvSpPr>
                <p:spPr>
                  <a:xfrm rot="13856037">
                    <a:off x="2323148" y="2200868"/>
                    <a:ext cx="33409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1" name="Ritaglia angolo stesso lato rettangolo 2549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2" name="Ritaglia angolo stesso lato rettangolo 2550"/>
                  <p:cNvSpPr/>
                  <p:nvPr/>
                </p:nvSpPr>
                <p:spPr>
                  <a:xfrm rot="19533406">
                    <a:off x="2321557" y="2323366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3" name="Ritaglia angolo stesso lato rettangolo 2551"/>
                  <p:cNvSpPr/>
                  <p:nvPr/>
                </p:nvSpPr>
                <p:spPr>
                  <a:xfrm>
                    <a:off x="2262694" y="2340866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4" name="Ritaglia angolo stesso lato rettangolo 2552"/>
                  <p:cNvSpPr/>
                  <p:nvPr/>
                </p:nvSpPr>
                <p:spPr>
                  <a:xfrm rot="2543639">
                    <a:off x="2202240" y="2318593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5" name="Ritaglia angolo stesso lato rettangolo 2553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916" name="Ritaglia angolo stesso lato rettangolo 2554"/>
                  <p:cNvSpPr/>
                  <p:nvPr/>
                </p:nvSpPr>
                <p:spPr>
                  <a:xfrm rot="7964927">
                    <a:off x="2202240" y="2199277"/>
                    <a:ext cx="3340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917" name="Connettore 1 255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38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8799013" y="1863409"/>
                  <a:ext cx="179474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882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83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84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85" name="Connettore 1 256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86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87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88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89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90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91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2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3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4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5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6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7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98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99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39" name="Gruppo 2576"/>
                <p:cNvGrpSpPr>
                  <a:grpSpLocks/>
                </p:cNvGrpSpPr>
                <p:nvPr/>
              </p:nvGrpSpPr>
              <p:grpSpPr bwMode="auto">
                <a:xfrm rot="5400000">
                  <a:off x="9039607" y="1637263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864" name="Ovale 2577"/>
                  <p:cNvSpPr/>
                  <p:nvPr/>
                </p:nvSpPr>
                <p:spPr>
                  <a:xfrm>
                    <a:off x="2219739" y="2202459"/>
                    <a:ext cx="119317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65" name="Esagono orizzontale 682"/>
                  <p:cNvSpPr/>
                  <p:nvPr/>
                </p:nvSpPr>
                <p:spPr>
                  <a:xfrm>
                    <a:off x="2246784" y="2232685"/>
                    <a:ext cx="68409" cy="60454"/>
                  </a:xfrm>
                  <a:prstGeom prst="hexagon">
                    <a:avLst/>
                  </a:prstGeom>
                  <a:solidFill>
                    <a:srgbClr val="00000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66" name="Connettore 1 2579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67" name="Connettore 1 2580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68" name="Connettore 1 2581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69" name="Connettore 1 2582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70" name="Connettore 1 2583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71" name="Connettore 1 2584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72" name="Connettore 1 2585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73" name="Ritaglia angolo stesso lato rettangolo 2586"/>
                  <p:cNvSpPr/>
                  <p:nvPr/>
                </p:nvSpPr>
                <p:spPr>
                  <a:xfrm rot="10800000">
                    <a:off x="2262693" y="2177005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4" name="Ritaglia angolo stesso lato rettangolo 2587"/>
                  <p:cNvSpPr/>
                  <p:nvPr/>
                </p:nvSpPr>
                <p:spPr>
                  <a:xfrm rot="13856037">
                    <a:off x="2323147" y="2200868"/>
                    <a:ext cx="33409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5" name="Ritaglia angolo stesso lato rettangolo 2588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6" name="Ritaglia angolo stesso lato rettangolo 2589"/>
                  <p:cNvSpPr/>
                  <p:nvPr/>
                </p:nvSpPr>
                <p:spPr>
                  <a:xfrm rot="19533406">
                    <a:off x="2321557" y="2323366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7" name="Ritaglia angolo stesso lato rettangolo 2590"/>
                  <p:cNvSpPr/>
                  <p:nvPr/>
                </p:nvSpPr>
                <p:spPr>
                  <a:xfrm>
                    <a:off x="2262693" y="2340866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8" name="Ritaglia angolo stesso lato rettangolo 2591"/>
                  <p:cNvSpPr/>
                  <p:nvPr/>
                </p:nvSpPr>
                <p:spPr>
                  <a:xfrm rot="2543639">
                    <a:off x="2202239" y="2318593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79" name="Ritaglia angolo stesso lato rettangolo 2592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80" name="Ritaglia angolo stesso lato rettangolo 2593"/>
                  <p:cNvSpPr/>
                  <p:nvPr/>
                </p:nvSpPr>
                <p:spPr>
                  <a:xfrm rot="7964927">
                    <a:off x="2202239" y="2199277"/>
                    <a:ext cx="33408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81" name="Connettore 1 2594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0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8582178" y="1213809"/>
                  <a:ext cx="179474" cy="189942"/>
                  <a:chOff x="2187920" y="2177005"/>
                  <a:chExt cx="178182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846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7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rgbClr val="00B0F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48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49" name="Connettore 1 256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50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51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52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53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54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55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56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57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58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59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60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61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62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63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1" name="Gruppo 2576"/>
                <p:cNvGrpSpPr>
                  <a:grpSpLocks/>
                </p:cNvGrpSpPr>
                <p:nvPr/>
              </p:nvGrpSpPr>
              <p:grpSpPr bwMode="auto">
                <a:xfrm rot="5400000">
                  <a:off x="8578490" y="1640665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828" name="Ovale 2577"/>
                  <p:cNvSpPr/>
                  <p:nvPr/>
                </p:nvSpPr>
                <p:spPr>
                  <a:xfrm>
                    <a:off x="2219739" y="2202459"/>
                    <a:ext cx="119317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9" name="Esagono orizzontale 682"/>
                  <p:cNvSpPr/>
                  <p:nvPr/>
                </p:nvSpPr>
                <p:spPr>
                  <a:xfrm>
                    <a:off x="2246784" y="2232685"/>
                    <a:ext cx="68409" cy="60454"/>
                  </a:xfrm>
                  <a:prstGeom prst="hexagon">
                    <a:avLst/>
                  </a:prstGeom>
                  <a:solidFill>
                    <a:srgbClr val="FF000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30" name="Connettore 1 2579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1" name="Connettore 1 2580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2" name="Connettore 1 2581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3" name="Connettore 1 2582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4" name="Connettore 1 2583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5" name="Connettore 1 2584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36" name="Connettore 1 2585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37" name="Ritaglia angolo stesso lato rettangolo 2586"/>
                  <p:cNvSpPr/>
                  <p:nvPr/>
                </p:nvSpPr>
                <p:spPr>
                  <a:xfrm rot="10800000">
                    <a:off x="2262693" y="2177005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38" name="Ritaglia angolo stesso lato rettangolo 2587"/>
                  <p:cNvSpPr/>
                  <p:nvPr/>
                </p:nvSpPr>
                <p:spPr>
                  <a:xfrm rot="13856037">
                    <a:off x="2323147" y="2200868"/>
                    <a:ext cx="33409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39" name="Ritaglia angolo stesso lato rettangolo 2588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0" name="Ritaglia angolo stesso lato rettangolo 2589"/>
                  <p:cNvSpPr/>
                  <p:nvPr/>
                </p:nvSpPr>
                <p:spPr>
                  <a:xfrm rot="19533406">
                    <a:off x="2321557" y="2323366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1" name="Ritaglia angolo stesso lato rettangolo 2590"/>
                  <p:cNvSpPr/>
                  <p:nvPr/>
                </p:nvSpPr>
                <p:spPr>
                  <a:xfrm>
                    <a:off x="2262693" y="2340866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2" name="Ritaglia angolo stesso lato rettangolo 2591"/>
                  <p:cNvSpPr/>
                  <p:nvPr/>
                </p:nvSpPr>
                <p:spPr>
                  <a:xfrm rot="2543639">
                    <a:off x="2202239" y="2318593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3" name="Ritaglia angolo stesso lato rettangolo 2592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44" name="Ritaglia angolo stesso lato rettangolo 2593"/>
                  <p:cNvSpPr/>
                  <p:nvPr/>
                </p:nvSpPr>
                <p:spPr>
                  <a:xfrm rot="7964927">
                    <a:off x="2202239" y="2199277"/>
                    <a:ext cx="33408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45" name="Connettore 1 2594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2" name="Gruppo 2537"/>
                <p:cNvGrpSpPr>
                  <a:grpSpLocks/>
                </p:cNvGrpSpPr>
                <p:nvPr/>
              </p:nvGrpSpPr>
              <p:grpSpPr bwMode="auto">
                <a:xfrm rot="5400000">
                  <a:off x="8807830" y="1641695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810" name="Ovale 2538"/>
                  <p:cNvSpPr/>
                  <p:nvPr/>
                </p:nvSpPr>
                <p:spPr>
                  <a:xfrm>
                    <a:off x="2219739" y="2202459"/>
                    <a:ext cx="119318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11" name="Esagono orizzontale 682"/>
                  <p:cNvSpPr/>
                  <p:nvPr/>
                </p:nvSpPr>
                <p:spPr>
                  <a:xfrm>
                    <a:off x="2246785" y="2232685"/>
                    <a:ext cx="68408" cy="60454"/>
                  </a:xfrm>
                  <a:prstGeom prst="hexagon">
                    <a:avLst/>
                  </a:prstGeom>
                  <a:solidFill>
                    <a:srgbClr val="C0000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12" name="Connettore 1 254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3" name="Connettore 1 254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4" name="Connettore 1 254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5" name="Connettore 1 254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6" name="Connettore 1 254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7" name="Connettore 1 254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18" name="Connettore 1 254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19" name="Ritaglia angolo stesso lato rettangolo 2547"/>
                  <p:cNvSpPr/>
                  <p:nvPr/>
                </p:nvSpPr>
                <p:spPr>
                  <a:xfrm rot="10800000">
                    <a:off x="2262694" y="2177005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0" name="Ritaglia angolo stesso lato rettangolo 2548"/>
                  <p:cNvSpPr/>
                  <p:nvPr/>
                </p:nvSpPr>
                <p:spPr>
                  <a:xfrm rot="13856037">
                    <a:off x="2323148" y="2200868"/>
                    <a:ext cx="33409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1" name="Ritaglia angolo stesso lato rettangolo 2549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2" name="Ritaglia angolo stesso lato rettangolo 2550"/>
                  <p:cNvSpPr/>
                  <p:nvPr/>
                </p:nvSpPr>
                <p:spPr>
                  <a:xfrm rot="19533406">
                    <a:off x="2321557" y="2323366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3" name="Ritaglia angolo stesso lato rettangolo 2551"/>
                  <p:cNvSpPr/>
                  <p:nvPr/>
                </p:nvSpPr>
                <p:spPr>
                  <a:xfrm>
                    <a:off x="2262694" y="2340866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4" name="Ritaglia angolo stesso lato rettangolo 2552"/>
                  <p:cNvSpPr/>
                  <p:nvPr/>
                </p:nvSpPr>
                <p:spPr>
                  <a:xfrm rot="2543639">
                    <a:off x="2202240" y="2318593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5" name="Ritaglia angolo stesso lato rettangolo 2553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26" name="Ritaglia angolo stesso lato rettangolo 2554"/>
                  <p:cNvSpPr/>
                  <p:nvPr/>
                </p:nvSpPr>
                <p:spPr>
                  <a:xfrm rot="7964927">
                    <a:off x="2202240" y="2199277"/>
                    <a:ext cx="3340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27" name="Connettore 1 255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3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8578964" y="1425602"/>
                  <a:ext cx="179474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92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93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rgbClr val="00B05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94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95" name="Connettore 1 256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96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97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98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99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800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801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2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3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4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5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6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7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808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809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4" name="Gruppo 2537"/>
                <p:cNvGrpSpPr>
                  <a:grpSpLocks/>
                </p:cNvGrpSpPr>
                <p:nvPr/>
              </p:nvGrpSpPr>
              <p:grpSpPr bwMode="auto">
                <a:xfrm rot="5400000">
                  <a:off x="9270601" y="1205151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74" name="Ovale 2538"/>
                  <p:cNvSpPr/>
                  <p:nvPr/>
                </p:nvSpPr>
                <p:spPr>
                  <a:xfrm>
                    <a:off x="2219739" y="2202459"/>
                    <a:ext cx="119318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75" name="Esagono orizzontale 682"/>
                  <p:cNvSpPr/>
                  <p:nvPr/>
                </p:nvSpPr>
                <p:spPr>
                  <a:xfrm>
                    <a:off x="2246785" y="2232685"/>
                    <a:ext cx="68408" cy="60454"/>
                  </a:xfrm>
                  <a:prstGeom prst="hexagon">
                    <a:avLst/>
                  </a:prstGeom>
                  <a:solidFill>
                    <a:srgbClr val="7030A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76" name="Connettore 1 254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77" name="Connettore 1 254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78" name="Connettore 1 254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79" name="Connettore 1 254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80" name="Connettore 1 254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81" name="Connettore 1 254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82" name="Connettore 1 254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783" name="Ritaglia angolo stesso lato rettangolo 2547"/>
                  <p:cNvSpPr/>
                  <p:nvPr/>
                </p:nvSpPr>
                <p:spPr>
                  <a:xfrm rot="10800000">
                    <a:off x="2262694" y="2177005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4" name="Ritaglia angolo stesso lato rettangolo 2548"/>
                  <p:cNvSpPr/>
                  <p:nvPr/>
                </p:nvSpPr>
                <p:spPr>
                  <a:xfrm rot="13856037">
                    <a:off x="2323148" y="2200868"/>
                    <a:ext cx="33409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5" name="Ritaglia angolo stesso lato rettangolo 2549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6" name="Ritaglia angolo stesso lato rettangolo 2550"/>
                  <p:cNvSpPr/>
                  <p:nvPr/>
                </p:nvSpPr>
                <p:spPr>
                  <a:xfrm rot="19533406">
                    <a:off x="2321557" y="2323366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7" name="Ritaglia angolo stesso lato rettangolo 2551"/>
                  <p:cNvSpPr/>
                  <p:nvPr/>
                </p:nvSpPr>
                <p:spPr>
                  <a:xfrm>
                    <a:off x="2262694" y="2340866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8" name="Ritaglia angolo stesso lato rettangolo 2552"/>
                  <p:cNvSpPr/>
                  <p:nvPr/>
                </p:nvSpPr>
                <p:spPr>
                  <a:xfrm rot="2543639">
                    <a:off x="2202240" y="2318593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89" name="Ritaglia angolo stesso lato rettangolo 2553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90" name="Ritaglia angolo stesso lato rettangolo 2554"/>
                  <p:cNvSpPr/>
                  <p:nvPr/>
                </p:nvSpPr>
                <p:spPr>
                  <a:xfrm rot="7964927">
                    <a:off x="2202240" y="2199277"/>
                    <a:ext cx="3340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91" name="Connettore 1 255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5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9031263" y="1205540"/>
                  <a:ext cx="179474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56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7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chemeClr val="bg1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58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59" name="Connettore 1 256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60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61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62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63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64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765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66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67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68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69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70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71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72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73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6" name="Gruppo 2576"/>
                <p:cNvGrpSpPr>
                  <a:grpSpLocks/>
                </p:cNvGrpSpPr>
                <p:nvPr/>
              </p:nvGrpSpPr>
              <p:grpSpPr bwMode="auto">
                <a:xfrm rot="5400000">
                  <a:off x="8573886" y="1863663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38" name="Ovale 2577"/>
                  <p:cNvSpPr/>
                  <p:nvPr/>
                </p:nvSpPr>
                <p:spPr>
                  <a:xfrm>
                    <a:off x="2219739" y="2202459"/>
                    <a:ext cx="119317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9" name="Esagono orizzontale 682"/>
                  <p:cNvSpPr/>
                  <p:nvPr/>
                </p:nvSpPr>
                <p:spPr>
                  <a:xfrm>
                    <a:off x="2246784" y="2232685"/>
                    <a:ext cx="68409" cy="60454"/>
                  </a:xfrm>
                  <a:prstGeom prst="hexagon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40" name="Connettore 1 2579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1" name="Connettore 1 2580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2" name="Connettore 1 2581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3" name="Connettore 1 2582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4" name="Connettore 1 2583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5" name="Connettore 1 2584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46" name="Connettore 1 2585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747" name="Ritaglia angolo stesso lato rettangolo 2586"/>
                  <p:cNvSpPr/>
                  <p:nvPr/>
                </p:nvSpPr>
                <p:spPr>
                  <a:xfrm rot="10800000">
                    <a:off x="2262693" y="2177005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48" name="Ritaglia angolo stesso lato rettangolo 2587"/>
                  <p:cNvSpPr/>
                  <p:nvPr/>
                </p:nvSpPr>
                <p:spPr>
                  <a:xfrm rot="13856037">
                    <a:off x="2323147" y="2200868"/>
                    <a:ext cx="33409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49" name="Ritaglia angolo stesso lato rettangolo 2588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0" name="Ritaglia angolo stesso lato rettangolo 2589"/>
                  <p:cNvSpPr/>
                  <p:nvPr/>
                </p:nvSpPr>
                <p:spPr>
                  <a:xfrm rot="19533406">
                    <a:off x="2321557" y="2323366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1" name="Ritaglia angolo stesso lato rettangolo 2590"/>
                  <p:cNvSpPr/>
                  <p:nvPr/>
                </p:nvSpPr>
                <p:spPr>
                  <a:xfrm>
                    <a:off x="2262693" y="2340866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2" name="Ritaglia angolo stesso lato rettangolo 2591"/>
                  <p:cNvSpPr/>
                  <p:nvPr/>
                </p:nvSpPr>
                <p:spPr>
                  <a:xfrm rot="2543639">
                    <a:off x="2202239" y="2318593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3" name="Ritaglia angolo stesso lato rettangolo 2592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54" name="Ritaglia angolo stesso lato rettangolo 2593"/>
                  <p:cNvSpPr/>
                  <p:nvPr/>
                </p:nvSpPr>
                <p:spPr>
                  <a:xfrm rot="7964927">
                    <a:off x="2202239" y="2199277"/>
                    <a:ext cx="33408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55" name="Connettore 1 2594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7" name="Gruppo 2556"/>
                <p:cNvGrpSpPr>
                  <a:grpSpLocks/>
                </p:cNvGrpSpPr>
                <p:nvPr/>
              </p:nvGrpSpPr>
              <p:grpSpPr bwMode="auto">
                <a:xfrm rot="5400000">
                  <a:off x="9266210" y="1637729"/>
                  <a:ext cx="179474" cy="189942"/>
                  <a:chOff x="2187920" y="2177005"/>
                  <a:chExt cx="178182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21" name="Ovale 2557"/>
                  <p:cNvSpPr/>
                  <p:nvPr/>
                </p:nvSpPr>
                <p:spPr>
                  <a:xfrm>
                    <a:off x="2219458" y="2202459"/>
                    <a:ext cx="119839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22" name="Esagono orizzontale 682"/>
                  <p:cNvSpPr/>
                  <p:nvPr/>
                </p:nvSpPr>
                <p:spPr>
                  <a:xfrm>
                    <a:off x="2246263" y="2232686"/>
                    <a:ext cx="69380" cy="60454"/>
                  </a:xfrm>
                  <a:prstGeom prst="hexagon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23" name="Connettore 1 256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24" name="Connettore 1 256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25" name="Connettore 1 256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26" name="Connettore 1 256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27" name="Connettore 1 256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28" name="Connettore 1 256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729" name="Ritaglia angolo stesso lato rettangolo 2567"/>
                  <p:cNvSpPr/>
                  <p:nvPr/>
                </p:nvSpPr>
                <p:spPr>
                  <a:xfrm rot="10800000">
                    <a:off x="2262031" y="2177005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0" name="Ritaglia angolo stesso lato rettangolo 2568"/>
                  <p:cNvSpPr/>
                  <p:nvPr/>
                </p:nvSpPr>
                <p:spPr>
                  <a:xfrm rot="13856037">
                    <a:off x="2323381" y="2200932"/>
                    <a:ext cx="33408" cy="14191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1" name="Ritaglia angolo stesso lato rettangolo 2569"/>
                  <p:cNvSpPr/>
                  <p:nvPr/>
                </p:nvSpPr>
                <p:spPr>
                  <a:xfrm rot="16200000">
                    <a:off x="2343886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2" name="Ritaglia angolo stesso lato rettangolo 2570"/>
                  <p:cNvSpPr/>
                  <p:nvPr/>
                </p:nvSpPr>
                <p:spPr>
                  <a:xfrm rot="19533406">
                    <a:off x="2321951" y="2323366"/>
                    <a:ext cx="29960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3" name="Ritaglia angolo stesso lato rettangolo 2571"/>
                  <p:cNvSpPr/>
                  <p:nvPr/>
                </p:nvSpPr>
                <p:spPr>
                  <a:xfrm>
                    <a:off x="2262031" y="2340867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4" name="Ritaglia angolo stesso lato rettangolo 2572"/>
                  <p:cNvSpPr/>
                  <p:nvPr/>
                </p:nvSpPr>
                <p:spPr>
                  <a:xfrm rot="2543639">
                    <a:off x="2202112" y="2318594"/>
                    <a:ext cx="29960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5" name="Ritaglia angolo stesso lato rettangolo 2573"/>
                  <p:cNvSpPr/>
                  <p:nvPr/>
                </p:nvSpPr>
                <p:spPr>
                  <a:xfrm rot="5400000">
                    <a:off x="2178319" y="2259787"/>
                    <a:ext cx="31818" cy="12615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36" name="Ritaglia angolo stesso lato rettangolo 2574"/>
                  <p:cNvSpPr/>
                  <p:nvPr/>
                </p:nvSpPr>
                <p:spPr>
                  <a:xfrm rot="7964927">
                    <a:off x="2201964" y="2199341"/>
                    <a:ext cx="33409" cy="14192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37" name="Connettore 1 257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8" name="Gruppo 2576"/>
                <p:cNvGrpSpPr>
                  <a:grpSpLocks/>
                </p:cNvGrpSpPr>
                <p:nvPr/>
              </p:nvGrpSpPr>
              <p:grpSpPr bwMode="auto">
                <a:xfrm rot="5400000">
                  <a:off x="9268160" y="1414969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703" name="Ovale 2577"/>
                  <p:cNvSpPr/>
                  <p:nvPr/>
                </p:nvSpPr>
                <p:spPr>
                  <a:xfrm>
                    <a:off x="2219739" y="2202459"/>
                    <a:ext cx="119317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04" name="Esagono orizzontale 682"/>
                  <p:cNvSpPr/>
                  <p:nvPr/>
                </p:nvSpPr>
                <p:spPr>
                  <a:xfrm>
                    <a:off x="2246784" y="2232685"/>
                    <a:ext cx="68409" cy="60454"/>
                  </a:xfrm>
                  <a:prstGeom prst="hexagon">
                    <a:avLst/>
                  </a:prstGeom>
                  <a:solidFill>
                    <a:srgbClr val="FFC000"/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05" name="Connettore 1 2579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06" name="Connettore 1 2580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07" name="Connettore 1 2581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08" name="Connettore 1 2582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09" name="Connettore 1 2583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10" name="Connettore 1 2584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711" name="Connettore 1 2585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712" name="Ritaglia angolo stesso lato rettangolo 2586"/>
                  <p:cNvSpPr/>
                  <p:nvPr/>
                </p:nvSpPr>
                <p:spPr>
                  <a:xfrm rot="10800000">
                    <a:off x="2262693" y="2177005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3" name="Ritaglia angolo stesso lato rettangolo 2587"/>
                  <p:cNvSpPr/>
                  <p:nvPr/>
                </p:nvSpPr>
                <p:spPr>
                  <a:xfrm rot="13856037">
                    <a:off x="2323147" y="2200868"/>
                    <a:ext cx="33409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4" name="Ritaglia angolo stesso lato rettangolo 2588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5" name="Ritaglia angolo stesso lato rettangolo 2589"/>
                  <p:cNvSpPr/>
                  <p:nvPr/>
                </p:nvSpPr>
                <p:spPr>
                  <a:xfrm rot="19533406">
                    <a:off x="2321557" y="2323366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6" name="Ritaglia angolo stesso lato rettangolo 2590"/>
                  <p:cNvSpPr/>
                  <p:nvPr/>
                </p:nvSpPr>
                <p:spPr>
                  <a:xfrm>
                    <a:off x="2262693" y="2340866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7" name="Ritaglia angolo stesso lato rettangolo 2591"/>
                  <p:cNvSpPr/>
                  <p:nvPr/>
                </p:nvSpPr>
                <p:spPr>
                  <a:xfrm rot="2543639">
                    <a:off x="2202239" y="2318593"/>
                    <a:ext cx="3022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8" name="Ritaglia angolo stesso lato rettangolo 2592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19" name="Ritaglia angolo stesso lato rettangolo 2593"/>
                  <p:cNvSpPr/>
                  <p:nvPr/>
                </p:nvSpPr>
                <p:spPr>
                  <a:xfrm rot="7964927">
                    <a:off x="2202239" y="2199277"/>
                    <a:ext cx="33408" cy="14319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20" name="Connettore 1 2594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  <p:grpSp>
              <p:nvGrpSpPr>
                <p:cNvPr id="649" name="Gruppo 2537"/>
                <p:cNvGrpSpPr>
                  <a:grpSpLocks/>
                </p:cNvGrpSpPr>
                <p:nvPr/>
              </p:nvGrpSpPr>
              <p:grpSpPr bwMode="auto">
                <a:xfrm rot="5400000">
                  <a:off x="9271168" y="1849969"/>
                  <a:ext cx="177885" cy="189942"/>
                  <a:chOff x="2187921" y="2177005"/>
                  <a:chExt cx="178181" cy="178179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685" name="Ovale 2538"/>
                  <p:cNvSpPr/>
                  <p:nvPr/>
                </p:nvSpPr>
                <p:spPr>
                  <a:xfrm>
                    <a:off x="2219739" y="2202459"/>
                    <a:ext cx="119318" cy="120907"/>
                  </a:xfrm>
                  <a:prstGeom prst="ellipse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86" name="Esagono orizzontale 682"/>
                  <p:cNvSpPr/>
                  <p:nvPr/>
                </p:nvSpPr>
                <p:spPr>
                  <a:xfrm>
                    <a:off x="2246785" y="2232685"/>
                    <a:ext cx="68408" cy="60454"/>
                  </a:xfrm>
                  <a:prstGeom prst="hexagon">
                    <a:avLst/>
                  </a:prstGeom>
                  <a:solidFill>
                    <a:srgbClr val="FF0000">
                      <a:alpha val="39216"/>
                    </a:srgbClr>
                  </a:solidFill>
                  <a:ln w="3175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687" name="Connettore 1 2540"/>
                  <p:cNvCxnSpPr>
                    <a:cxnSpLocks/>
                  </p:cNvCxnSpPr>
                  <p:nvPr/>
                </p:nvCxnSpPr>
                <p:spPr bwMode="auto">
                  <a:xfrm flipV="1">
                    <a:off x="2276241" y="2191389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88" name="Connettore 1 2541"/>
                  <p:cNvCxnSpPr>
                    <a:cxnSpLocks/>
                  </p:cNvCxnSpPr>
                  <p:nvPr/>
                </p:nvCxnSpPr>
                <p:spPr bwMode="auto">
                  <a:xfrm flipV="1">
                    <a:off x="2313913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89" name="Connettore 1 2542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224294" y="2211814"/>
                    <a:ext cx="21600" cy="1773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90" name="Connettore 1 2543"/>
                  <p:cNvCxnSpPr>
                    <a:cxnSpLocks/>
                  </p:cNvCxnSpPr>
                  <p:nvPr/>
                </p:nvCxnSpPr>
                <p:spPr bwMode="auto">
                  <a:xfrm>
                    <a:off x="2325830" y="2266578"/>
                    <a:ext cx="27466" cy="615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91" name="Connettore 1 2544"/>
                  <p:cNvCxnSpPr>
                    <a:cxnSpLocks/>
                  </p:cNvCxnSpPr>
                  <p:nvPr/>
                </p:nvCxnSpPr>
                <p:spPr bwMode="auto">
                  <a:xfrm>
                    <a:off x="2313913" y="2303179"/>
                    <a:ext cx="19913" cy="25194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92" name="Connettore 1 2545"/>
                  <p:cNvCxnSpPr>
                    <a:cxnSpLocks/>
                  </p:cNvCxnSpPr>
                  <p:nvPr/>
                </p:nvCxnSpPr>
                <p:spPr bwMode="auto">
                  <a:xfrm>
                    <a:off x="2277320" y="2315503"/>
                    <a:ext cx="0" cy="27209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cxnSp>
                <p:nvCxnSpPr>
                  <p:cNvPr id="693" name="Connettore 1 2546"/>
                  <p:cNvCxnSpPr>
                    <a:cxnSpLocks/>
                  </p:cNvCxnSpPr>
                  <p:nvPr/>
                </p:nvCxnSpPr>
                <p:spPr bwMode="auto">
                  <a:xfrm flipH="1">
                    <a:off x="2221349" y="2298601"/>
                    <a:ext cx="21600" cy="2160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  <p:sp>
                <p:nvSpPr>
                  <p:cNvPr id="694" name="Ritaglia angolo stesso lato rettangolo 2547"/>
                  <p:cNvSpPr/>
                  <p:nvPr/>
                </p:nvSpPr>
                <p:spPr>
                  <a:xfrm rot="10800000">
                    <a:off x="2262694" y="2177005"/>
                    <a:ext cx="30227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95" name="Ritaglia angolo stesso lato rettangolo 2548"/>
                  <p:cNvSpPr/>
                  <p:nvPr/>
                </p:nvSpPr>
                <p:spPr>
                  <a:xfrm rot="13856037">
                    <a:off x="2323148" y="2200868"/>
                    <a:ext cx="33409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96" name="Ritaglia angolo stesso lato rettangolo 2549"/>
                  <p:cNvSpPr/>
                  <p:nvPr/>
                </p:nvSpPr>
                <p:spPr>
                  <a:xfrm rot="16200000">
                    <a:off x="2343830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97" name="Ritaglia angolo stesso lato rettangolo 2550"/>
                  <p:cNvSpPr/>
                  <p:nvPr/>
                </p:nvSpPr>
                <p:spPr>
                  <a:xfrm rot="19533406">
                    <a:off x="2321557" y="2323366"/>
                    <a:ext cx="30228" cy="1431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98" name="Ritaglia angolo stesso lato rettangolo 2551"/>
                  <p:cNvSpPr/>
                  <p:nvPr/>
                </p:nvSpPr>
                <p:spPr>
                  <a:xfrm>
                    <a:off x="2262694" y="2340866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699" name="Ritaglia angolo stesso lato rettangolo 2552"/>
                  <p:cNvSpPr/>
                  <p:nvPr/>
                </p:nvSpPr>
                <p:spPr>
                  <a:xfrm rot="2543639">
                    <a:off x="2202240" y="2318593"/>
                    <a:ext cx="30227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00" name="Ritaglia angolo stesso lato rettangolo 2553"/>
                  <p:cNvSpPr/>
                  <p:nvPr/>
                </p:nvSpPr>
                <p:spPr>
                  <a:xfrm rot="5400000">
                    <a:off x="2178376" y="2259731"/>
                    <a:ext cx="31818" cy="12727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sp>
                <p:nvSpPr>
                  <p:cNvPr id="701" name="Ritaglia angolo stesso lato rettangolo 2554"/>
                  <p:cNvSpPr/>
                  <p:nvPr/>
                </p:nvSpPr>
                <p:spPr>
                  <a:xfrm rot="7964927">
                    <a:off x="2202240" y="2199277"/>
                    <a:ext cx="33408" cy="14318"/>
                  </a:xfrm>
                  <a:prstGeom prst="snip2SameRect">
                    <a:avLst/>
                  </a:prstGeom>
                  <a:grpFill/>
                  <a:ln w="3175" cap="flat" cmpd="sng" algn="ctr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/>
                    </a:endParaRPr>
                  </a:p>
                </p:txBody>
              </p:sp>
              <p:cxnSp>
                <p:nvCxnSpPr>
                  <p:cNvPr id="702" name="Connettore 1 2555"/>
                  <p:cNvCxnSpPr>
                    <a:cxnSpLocks/>
                  </p:cNvCxnSpPr>
                  <p:nvPr/>
                </p:nvCxnSpPr>
                <p:spPr bwMode="auto">
                  <a:xfrm>
                    <a:off x="2201471" y="2265965"/>
                    <a:ext cx="28800" cy="0"/>
                  </a:xfrm>
                  <a:prstGeom prst="line">
                    <a:avLst/>
                  </a:prstGeom>
                  <a:grpFill/>
                  <a:ln w="9525" algn="ctr">
                    <a:solidFill>
                      <a:srgbClr val="262626"/>
                    </a:solidFill>
                    <a:round/>
                    <a:headEnd/>
                    <a:tailEnd/>
                  </a:ln>
                  <a:extLst/>
                </p:spPr>
              </p:cxnSp>
            </p:grpSp>
          </p:grpSp>
          <p:grpSp>
            <p:nvGrpSpPr>
              <p:cNvPr id="650" name="Gruppo 296"/>
              <p:cNvGrpSpPr>
                <a:grpSpLocks/>
              </p:cNvGrpSpPr>
              <p:nvPr/>
            </p:nvGrpSpPr>
            <p:grpSpPr bwMode="auto">
              <a:xfrm>
                <a:off x="9891228" y="2547920"/>
                <a:ext cx="1535113" cy="1209675"/>
                <a:chOff x="5729237" y="1603274"/>
                <a:chExt cx="1958705" cy="1544003"/>
              </a:xfrm>
            </p:grpSpPr>
            <p:grpSp>
              <p:nvGrpSpPr>
                <p:cNvPr id="660" name="Gruppo 305"/>
                <p:cNvGrpSpPr>
                  <a:grpSpLocks/>
                </p:cNvGrpSpPr>
                <p:nvPr/>
              </p:nvGrpSpPr>
              <p:grpSpPr bwMode="auto">
                <a:xfrm>
                  <a:off x="6177111" y="2070205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82" name="Figura a mano libera 681"/>
                  <p:cNvSpPr/>
                  <p:nvPr/>
                </p:nvSpPr>
                <p:spPr>
                  <a:xfrm>
                    <a:off x="5560136" y="2124732"/>
                    <a:ext cx="670806" cy="639658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3" name="Figura a mano libera 682"/>
                  <p:cNvSpPr/>
                  <p:nvPr/>
                </p:nvSpPr>
                <p:spPr>
                  <a:xfrm>
                    <a:off x="5719392" y="2211629"/>
                    <a:ext cx="415031" cy="42483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4" name="Figura a mano libera 683"/>
                  <p:cNvSpPr/>
                  <p:nvPr/>
                </p:nvSpPr>
                <p:spPr>
                  <a:xfrm rot="2632726">
                    <a:off x="5832801" y="2247835"/>
                    <a:ext cx="103758" cy="19069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61" name="Gruppo 306"/>
                <p:cNvGrpSpPr>
                  <a:grpSpLocks/>
                </p:cNvGrpSpPr>
                <p:nvPr/>
              </p:nvGrpSpPr>
              <p:grpSpPr bwMode="auto">
                <a:xfrm>
                  <a:off x="6621622" y="1846458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79" name="Figura a mano libera 678"/>
                  <p:cNvSpPr/>
                  <p:nvPr/>
                </p:nvSpPr>
                <p:spPr>
                  <a:xfrm>
                    <a:off x="5561457" y="2125755"/>
                    <a:ext cx="668392" cy="639658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0" name="Figura a mano libera 679"/>
                  <p:cNvSpPr/>
                  <p:nvPr/>
                </p:nvSpPr>
                <p:spPr>
                  <a:xfrm>
                    <a:off x="5720713" y="2212652"/>
                    <a:ext cx="415031" cy="42483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1" name="Figura a mano libera 680"/>
                  <p:cNvSpPr/>
                  <p:nvPr/>
                </p:nvSpPr>
                <p:spPr>
                  <a:xfrm rot="2632726">
                    <a:off x="5834122" y="2248858"/>
                    <a:ext cx="101345" cy="19069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62" name="Gruppo 307"/>
                <p:cNvGrpSpPr>
                  <a:grpSpLocks/>
                </p:cNvGrpSpPr>
                <p:nvPr/>
              </p:nvGrpSpPr>
              <p:grpSpPr bwMode="auto">
                <a:xfrm>
                  <a:off x="6481911" y="2375005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76" name="Figura a mano libera 675"/>
                  <p:cNvSpPr/>
                  <p:nvPr/>
                </p:nvSpPr>
                <p:spPr>
                  <a:xfrm>
                    <a:off x="5561395" y="2126117"/>
                    <a:ext cx="668393" cy="63966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7" name="Figura a mano libera 676"/>
                  <p:cNvSpPr/>
                  <p:nvPr/>
                </p:nvSpPr>
                <p:spPr>
                  <a:xfrm>
                    <a:off x="5720651" y="2213014"/>
                    <a:ext cx="415031" cy="42483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8" name="Figura a mano libera 677"/>
                  <p:cNvSpPr/>
                  <p:nvPr/>
                </p:nvSpPr>
                <p:spPr>
                  <a:xfrm rot="2632726">
                    <a:off x="5834061" y="2249222"/>
                    <a:ext cx="101345" cy="19069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63" name="Gruppo 308"/>
                <p:cNvGrpSpPr>
                  <a:grpSpLocks/>
                </p:cNvGrpSpPr>
                <p:nvPr/>
              </p:nvGrpSpPr>
              <p:grpSpPr bwMode="auto">
                <a:xfrm>
                  <a:off x="6922545" y="2222897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73" name="Figura a mano libera 672"/>
                  <p:cNvSpPr/>
                  <p:nvPr/>
                </p:nvSpPr>
                <p:spPr>
                  <a:xfrm>
                    <a:off x="5560097" y="2126284"/>
                    <a:ext cx="670806" cy="639658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4" name="Figura a mano libera 673"/>
                  <p:cNvSpPr/>
                  <p:nvPr/>
                </p:nvSpPr>
                <p:spPr>
                  <a:xfrm>
                    <a:off x="5719353" y="2213181"/>
                    <a:ext cx="415031" cy="42483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5" name="Figura a mano libera 674"/>
                  <p:cNvSpPr/>
                  <p:nvPr/>
                </p:nvSpPr>
                <p:spPr>
                  <a:xfrm rot="2632726">
                    <a:off x="5832762" y="2249388"/>
                    <a:ext cx="103758" cy="19069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64" name="Gruppo 309"/>
                <p:cNvGrpSpPr>
                  <a:grpSpLocks/>
                </p:cNvGrpSpPr>
                <p:nvPr/>
              </p:nvGrpSpPr>
              <p:grpSpPr bwMode="auto">
                <a:xfrm>
                  <a:off x="5961244" y="2482375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70" name="Figura a mano libera 669"/>
                  <p:cNvSpPr/>
                  <p:nvPr/>
                </p:nvSpPr>
                <p:spPr>
                  <a:xfrm>
                    <a:off x="5561517" y="2126144"/>
                    <a:ext cx="668392" cy="639658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1" name="Figura a mano libera 670"/>
                  <p:cNvSpPr/>
                  <p:nvPr/>
                </p:nvSpPr>
                <p:spPr>
                  <a:xfrm>
                    <a:off x="5720773" y="2213041"/>
                    <a:ext cx="415031" cy="42483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2" name="Figura a mano libera 671"/>
                  <p:cNvSpPr/>
                  <p:nvPr/>
                </p:nvSpPr>
                <p:spPr>
                  <a:xfrm rot="2632726">
                    <a:off x="5834181" y="2249248"/>
                    <a:ext cx="101345" cy="19069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65" name="Gruppo 310"/>
                <p:cNvGrpSpPr>
                  <a:grpSpLocks/>
                </p:cNvGrpSpPr>
                <p:nvPr/>
              </p:nvGrpSpPr>
              <p:grpSpPr bwMode="auto">
                <a:xfrm>
                  <a:off x="6096618" y="1701849"/>
                  <a:ext cx="562048" cy="536619"/>
                  <a:chOff x="5560407" y="2125796"/>
                  <a:chExt cx="669550" cy="639257"/>
                </a:xfrm>
              </p:grpSpPr>
              <p:sp>
                <p:nvSpPr>
                  <p:cNvPr id="667" name="Figura a mano libera 666"/>
                  <p:cNvSpPr/>
                  <p:nvPr/>
                </p:nvSpPr>
                <p:spPr>
                  <a:xfrm>
                    <a:off x="5559506" y="2126643"/>
                    <a:ext cx="670806" cy="637245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8" name="Figura a mano libera 667"/>
                  <p:cNvSpPr/>
                  <p:nvPr/>
                </p:nvSpPr>
                <p:spPr>
                  <a:xfrm>
                    <a:off x="5718762" y="2213540"/>
                    <a:ext cx="415031" cy="42241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9" name="Figura a mano libera 668"/>
                  <p:cNvSpPr/>
                  <p:nvPr/>
                </p:nvSpPr>
                <p:spPr>
                  <a:xfrm rot="2632726">
                    <a:off x="5832170" y="2249748"/>
                    <a:ext cx="103758" cy="18827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666" name="Rettangolo 665"/>
                <p:cNvSpPr/>
                <p:nvPr/>
              </p:nvSpPr>
              <p:spPr>
                <a:xfrm>
                  <a:off x="5729237" y="1603274"/>
                  <a:ext cx="1958705" cy="1544003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altLang="it-IT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651" name="Connettore 2 650"/>
              <p:cNvCxnSpPr/>
              <p:nvPr/>
            </p:nvCxnSpPr>
            <p:spPr bwMode="auto">
              <a:xfrm>
                <a:off x="6310951" y="3152757"/>
                <a:ext cx="599515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655" name="Rectangle 711"/>
              <p:cNvSpPr>
                <a:spLocks noChangeArrowheads="1"/>
              </p:cNvSpPr>
              <p:nvPr/>
            </p:nvSpPr>
            <p:spPr bwMode="auto">
              <a:xfrm>
                <a:off x="9746889" y="1394539"/>
                <a:ext cx="22621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</a:rPr>
                  <a:t>Genome-scale or focused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</a:rPr>
                  <a:t>CRISPR</a:t>
                </a:r>
                <a:r>
                  <a:rPr lang="en-US" altLang="it-IT" sz="1400" i="0" kern="0" dirty="0">
                    <a:solidFill>
                      <a:srgbClr val="3333FF"/>
                    </a:solidFill>
                  </a:rPr>
                  <a:t> </a:t>
                </a: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</a:rPr>
                  <a:t>LV libraries</a:t>
                </a:r>
              </a:p>
            </p:txBody>
          </p:sp>
          <p:grpSp>
            <p:nvGrpSpPr>
              <p:cNvPr id="1046" name="Gruppo 1045"/>
              <p:cNvGrpSpPr/>
              <p:nvPr/>
            </p:nvGrpSpPr>
            <p:grpSpPr>
              <a:xfrm>
                <a:off x="7125368" y="2547920"/>
                <a:ext cx="1535113" cy="1209675"/>
                <a:chOff x="4775838" y="2520875"/>
                <a:chExt cx="1535113" cy="1209675"/>
              </a:xfrm>
            </p:grpSpPr>
            <p:grpSp>
              <p:nvGrpSpPr>
                <p:cNvPr id="1047" name="Gruppo 249"/>
                <p:cNvGrpSpPr>
                  <a:grpSpLocks/>
                </p:cNvGrpSpPr>
                <p:nvPr/>
              </p:nvGrpSpPr>
              <p:grpSpPr bwMode="auto">
                <a:xfrm>
                  <a:off x="5126676" y="2887588"/>
                  <a:ext cx="441325" cy="419100"/>
                  <a:chOff x="5560407" y="2125796"/>
                  <a:chExt cx="669550" cy="639257"/>
                </a:xfrm>
              </p:grpSpPr>
              <p:sp>
                <p:nvSpPr>
                  <p:cNvPr id="1069" name="Figura a mano libera 1068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0" name="Figura a mano libera 1069"/>
                  <p:cNvSpPr/>
                  <p:nvPr/>
                </p:nvSpPr>
                <p:spPr>
                  <a:xfrm>
                    <a:off x="5719365" y="2212967"/>
                    <a:ext cx="414254" cy="423749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71" name="Figura a mano libera 1070"/>
                  <p:cNvSpPr/>
                  <p:nvPr/>
                </p:nvSpPr>
                <p:spPr>
                  <a:xfrm rot="2632726">
                    <a:off x="5832561" y="2249288"/>
                    <a:ext cx="103564" cy="188871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48" name="Gruppo 250"/>
                <p:cNvGrpSpPr>
                  <a:grpSpLocks/>
                </p:cNvGrpSpPr>
                <p:nvPr/>
              </p:nvGrpSpPr>
              <p:grpSpPr bwMode="auto">
                <a:xfrm>
                  <a:off x="5475926" y="2711375"/>
                  <a:ext cx="439737" cy="420688"/>
                  <a:chOff x="5560407" y="2125796"/>
                  <a:chExt cx="669550" cy="639257"/>
                </a:xfrm>
              </p:grpSpPr>
              <p:sp>
                <p:nvSpPr>
                  <p:cNvPr id="1066" name="Figura a mano libera 1065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7" name="Figura a mano libera 1066"/>
                  <p:cNvSpPr/>
                  <p:nvPr/>
                </p:nvSpPr>
                <p:spPr>
                  <a:xfrm>
                    <a:off x="5719939" y="2212638"/>
                    <a:ext cx="415750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8" name="Figura a mano libera 1067"/>
                  <p:cNvSpPr/>
                  <p:nvPr/>
                </p:nvSpPr>
                <p:spPr>
                  <a:xfrm rot="2632726">
                    <a:off x="5833544" y="2248823"/>
                    <a:ext cx="101520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49" name="Gruppo 251"/>
                <p:cNvGrpSpPr>
                  <a:grpSpLocks/>
                </p:cNvGrpSpPr>
                <p:nvPr/>
              </p:nvGrpSpPr>
              <p:grpSpPr bwMode="auto">
                <a:xfrm>
                  <a:off x="5366388" y="3125713"/>
                  <a:ext cx="439738" cy="420687"/>
                  <a:chOff x="5560407" y="2125796"/>
                  <a:chExt cx="669550" cy="639257"/>
                </a:xfrm>
              </p:grpSpPr>
              <p:sp>
                <p:nvSpPr>
                  <p:cNvPr id="1063" name="Figura a mano libera 1062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4" name="Figura a mano libera 1063"/>
                  <p:cNvSpPr/>
                  <p:nvPr/>
                </p:nvSpPr>
                <p:spPr>
                  <a:xfrm>
                    <a:off x="5719939" y="2212639"/>
                    <a:ext cx="415749" cy="424564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5" name="Figura a mano libera 1064"/>
                  <p:cNvSpPr/>
                  <p:nvPr/>
                </p:nvSpPr>
                <p:spPr>
                  <a:xfrm rot="2632726">
                    <a:off x="5833545" y="2248822"/>
                    <a:ext cx="101520" cy="19057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50" name="Gruppo 252"/>
                <p:cNvGrpSpPr>
                  <a:grpSpLocks/>
                </p:cNvGrpSpPr>
                <p:nvPr/>
              </p:nvGrpSpPr>
              <p:grpSpPr bwMode="auto">
                <a:xfrm>
                  <a:off x="5710876" y="3006650"/>
                  <a:ext cx="441325" cy="420688"/>
                  <a:chOff x="5560407" y="2125796"/>
                  <a:chExt cx="669550" cy="639257"/>
                </a:xfrm>
              </p:grpSpPr>
              <p:sp>
                <p:nvSpPr>
                  <p:cNvPr id="1060" name="Figura a mano libera 1059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1" name="Figura a mano libera 1060"/>
                  <p:cNvSpPr/>
                  <p:nvPr/>
                </p:nvSpPr>
                <p:spPr>
                  <a:xfrm>
                    <a:off x="5719365" y="2212638"/>
                    <a:ext cx="414254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62" name="Figura a mano libera 1061"/>
                  <p:cNvSpPr/>
                  <p:nvPr/>
                </p:nvSpPr>
                <p:spPr>
                  <a:xfrm rot="2632726">
                    <a:off x="5832561" y="2248823"/>
                    <a:ext cx="103564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51" name="Gruppo 253"/>
                <p:cNvGrpSpPr>
                  <a:grpSpLocks/>
                </p:cNvGrpSpPr>
                <p:nvPr/>
              </p:nvGrpSpPr>
              <p:grpSpPr bwMode="auto">
                <a:xfrm>
                  <a:off x="4958401" y="3209850"/>
                  <a:ext cx="439737" cy="420688"/>
                  <a:chOff x="5560407" y="2125796"/>
                  <a:chExt cx="669550" cy="639257"/>
                </a:xfrm>
              </p:grpSpPr>
              <p:sp>
                <p:nvSpPr>
                  <p:cNvPr id="1057" name="Figura a mano libera 1056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8" name="Figura a mano libera 1057"/>
                  <p:cNvSpPr/>
                  <p:nvPr/>
                </p:nvSpPr>
                <p:spPr>
                  <a:xfrm>
                    <a:off x="5719939" y="2212638"/>
                    <a:ext cx="415750" cy="424563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9" name="Figura a mano libera 1058"/>
                  <p:cNvSpPr/>
                  <p:nvPr/>
                </p:nvSpPr>
                <p:spPr>
                  <a:xfrm rot="2632726">
                    <a:off x="5833544" y="2248823"/>
                    <a:ext cx="101520" cy="190570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52" name="Gruppo 254"/>
                <p:cNvGrpSpPr>
                  <a:grpSpLocks/>
                </p:cNvGrpSpPr>
                <p:nvPr/>
              </p:nvGrpSpPr>
              <p:grpSpPr bwMode="auto">
                <a:xfrm>
                  <a:off x="5064763" y="2598663"/>
                  <a:ext cx="439738" cy="420687"/>
                  <a:chOff x="5560407" y="2125796"/>
                  <a:chExt cx="669550" cy="639257"/>
                </a:xfrm>
              </p:grpSpPr>
              <p:sp>
                <p:nvSpPr>
                  <p:cNvPr id="1054" name="Figura a mano libera 1053"/>
                  <p:cNvSpPr/>
                  <p:nvPr/>
                </p:nvSpPr>
                <p:spPr>
                  <a:xfrm>
                    <a:off x="5560407" y="2125796"/>
                    <a:ext cx="669550" cy="639257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19191">
                      <a:lumMod val="75000"/>
                    </a:srgbClr>
                  </a:solidFill>
                  <a:ln w="317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5" name="Figura a mano libera 1054"/>
                  <p:cNvSpPr/>
                  <p:nvPr/>
                </p:nvSpPr>
                <p:spPr>
                  <a:xfrm>
                    <a:off x="5719939" y="2212639"/>
                    <a:ext cx="415749" cy="424564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lumMod val="85000"/>
                      <a:alpha val="93000"/>
                    </a:sysClr>
                  </a:solidFill>
                  <a:ln w="3175" cap="flat" cmpd="sng" algn="ctr">
                    <a:solidFill>
                      <a:srgbClr val="9BBB59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56" name="Figura a mano libera 1055"/>
                  <p:cNvSpPr/>
                  <p:nvPr/>
                </p:nvSpPr>
                <p:spPr>
                  <a:xfrm rot="2632726">
                    <a:off x="5833545" y="2248822"/>
                    <a:ext cx="101520" cy="190572"/>
                  </a:xfrm>
                  <a:custGeom>
                    <a:avLst/>
                    <a:gdLst>
                      <a:gd name="connsiteX0" fmla="*/ 1387473 w 4268245"/>
                      <a:gd name="connsiteY0" fmla="*/ 282231 h 4456892"/>
                      <a:gd name="connsiteX1" fmla="*/ 1011209 w 4268245"/>
                      <a:gd name="connsiteY1" fmla="*/ 576221 h 4456892"/>
                      <a:gd name="connsiteX2" fmla="*/ 752528 w 4268245"/>
                      <a:gd name="connsiteY2" fmla="*/ 823173 h 4456892"/>
                      <a:gd name="connsiteX3" fmla="*/ 540879 w 4268245"/>
                      <a:gd name="connsiteY3" fmla="*/ 1058365 h 4456892"/>
                      <a:gd name="connsiteX4" fmla="*/ 317472 w 4268245"/>
                      <a:gd name="connsiteY4" fmla="*/ 1340596 h 4456892"/>
                      <a:gd name="connsiteX5" fmla="*/ 152857 w 4268245"/>
                      <a:gd name="connsiteY5" fmla="*/ 1611067 h 4456892"/>
                      <a:gd name="connsiteX6" fmla="*/ 47033 w 4268245"/>
                      <a:gd name="connsiteY6" fmla="*/ 1822740 h 4456892"/>
                      <a:gd name="connsiteX7" fmla="*/ 0 w 4268245"/>
                      <a:gd name="connsiteY7" fmla="*/ 2069691 h 4456892"/>
                      <a:gd name="connsiteX8" fmla="*/ 0 w 4268245"/>
                      <a:gd name="connsiteY8" fmla="*/ 2069691 h 4456892"/>
                      <a:gd name="connsiteX9" fmla="*/ 0 w 4268245"/>
                      <a:gd name="connsiteY9" fmla="*/ 2269605 h 4456892"/>
                      <a:gd name="connsiteX10" fmla="*/ 0 w 4268245"/>
                      <a:gd name="connsiteY10" fmla="*/ 2469518 h 4456892"/>
                      <a:gd name="connsiteX11" fmla="*/ 23516 w 4268245"/>
                      <a:gd name="connsiteY11" fmla="*/ 2704710 h 4456892"/>
                      <a:gd name="connsiteX12" fmla="*/ 23516 w 4268245"/>
                      <a:gd name="connsiteY12" fmla="*/ 2704710 h 4456892"/>
                      <a:gd name="connsiteX13" fmla="*/ 70549 w 4268245"/>
                      <a:gd name="connsiteY13" fmla="*/ 2951662 h 4456892"/>
                      <a:gd name="connsiteX14" fmla="*/ 152857 w 4268245"/>
                      <a:gd name="connsiteY14" fmla="*/ 3186854 h 4456892"/>
                      <a:gd name="connsiteX15" fmla="*/ 246923 w 4268245"/>
                      <a:gd name="connsiteY15" fmla="*/ 3339729 h 4456892"/>
                      <a:gd name="connsiteX16" fmla="*/ 470330 w 4268245"/>
                      <a:gd name="connsiteY16" fmla="*/ 3598441 h 4456892"/>
                      <a:gd name="connsiteX17" fmla="*/ 740769 w 4268245"/>
                      <a:gd name="connsiteY17" fmla="*/ 3845392 h 4456892"/>
                      <a:gd name="connsiteX18" fmla="*/ 999451 w 4268245"/>
                      <a:gd name="connsiteY18" fmla="*/ 4033546 h 4456892"/>
                      <a:gd name="connsiteX19" fmla="*/ 1316924 w 4268245"/>
                      <a:gd name="connsiteY19" fmla="*/ 4221700 h 4456892"/>
                      <a:gd name="connsiteX20" fmla="*/ 1540331 w 4268245"/>
                      <a:gd name="connsiteY20" fmla="*/ 4339296 h 4456892"/>
                      <a:gd name="connsiteX21" fmla="*/ 1751979 w 4268245"/>
                      <a:gd name="connsiteY21" fmla="*/ 4409854 h 4456892"/>
                      <a:gd name="connsiteX22" fmla="*/ 2175276 w 4268245"/>
                      <a:gd name="connsiteY22" fmla="*/ 4456892 h 4456892"/>
                      <a:gd name="connsiteX23" fmla="*/ 2457474 w 4268245"/>
                      <a:gd name="connsiteY23" fmla="*/ 4445132 h 4456892"/>
                      <a:gd name="connsiteX24" fmla="*/ 2633848 w 4268245"/>
                      <a:gd name="connsiteY24" fmla="*/ 4409854 h 4456892"/>
                      <a:gd name="connsiteX25" fmla="*/ 2916046 w 4268245"/>
                      <a:gd name="connsiteY25" fmla="*/ 4292257 h 4456892"/>
                      <a:gd name="connsiteX26" fmla="*/ 3268793 w 4268245"/>
                      <a:gd name="connsiteY26" fmla="*/ 4080584 h 4456892"/>
                      <a:gd name="connsiteX27" fmla="*/ 3574508 w 4268245"/>
                      <a:gd name="connsiteY27" fmla="*/ 3868912 h 4456892"/>
                      <a:gd name="connsiteX28" fmla="*/ 3786156 w 4268245"/>
                      <a:gd name="connsiteY28" fmla="*/ 3680758 h 4456892"/>
                      <a:gd name="connsiteX29" fmla="*/ 3962530 w 4268245"/>
                      <a:gd name="connsiteY29" fmla="*/ 3469085 h 4456892"/>
                      <a:gd name="connsiteX30" fmla="*/ 4080113 w 4268245"/>
                      <a:gd name="connsiteY30" fmla="*/ 3257412 h 4456892"/>
                      <a:gd name="connsiteX31" fmla="*/ 4185937 w 4268245"/>
                      <a:gd name="connsiteY31" fmla="*/ 2963422 h 4456892"/>
                      <a:gd name="connsiteX32" fmla="*/ 4256487 w 4268245"/>
                      <a:gd name="connsiteY32" fmla="*/ 2598874 h 4456892"/>
                      <a:gd name="connsiteX33" fmla="*/ 4268245 w 4268245"/>
                      <a:gd name="connsiteY33" fmla="*/ 2234326 h 4456892"/>
                      <a:gd name="connsiteX34" fmla="*/ 4268245 w 4268245"/>
                      <a:gd name="connsiteY34" fmla="*/ 1916817 h 4456892"/>
                      <a:gd name="connsiteX35" fmla="*/ 4221212 w 4268245"/>
                      <a:gd name="connsiteY35" fmla="*/ 1622826 h 4456892"/>
                      <a:gd name="connsiteX36" fmla="*/ 4056596 w 4268245"/>
                      <a:gd name="connsiteY36" fmla="*/ 1281798 h 4456892"/>
                      <a:gd name="connsiteX37" fmla="*/ 3927255 w 4268245"/>
                      <a:gd name="connsiteY37" fmla="*/ 1093644 h 4456892"/>
                      <a:gd name="connsiteX38" fmla="*/ 3598024 w 4268245"/>
                      <a:gd name="connsiteY38" fmla="*/ 764375 h 4456892"/>
                      <a:gd name="connsiteX39" fmla="*/ 3339343 w 4268245"/>
                      <a:gd name="connsiteY39" fmla="*/ 517423 h 4456892"/>
                      <a:gd name="connsiteX40" fmla="*/ 3092420 w 4268245"/>
                      <a:gd name="connsiteY40" fmla="*/ 341029 h 4456892"/>
                      <a:gd name="connsiteX41" fmla="*/ 2751430 w 4268245"/>
                      <a:gd name="connsiteY41" fmla="*/ 152875 h 4456892"/>
                      <a:gd name="connsiteX42" fmla="*/ 2492749 w 4268245"/>
                      <a:gd name="connsiteY42" fmla="*/ 47039 h 4456892"/>
                      <a:gd name="connsiteX43" fmla="*/ 2292859 w 4268245"/>
                      <a:gd name="connsiteY43" fmla="*/ 0 h 4456892"/>
                      <a:gd name="connsiteX44" fmla="*/ 2128243 w 4268245"/>
                      <a:gd name="connsiteY44" fmla="*/ 0 h 4456892"/>
                      <a:gd name="connsiteX45" fmla="*/ 1834287 w 4268245"/>
                      <a:gd name="connsiteY45" fmla="*/ 23520 h 4456892"/>
                      <a:gd name="connsiteX46" fmla="*/ 1657913 w 4268245"/>
                      <a:gd name="connsiteY46" fmla="*/ 105837 h 4456892"/>
                      <a:gd name="connsiteX47" fmla="*/ 1387473 w 4268245"/>
                      <a:gd name="connsiteY47" fmla="*/ 282231 h 4456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68245" h="4456892">
                        <a:moveTo>
                          <a:pt x="1387473" y="282231"/>
                        </a:moveTo>
                        <a:lnTo>
                          <a:pt x="1011209" y="576221"/>
                        </a:lnTo>
                        <a:lnTo>
                          <a:pt x="752528" y="823173"/>
                        </a:lnTo>
                        <a:lnTo>
                          <a:pt x="540879" y="1058365"/>
                        </a:lnTo>
                        <a:lnTo>
                          <a:pt x="317472" y="1340596"/>
                        </a:lnTo>
                        <a:lnTo>
                          <a:pt x="152857" y="1611067"/>
                        </a:lnTo>
                        <a:lnTo>
                          <a:pt x="47033" y="1822740"/>
                        </a:lnTo>
                        <a:lnTo>
                          <a:pt x="0" y="2069691"/>
                        </a:lnTo>
                        <a:lnTo>
                          <a:pt x="0" y="2069691"/>
                        </a:lnTo>
                        <a:lnTo>
                          <a:pt x="0" y="2269605"/>
                        </a:lnTo>
                        <a:lnTo>
                          <a:pt x="0" y="2469518"/>
                        </a:lnTo>
                        <a:lnTo>
                          <a:pt x="23516" y="2704710"/>
                        </a:lnTo>
                        <a:lnTo>
                          <a:pt x="23516" y="2704710"/>
                        </a:lnTo>
                        <a:lnTo>
                          <a:pt x="70549" y="2951662"/>
                        </a:lnTo>
                        <a:lnTo>
                          <a:pt x="152857" y="3186854"/>
                        </a:lnTo>
                        <a:lnTo>
                          <a:pt x="246923" y="3339729"/>
                        </a:lnTo>
                        <a:lnTo>
                          <a:pt x="470330" y="3598441"/>
                        </a:lnTo>
                        <a:lnTo>
                          <a:pt x="740769" y="3845392"/>
                        </a:lnTo>
                        <a:lnTo>
                          <a:pt x="999451" y="4033546"/>
                        </a:lnTo>
                        <a:lnTo>
                          <a:pt x="1316924" y="4221700"/>
                        </a:lnTo>
                        <a:lnTo>
                          <a:pt x="1540331" y="4339296"/>
                        </a:lnTo>
                        <a:lnTo>
                          <a:pt x="1751979" y="4409854"/>
                        </a:lnTo>
                        <a:lnTo>
                          <a:pt x="2175276" y="4456892"/>
                        </a:lnTo>
                        <a:lnTo>
                          <a:pt x="2457474" y="4445132"/>
                        </a:lnTo>
                        <a:lnTo>
                          <a:pt x="2633848" y="4409854"/>
                        </a:lnTo>
                        <a:lnTo>
                          <a:pt x="2916046" y="4292257"/>
                        </a:lnTo>
                        <a:lnTo>
                          <a:pt x="3268793" y="4080584"/>
                        </a:lnTo>
                        <a:lnTo>
                          <a:pt x="3574508" y="3868912"/>
                        </a:lnTo>
                        <a:lnTo>
                          <a:pt x="3786156" y="3680758"/>
                        </a:lnTo>
                        <a:lnTo>
                          <a:pt x="3962530" y="3469085"/>
                        </a:lnTo>
                        <a:lnTo>
                          <a:pt x="4080113" y="3257412"/>
                        </a:lnTo>
                        <a:lnTo>
                          <a:pt x="4185937" y="2963422"/>
                        </a:lnTo>
                        <a:lnTo>
                          <a:pt x="4256487" y="2598874"/>
                        </a:lnTo>
                        <a:lnTo>
                          <a:pt x="4268245" y="2234326"/>
                        </a:lnTo>
                        <a:lnTo>
                          <a:pt x="4268245" y="1916817"/>
                        </a:lnTo>
                        <a:lnTo>
                          <a:pt x="4221212" y="1622826"/>
                        </a:lnTo>
                        <a:lnTo>
                          <a:pt x="4056596" y="1281798"/>
                        </a:lnTo>
                        <a:lnTo>
                          <a:pt x="3927255" y="1093644"/>
                        </a:lnTo>
                        <a:lnTo>
                          <a:pt x="3598024" y="764375"/>
                        </a:lnTo>
                        <a:lnTo>
                          <a:pt x="3339343" y="517423"/>
                        </a:lnTo>
                        <a:lnTo>
                          <a:pt x="3092420" y="341029"/>
                        </a:lnTo>
                        <a:lnTo>
                          <a:pt x="2751430" y="152875"/>
                        </a:lnTo>
                        <a:lnTo>
                          <a:pt x="2492749" y="47039"/>
                        </a:lnTo>
                        <a:lnTo>
                          <a:pt x="2292859" y="0"/>
                        </a:lnTo>
                        <a:lnTo>
                          <a:pt x="2128243" y="0"/>
                        </a:lnTo>
                        <a:lnTo>
                          <a:pt x="1834287" y="23520"/>
                        </a:lnTo>
                        <a:lnTo>
                          <a:pt x="1657913" y="105837"/>
                        </a:lnTo>
                        <a:lnTo>
                          <a:pt x="1387473" y="282231"/>
                        </a:lnTo>
                        <a:close/>
                      </a:path>
                    </a:pathLst>
                  </a:custGeom>
                  <a:solidFill>
                    <a:srgbClr val="9BBB59">
                      <a:lumMod val="20000"/>
                      <a:lumOff val="80000"/>
                      <a:alpha val="93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053" name="Rettangolo 1052"/>
                <p:cNvSpPr/>
                <p:nvPr/>
              </p:nvSpPr>
              <p:spPr bwMode="auto">
                <a:xfrm>
                  <a:off x="4775838" y="2520875"/>
                  <a:ext cx="1535113" cy="12096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t-IT" altLang="it-IT" sz="2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cxnSp>
            <p:nvCxnSpPr>
              <p:cNvPr id="1074" name="Connettore 2 1073"/>
              <p:cNvCxnSpPr>
                <a:cxnSpLocks/>
              </p:cNvCxnSpPr>
              <p:nvPr/>
            </p:nvCxnSpPr>
            <p:spPr bwMode="auto">
              <a:xfrm>
                <a:off x="8822285" y="3177363"/>
                <a:ext cx="977383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077" name="Rectangle 711"/>
              <p:cNvSpPr>
                <a:spLocks noChangeArrowheads="1"/>
              </p:cNvSpPr>
              <p:nvPr/>
            </p:nvSpPr>
            <p:spPr bwMode="auto">
              <a:xfrm>
                <a:off x="6786222" y="2046784"/>
                <a:ext cx="222952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Clonal derivate</a:t>
                </a:r>
                <a:r>
                  <a:rPr kumimoji="0" lang="en-US" altLang="it-IT" sz="1400" b="0" i="0" u="none" strike="noStrike" kern="0" cap="none" spc="0" normalizeH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 with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it-IT" sz="1400" i="0" kern="0" noProof="0" dirty="0">
                    <a:solidFill>
                      <a:srgbClr val="404040"/>
                    </a:solidFill>
                  </a:rPr>
                  <a:t>a </a:t>
                </a:r>
                <a:r>
                  <a:rPr kumimoji="0" lang="en-US" altLang="it-IT" sz="1400" b="0" i="0" u="none" strike="noStrike" kern="0" cap="none" spc="0" normalizeH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drug-inducible Cas9</a:t>
                </a:r>
                <a:endParaRPr kumimoji="0" lang="en-US" alt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079" name="Connettore 2 1078"/>
              <p:cNvCxnSpPr>
                <a:cxnSpLocks/>
              </p:cNvCxnSpPr>
              <p:nvPr/>
            </p:nvCxnSpPr>
            <p:spPr bwMode="auto">
              <a:xfrm>
                <a:off x="10699041" y="3752131"/>
                <a:ext cx="375" cy="3389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83" name="Connettore 1 1082"/>
              <p:cNvCxnSpPr>
                <a:cxnSpLocks/>
              </p:cNvCxnSpPr>
              <p:nvPr/>
            </p:nvCxnSpPr>
            <p:spPr>
              <a:xfrm flipV="1">
                <a:off x="9309749" y="2180400"/>
                <a:ext cx="0" cy="7961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5" name="Rectangle 711"/>
              <p:cNvSpPr>
                <a:spLocks noChangeArrowheads="1"/>
              </p:cNvSpPr>
              <p:nvPr/>
            </p:nvSpPr>
            <p:spPr bwMode="auto">
              <a:xfrm>
                <a:off x="9372809" y="5267747"/>
                <a:ext cx="2718406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Identification of a gene(s)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crucial </a:t>
                </a: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for silencing maintenance</a:t>
                </a:r>
              </a:p>
            </p:txBody>
          </p:sp>
          <p:sp>
            <p:nvSpPr>
              <p:cNvPr id="1087" name="Rectangle 711"/>
              <p:cNvSpPr>
                <a:spLocks noChangeArrowheads="1"/>
              </p:cNvSpPr>
              <p:nvPr/>
            </p:nvSpPr>
            <p:spPr bwMode="auto">
              <a:xfrm>
                <a:off x="9418303" y="4680834"/>
                <a:ext cx="256222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NGS analysis</a:t>
                </a:r>
              </a:p>
            </p:txBody>
          </p:sp>
          <p:cxnSp>
            <p:nvCxnSpPr>
              <p:cNvPr id="1091" name="Connettore 2 1090"/>
              <p:cNvCxnSpPr>
                <a:cxnSpLocks/>
              </p:cNvCxnSpPr>
              <p:nvPr/>
            </p:nvCxnSpPr>
            <p:spPr bwMode="auto">
              <a:xfrm>
                <a:off x="10698793" y="4366401"/>
                <a:ext cx="375" cy="3389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92" name="Connettore 2 1091"/>
              <p:cNvCxnSpPr>
                <a:cxnSpLocks/>
              </p:cNvCxnSpPr>
              <p:nvPr/>
            </p:nvCxnSpPr>
            <p:spPr bwMode="auto">
              <a:xfrm>
                <a:off x="10697248" y="4973005"/>
                <a:ext cx="375" cy="3389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</p:grpSp>
      </p:grpSp>
      <p:grpSp>
        <p:nvGrpSpPr>
          <p:cNvPr id="525" name="Gruppo 524">
            <a:extLst>
              <a:ext uri="{FF2B5EF4-FFF2-40B4-BE49-F238E27FC236}">
                <a16:creationId xmlns:a16="http://schemas.microsoft.com/office/drawing/2014/main" id="{1D0C9F76-BBD2-2B45-AA69-57A0E0168526}"/>
              </a:ext>
            </a:extLst>
          </p:cNvPr>
          <p:cNvGrpSpPr/>
          <p:nvPr/>
        </p:nvGrpSpPr>
        <p:grpSpPr>
          <a:xfrm>
            <a:off x="5488485" y="4089400"/>
            <a:ext cx="2925179" cy="2839202"/>
            <a:chOff x="6316710" y="4017133"/>
            <a:chExt cx="2463813" cy="2464553"/>
          </a:xfrm>
        </p:grpSpPr>
        <p:grpSp>
          <p:nvGrpSpPr>
            <p:cNvPr id="526" name="Gruppo 299">
              <a:extLst>
                <a:ext uri="{FF2B5EF4-FFF2-40B4-BE49-F238E27FC236}">
                  <a16:creationId xmlns:a16="http://schemas.microsoft.com/office/drawing/2014/main" id="{CEA805B1-6A80-6D46-B7F5-762F23128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6710" y="5002136"/>
              <a:ext cx="1177925" cy="1479550"/>
              <a:chOff x="6284677" y="5105114"/>
              <a:chExt cx="1178035" cy="1479559"/>
            </a:xfrm>
          </p:grpSpPr>
          <p:sp>
            <p:nvSpPr>
              <p:cNvPr id="656" name="CasellaDiTesto 467">
                <a:extLst>
                  <a:ext uri="{FF2B5EF4-FFF2-40B4-BE49-F238E27FC236}">
                    <a16:creationId xmlns:a16="http://schemas.microsoft.com/office/drawing/2014/main" id="{6E4D1E51-3949-CE4E-919E-585071C121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8194" y="6112471"/>
                <a:ext cx="117451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tdTom</a:t>
                </a:r>
                <a:r>
                  <a:rPr kumimoji="0" lang="en-AU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.</a:t>
                </a:r>
                <a:endParaRPr kumimoji="0" lang="en-AU" altLang="en-US" sz="14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7" name="CasellaDiTesto 468">
                <a:extLst>
                  <a:ext uri="{FF2B5EF4-FFF2-40B4-BE49-F238E27FC236}">
                    <a16:creationId xmlns:a16="http://schemas.microsoft.com/office/drawing/2014/main" id="{E55D6B27-BE06-E747-975B-19741CADCE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5698786" y="5691005"/>
                <a:ext cx="147955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LV library</a:t>
                </a:r>
              </a:p>
            </p:txBody>
          </p:sp>
          <p:cxnSp>
            <p:nvCxnSpPr>
              <p:cNvPr id="658" name="Straight Arrow Connector 136">
                <a:extLst>
                  <a:ext uri="{FF2B5EF4-FFF2-40B4-BE49-F238E27FC236}">
                    <a16:creationId xmlns:a16="http://schemas.microsoft.com/office/drawing/2014/main" id="{49F99990-2887-8C49-BEB8-B7EAF8D1E27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6594995" y="5519537"/>
                <a:ext cx="0" cy="579283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Arrow Connector 136">
                <a:extLst>
                  <a:ext uri="{FF2B5EF4-FFF2-40B4-BE49-F238E27FC236}">
                    <a16:creationId xmlns:a16="http://schemas.microsoft.com/office/drawing/2014/main" id="{5901936B-E722-0E41-A8CA-1416490EB7F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906174" y="5782212"/>
                <a:ext cx="0" cy="621378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528" name="Picture 27">
              <a:extLst>
                <a:ext uri="{FF2B5EF4-FFF2-40B4-BE49-F238E27FC236}">
                  <a16:creationId xmlns:a16="http://schemas.microsoft.com/office/drawing/2014/main" id="{674870DF-BAA0-D545-825D-8415AA4F7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3" b="5706"/>
            <a:stretch/>
          </p:blipFill>
          <p:spPr bwMode="auto">
            <a:xfrm>
              <a:off x="6701640" y="4017133"/>
              <a:ext cx="2055011" cy="190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9" name="Rettangolo 528">
              <a:extLst>
                <a:ext uri="{FF2B5EF4-FFF2-40B4-BE49-F238E27FC236}">
                  <a16:creationId xmlns:a16="http://schemas.microsoft.com/office/drawing/2014/main" id="{D768518B-345E-B548-83EA-30F75305B2AF}"/>
                </a:ext>
              </a:extLst>
            </p:cNvPr>
            <p:cNvSpPr/>
            <p:nvPr/>
          </p:nvSpPr>
          <p:spPr>
            <a:xfrm>
              <a:off x="6903444" y="4060826"/>
              <a:ext cx="1761370" cy="168760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ttangolo 630">
              <a:extLst>
                <a:ext uri="{FF2B5EF4-FFF2-40B4-BE49-F238E27FC236}">
                  <a16:creationId xmlns:a16="http://schemas.microsoft.com/office/drawing/2014/main" id="{868C7D81-6A16-094E-BD49-53C757CB8BAC}"/>
                </a:ext>
              </a:extLst>
            </p:cNvPr>
            <p:cNvSpPr/>
            <p:nvPr/>
          </p:nvSpPr>
          <p:spPr>
            <a:xfrm>
              <a:off x="6922238" y="4089400"/>
              <a:ext cx="192813" cy="90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ttangolo 632">
              <a:extLst>
                <a:ext uri="{FF2B5EF4-FFF2-40B4-BE49-F238E27FC236}">
                  <a16:creationId xmlns:a16="http://schemas.microsoft.com/office/drawing/2014/main" id="{2FB12EB7-B87A-D44A-834E-14C9A3A7978D}"/>
                </a:ext>
              </a:extLst>
            </p:cNvPr>
            <p:cNvSpPr/>
            <p:nvPr/>
          </p:nvSpPr>
          <p:spPr>
            <a:xfrm>
              <a:off x="8377036" y="4092767"/>
              <a:ext cx="260227" cy="100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ttangolo 651">
              <a:extLst>
                <a:ext uri="{FF2B5EF4-FFF2-40B4-BE49-F238E27FC236}">
                  <a16:creationId xmlns:a16="http://schemas.microsoft.com/office/drawing/2014/main" id="{42E4610D-CA6C-2947-BC3C-80DCC6EAC759}"/>
                </a:ext>
              </a:extLst>
            </p:cNvPr>
            <p:cNvSpPr/>
            <p:nvPr/>
          </p:nvSpPr>
          <p:spPr>
            <a:xfrm>
              <a:off x="8313615" y="5632245"/>
              <a:ext cx="314285" cy="100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ttangolo 652">
              <a:extLst>
                <a:ext uri="{FF2B5EF4-FFF2-40B4-BE49-F238E27FC236}">
                  <a16:creationId xmlns:a16="http://schemas.microsoft.com/office/drawing/2014/main" id="{E6C6B1B2-51D4-C147-BDBA-E4DF386497CB}"/>
                </a:ext>
              </a:extLst>
            </p:cNvPr>
            <p:cNvSpPr/>
            <p:nvPr/>
          </p:nvSpPr>
          <p:spPr>
            <a:xfrm>
              <a:off x="6929021" y="5632245"/>
              <a:ext cx="177487" cy="100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711">
              <a:extLst>
                <a:ext uri="{FF2B5EF4-FFF2-40B4-BE49-F238E27FC236}">
                  <a16:creationId xmlns:a16="http://schemas.microsoft.com/office/drawing/2014/main" id="{70AC1C13-97FF-214E-9016-A19E04944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0961" y="4043445"/>
              <a:ext cx="7495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400" b="0" i="0" u="none" strike="noStrike" kern="0" cap="none" spc="0" normalizeH="0" baseline="0" noProof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0.35%</a:t>
              </a:r>
              <a:endParaRPr kumimoji="0" lang="en-US" alt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7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67" name="Rettangolo 4"/>
          <p:cNvSpPr>
            <a:spLocks noChangeArrowheads="1"/>
          </p:cNvSpPr>
          <p:nvPr/>
        </p:nvSpPr>
        <p:spPr bwMode="auto">
          <a:xfrm>
            <a:off x="1395568" y="1312105"/>
            <a:ext cx="9202480" cy="322854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83" y="1367830"/>
            <a:ext cx="6112889" cy="3045703"/>
          </a:xfrm>
          <a:prstGeom prst="rect">
            <a:avLst/>
          </a:prstGeom>
          <a:noFill/>
          <a:ln>
            <a:noFill/>
          </a:ln>
          <a:effectLst>
            <a:outerShdw dist="38099" sx="999" sy="999" algn="ctr" rotWithShape="0">
              <a:srgbClr val="91919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7" t="75444" r="46117"/>
          <a:stretch>
            <a:fillRect/>
          </a:stretch>
        </p:blipFill>
        <p:spPr bwMode="auto">
          <a:xfrm>
            <a:off x="4614255" y="1526297"/>
            <a:ext cx="668162" cy="7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2579876" y="1475796"/>
            <a:ext cx="14013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Diseased cell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5516670" y="1501918"/>
            <a:ext cx="1951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Therapeutic protein</a:t>
            </a:r>
          </a:p>
        </p:txBody>
      </p:sp>
      <p:sp>
        <p:nvSpPr>
          <p:cNvPr id="3" name="Rettangolo 2"/>
          <p:cNvSpPr/>
          <p:nvPr/>
        </p:nvSpPr>
        <p:spPr>
          <a:xfrm>
            <a:off x="1603947" y="1139949"/>
            <a:ext cx="8964118" cy="355197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asellaDiTesto 93"/>
          <p:cNvSpPr txBox="1"/>
          <p:nvPr/>
        </p:nvSpPr>
        <p:spPr>
          <a:xfrm>
            <a:off x="1603947" y="4733433"/>
            <a:ext cx="8964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 replacement by viral-derived vectors</a:t>
            </a:r>
          </a:p>
          <a:p>
            <a:pPr marL="285750" lvl="1" indent="-285750">
              <a:buFont typeface="Wingdings" charset="2"/>
              <a:buChar char="§"/>
            </a:pPr>
            <a:endParaRPr lang="en-US" sz="800" i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rgbClr val="002060"/>
                </a:solidFill>
                <a:latin typeface="Arial" charset="0"/>
                <a:cs typeface="Arial" charset="0"/>
              </a:rPr>
              <a:t>Targeted gene correction with Artificial Nucleases (AN)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9DBCDF54-F8CE-6A4F-B9E8-1BE530E6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49298" r="69792" b="40366"/>
          <a:stretch>
            <a:fillRect/>
          </a:stretch>
        </p:blipFill>
        <p:spPr bwMode="auto">
          <a:xfrm>
            <a:off x="4671899" y="1560024"/>
            <a:ext cx="654050" cy="6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Rectangle 9">
            <a:extLst>
              <a:ext uri="{FF2B5EF4-FFF2-40B4-BE49-F238E27FC236}">
                <a16:creationId xmlns:a16="http://schemas.microsoft.com/office/drawing/2014/main" id="{83EC885F-CFE9-6B4B-8D4F-EC3B624F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435" y="1889884"/>
            <a:ext cx="744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Viral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600" i="0" kern="0" dirty="0">
                <a:solidFill>
                  <a:schemeClr val="bg2">
                    <a:lumMod val="90000"/>
                  </a:schemeClr>
                </a:solidFill>
              </a:rPr>
              <a:t>v</a:t>
            </a:r>
            <a:r>
              <a:rPr kumimoji="0" lang="en-GB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ector</a:t>
            </a:r>
            <a:endParaRPr kumimoji="0" lang="en-GB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E660BFF6-18F0-AD4B-874F-EAAF26518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89" y="1536161"/>
            <a:ext cx="441277" cy="43119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81B60E46-4511-7C4F-B2DC-ED0C33B11037}"/>
              </a:ext>
            </a:extLst>
          </p:cNvPr>
          <p:cNvGrpSpPr/>
          <p:nvPr/>
        </p:nvGrpSpPr>
        <p:grpSpPr>
          <a:xfrm>
            <a:off x="6601499" y="1367830"/>
            <a:ext cx="3675553" cy="3056893"/>
            <a:chOff x="6601499" y="1367830"/>
            <a:chExt cx="3675553" cy="3056893"/>
          </a:xfrm>
        </p:grpSpPr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41"/>
            <a:stretch>
              <a:fillRect/>
            </a:stretch>
          </p:blipFill>
          <p:spPr bwMode="auto">
            <a:xfrm>
              <a:off x="7327025" y="1367830"/>
              <a:ext cx="2950027" cy="3045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4" name="Saetta 1"/>
            <p:cNvSpPr>
              <a:spLocks noChangeArrowheads="1"/>
            </p:cNvSpPr>
            <p:nvPr/>
          </p:nvSpPr>
          <p:spPr bwMode="auto">
            <a:xfrm>
              <a:off x="8239429" y="2282063"/>
              <a:ext cx="450091" cy="348279"/>
            </a:xfrm>
            <a:prstGeom prst="lightningBol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" t="49298" r="69792" b="40366"/>
            <a:stretch>
              <a:fillRect/>
            </a:stretch>
          </p:blipFill>
          <p:spPr bwMode="auto">
            <a:xfrm flipV="1">
              <a:off x="7313069" y="3596819"/>
              <a:ext cx="718753" cy="630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7620108" y="1653419"/>
              <a:ext cx="1378191" cy="64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AN-induced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DNA DSB</a:t>
              </a:r>
            </a:p>
          </p:txBody>
        </p:sp>
        <p:sp>
          <p:nvSpPr>
            <p:cNvPr id="83" name="Rettangolo 82"/>
            <p:cNvSpPr/>
            <p:nvPr/>
          </p:nvSpPr>
          <p:spPr>
            <a:xfrm>
              <a:off x="7260732" y="3817975"/>
              <a:ext cx="436137" cy="40922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3" t="51720" r="81562" b="46586"/>
            <a:stretch/>
          </p:blipFill>
          <p:spPr bwMode="auto">
            <a:xfrm flipV="1">
              <a:off x="7468332" y="3962510"/>
              <a:ext cx="291340" cy="102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3">
              <a:extLst>
                <a:ext uri="{FF2B5EF4-FFF2-40B4-BE49-F238E27FC236}">
                  <a16:creationId xmlns:a16="http://schemas.microsoft.com/office/drawing/2014/main" id="{83FCE19C-ACD4-8241-99E6-23CBAD9D0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94" t="15525" r="16985" b="61471"/>
            <a:stretch/>
          </p:blipFill>
          <p:spPr bwMode="auto">
            <a:xfrm>
              <a:off x="8817913" y="1836167"/>
              <a:ext cx="783772" cy="700644"/>
            </a:xfrm>
            <a:prstGeom prst="rect">
              <a:avLst/>
            </a:prstGeom>
            <a:noFill/>
            <a:ln>
              <a:noFill/>
            </a:ln>
            <a:effectLst>
              <a:outerShdw dist="38099" sx="1000" sy="1000" algn="ctr" rotWithShape="0">
                <a:srgbClr val="91919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Rectangle 9"/>
            <p:cNvSpPr>
              <a:spLocks noChangeArrowheads="1"/>
            </p:cNvSpPr>
            <p:nvPr/>
          </p:nvSpPr>
          <p:spPr bwMode="auto">
            <a:xfrm>
              <a:off x="6601499" y="4086169"/>
              <a:ext cx="20537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Exogenous template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A6A21D6E-C7C6-D44F-BAC0-11BD84BE3016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362FECF4-58D9-2346-93F3-76A1893A4BCF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dirty="0"/>
            </a:p>
          </p:txBody>
        </p:sp>
        <p:sp>
          <p:nvSpPr>
            <p:cNvPr id="31" name="Triangolo rettangolo 30">
              <a:extLst>
                <a:ext uri="{FF2B5EF4-FFF2-40B4-BE49-F238E27FC236}">
                  <a16:creationId xmlns:a16="http://schemas.microsoft.com/office/drawing/2014/main" id="{5C672CC0-7086-9D46-9DBD-38B8346BD96A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BA52CB88-ED30-F244-9CF8-515939811A7A}"/>
              </a:ext>
            </a:extLst>
          </p:cNvPr>
          <p:cNvSpPr txBox="1">
            <a:spLocks/>
          </p:cNvSpPr>
          <p:nvPr/>
        </p:nvSpPr>
        <p:spPr>
          <a:xfrm>
            <a:off x="304799" y="0"/>
            <a:ext cx="8933677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Gene Transfer vs. Targeted Genome Editing  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0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17E0435-F8A8-2C4B-BED1-62910F73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04" r="28024" b="69274"/>
          <a:stretch/>
        </p:blipFill>
        <p:spPr>
          <a:xfrm>
            <a:off x="3822700" y="1467531"/>
            <a:ext cx="4173217" cy="1131623"/>
          </a:xfrm>
          <a:prstGeom prst="rect">
            <a:avLst/>
          </a:prstGeom>
          <a:ln>
            <a:noFill/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7421CB3C-2721-504E-992C-3DBFED27B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618" y="5872339"/>
            <a:ext cx="227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-38088" tIns="0" rIns="158700" bIns="0" anchor="ctr">
            <a:spAutoFit/>
          </a:bodyPr>
          <a:lstStyle/>
          <a:p>
            <a:pPr algn="ctr">
              <a:defRPr/>
            </a:pPr>
            <a:r>
              <a:rPr lang="en-US" b="0" dirty="0">
                <a:solidFill>
                  <a:srgbClr val="FF0000"/>
                </a:solidFill>
                <a:latin typeface="Arial" pitchFamily="34" charset="0"/>
                <a:ea typeface=""/>
                <a:cs typeface=""/>
              </a:rPr>
              <a:t>Gene knock-out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FF23E35-6BAE-FB4C-B2A1-DDC330070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034" y="5571807"/>
            <a:ext cx="22773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-38088" tIns="0" rIns="158700" bIns="0" anchor="ctr">
            <a:spAutoFit/>
          </a:bodyPr>
          <a:lstStyle/>
          <a:p>
            <a:pPr algn="ctr">
              <a:defRPr/>
            </a:pPr>
            <a:r>
              <a:rPr lang="en-US" b="0" dirty="0">
                <a:solidFill>
                  <a:srgbClr val="00B050"/>
                </a:solidFill>
                <a:latin typeface="Arial" pitchFamily="34" charset="0"/>
                <a:ea typeface=""/>
                <a:cs typeface=""/>
              </a:rPr>
              <a:t>Gene correction/targeted integration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D16FA3-F147-D14E-8BE1-6D12634B2561}"/>
              </a:ext>
            </a:extLst>
          </p:cNvPr>
          <p:cNvSpPr txBox="1"/>
          <p:nvPr/>
        </p:nvSpPr>
        <p:spPr>
          <a:xfrm>
            <a:off x="800099" y="2298700"/>
            <a:ext cx="361188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Non Homologous End Joining :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NHEJ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8908D9-D0CC-B741-8DD3-6316F2F32887}"/>
              </a:ext>
            </a:extLst>
          </p:cNvPr>
          <p:cNvSpPr txBox="1"/>
          <p:nvPr/>
        </p:nvSpPr>
        <p:spPr>
          <a:xfrm>
            <a:off x="7549998" y="2514144"/>
            <a:ext cx="320312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HDR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Homology Directed Repair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607491-2AE7-5044-AF49-730E82B05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64" r="57051"/>
          <a:stretch/>
        </p:blipFill>
        <p:spPr>
          <a:xfrm>
            <a:off x="1497878" y="3055639"/>
            <a:ext cx="3713062" cy="2568337"/>
          </a:xfrm>
          <a:prstGeom prst="rect">
            <a:avLst/>
          </a:prstGeom>
          <a:ln>
            <a:noFill/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C1C24FF-9739-D943-9F86-B611804F0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64" t="31618"/>
          <a:stretch/>
        </p:blipFill>
        <p:spPr>
          <a:xfrm>
            <a:off x="5529716" y="3106439"/>
            <a:ext cx="5164406" cy="2518456"/>
          </a:xfrm>
          <a:prstGeom prst="rect">
            <a:avLst/>
          </a:prstGeom>
          <a:ln>
            <a:noFill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D61546-B101-B947-84A3-CEACD74350CF}"/>
              </a:ext>
            </a:extLst>
          </p:cNvPr>
          <p:cNvSpPr txBox="1"/>
          <p:nvPr/>
        </p:nvSpPr>
        <p:spPr>
          <a:xfrm>
            <a:off x="6666985" y="1353526"/>
            <a:ext cx="26917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DSB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Double Strand Break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B7D5304-5931-0548-8B6F-B0EE5EB92553}"/>
              </a:ext>
            </a:extLst>
          </p:cNvPr>
          <p:cNvSpPr/>
          <p:nvPr/>
        </p:nvSpPr>
        <p:spPr>
          <a:xfrm>
            <a:off x="5478916" y="3638444"/>
            <a:ext cx="379592" cy="2050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3E03E4E-F1E9-ED4F-BFFB-E7558FD29F91}"/>
              </a:ext>
            </a:extLst>
          </p:cNvPr>
          <p:cNvSpPr/>
          <p:nvPr/>
        </p:nvSpPr>
        <p:spPr>
          <a:xfrm>
            <a:off x="4991548" y="3305068"/>
            <a:ext cx="379592" cy="333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E188B01-D272-6B42-8935-588731E3CFDE}"/>
              </a:ext>
            </a:extLst>
          </p:cNvPr>
          <p:cNvSpPr/>
          <p:nvPr/>
        </p:nvSpPr>
        <p:spPr>
          <a:xfrm>
            <a:off x="7364616" y="2914689"/>
            <a:ext cx="379592" cy="4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222189B-4862-2243-9C95-F4B8122AF0EA}"/>
              </a:ext>
            </a:extLst>
          </p:cNvPr>
          <p:cNvSpPr/>
          <p:nvPr/>
        </p:nvSpPr>
        <p:spPr>
          <a:xfrm>
            <a:off x="6972274" y="2201548"/>
            <a:ext cx="379592" cy="4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7935201-AEE5-2845-92E9-75A593610270}"/>
              </a:ext>
            </a:extLst>
          </p:cNvPr>
          <p:cNvCxnSpPr>
            <a:cxnSpLocks/>
          </p:cNvCxnSpPr>
          <p:nvPr/>
        </p:nvCxnSpPr>
        <p:spPr>
          <a:xfrm>
            <a:off x="7080199" y="2377192"/>
            <a:ext cx="568835" cy="8594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4CA3BA93-CD3B-6E4B-8AF6-977BEB1BDB9C}"/>
              </a:ext>
            </a:extLst>
          </p:cNvPr>
          <p:cNvSpPr/>
          <p:nvPr/>
        </p:nvSpPr>
        <p:spPr>
          <a:xfrm>
            <a:off x="4087136" y="2970819"/>
            <a:ext cx="379592" cy="4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0851FED-EDC0-B14A-8E6C-4698F3006EA7}"/>
              </a:ext>
            </a:extLst>
          </p:cNvPr>
          <p:cNvSpPr/>
          <p:nvPr/>
        </p:nvSpPr>
        <p:spPr>
          <a:xfrm>
            <a:off x="4520137" y="2305431"/>
            <a:ext cx="379592" cy="438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47DBFA0-27CC-C74B-B6CE-9A70E5030B09}"/>
              </a:ext>
            </a:extLst>
          </p:cNvPr>
          <p:cNvCxnSpPr/>
          <p:nvPr/>
        </p:nvCxnSpPr>
        <p:spPr>
          <a:xfrm flipH="1">
            <a:off x="4182310" y="2429877"/>
            <a:ext cx="568835" cy="8594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C9AF3319-1D9C-A548-A0B8-1639E1454DFE}"/>
              </a:ext>
            </a:extLst>
          </p:cNvPr>
          <p:cNvSpPr/>
          <p:nvPr/>
        </p:nvSpPr>
        <p:spPr>
          <a:xfrm>
            <a:off x="5478916" y="3353207"/>
            <a:ext cx="921884" cy="48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5D5D544-5EDF-9246-AD14-4B993C4C1C68}"/>
              </a:ext>
            </a:extLst>
          </p:cNvPr>
          <p:cNvSpPr/>
          <p:nvPr/>
        </p:nvSpPr>
        <p:spPr>
          <a:xfrm>
            <a:off x="5572607" y="3855126"/>
            <a:ext cx="1094377" cy="60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D695F1F-FE68-A942-A71C-D7D45A0A6518}"/>
              </a:ext>
            </a:extLst>
          </p:cNvPr>
          <p:cNvSpPr txBox="1"/>
          <p:nvPr/>
        </p:nvSpPr>
        <p:spPr>
          <a:xfrm>
            <a:off x="10795913" y="3409283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D931A8-AFF4-4F44-9AED-001FCE29B414}"/>
              </a:ext>
            </a:extLst>
          </p:cNvPr>
          <p:cNvSpPr txBox="1"/>
          <p:nvPr/>
        </p:nvSpPr>
        <p:spPr>
          <a:xfrm>
            <a:off x="10732222" y="3909831"/>
            <a:ext cx="120898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Exogenous</a:t>
            </a:r>
          </a:p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73B1928-6CA2-6D43-A0AF-E072ECCFC86A}"/>
              </a:ext>
            </a:extLst>
          </p:cNvPr>
          <p:cNvSpPr txBox="1"/>
          <p:nvPr/>
        </p:nvSpPr>
        <p:spPr>
          <a:xfrm>
            <a:off x="440362" y="3747837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AF3AA04-E235-844E-A450-5B77FF04D170}"/>
              </a:ext>
            </a:extLst>
          </p:cNvPr>
          <p:cNvSpPr/>
          <p:nvPr/>
        </p:nvSpPr>
        <p:spPr>
          <a:xfrm>
            <a:off x="137183" y="2298700"/>
            <a:ext cx="5260304" cy="4201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5F5CE564-4805-9E46-BD58-7DEE313432F5}"/>
              </a:ext>
            </a:extLst>
          </p:cNvPr>
          <p:cNvGrpSpPr/>
          <p:nvPr/>
        </p:nvGrpSpPr>
        <p:grpSpPr>
          <a:xfrm>
            <a:off x="6373619" y="2305431"/>
            <a:ext cx="5697238" cy="4275247"/>
            <a:chOff x="6400800" y="2199365"/>
            <a:chExt cx="5697238" cy="4275247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F6DD6AA-19C7-E744-8980-DEA98F300196}"/>
                </a:ext>
              </a:extLst>
            </p:cNvPr>
            <p:cNvSpPr/>
            <p:nvPr/>
          </p:nvSpPr>
          <p:spPr>
            <a:xfrm>
              <a:off x="6400800" y="3236615"/>
              <a:ext cx="5697238" cy="3237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9625EFC4-3438-5648-8D43-40BFC04772AE}"/>
                </a:ext>
              </a:extLst>
            </p:cNvPr>
            <p:cNvSpPr/>
            <p:nvPr/>
          </p:nvSpPr>
          <p:spPr>
            <a:xfrm>
              <a:off x="7038122" y="2199365"/>
              <a:ext cx="5029269" cy="1428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ttangolo 32">
            <a:extLst>
              <a:ext uri="{FF2B5EF4-FFF2-40B4-BE49-F238E27FC236}">
                <a16:creationId xmlns:a16="http://schemas.microsoft.com/office/drawing/2014/main" id="{3594885B-16CA-BD49-836E-1B1772D2428B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34" name="Triangolo rettangolo 33">
            <a:extLst>
              <a:ext uri="{FF2B5EF4-FFF2-40B4-BE49-F238E27FC236}">
                <a16:creationId xmlns:a16="http://schemas.microsoft.com/office/drawing/2014/main" id="{764561E8-CFE3-7240-AA4E-12F6A29DEE2D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CB64419E-5951-5D40-BA89-EB540629BA22}"/>
              </a:ext>
            </a:extLst>
          </p:cNvPr>
          <p:cNvSpPr txBox="1">
            <a:spLocks/>
          </p:cNvSpPr>
          <p:nvPr/>
        </p:nvSpPr>
        <p:spPr>
          <a:xfrm>
            <a:off x="304799" y="0"/>
            <a:ext cx="8933677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Targeted Genome Editing 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C46895C-234D-5E4F-B2E9-F338D9FB15A3}"/>
              </a:ext>
            </a:extLst>
          </p:cNvPr>
          <p:cNvSpPr txBox="1"/>
          <p:nvPr/>
        </p:nvSpPr>
        <p:spPr>
          <a:xfrm>
            <a:off x="137183" y="6473092"/>
            <a:ext cx="3173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 from Ann Ran et al., Nat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237491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142" name="Picture 4">
            <a:extLst>
              <a:ext uri="{FF2B5EF4-FFF2-40B4-BE49-F238E27FC236}">
                <a16:creationId xmlns:a16="http://schemas.microsoft.com/office/drawing/2014/main" id="{454B173F-2018-F14F-B8B8-B6459250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15617" b="3290"/>
          <a:stretch>
            <a:fillRect/>
          </a:stretch>
        </p:blipFill>
        <p:spPr bwMode="auto">
          <a:xfrm>
            <a:off x="1350951" y="4371787"/>
            <a:ext cx="2259013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43" name="Group 202">
            <a:extLst>
              <a:ext uri="{FF2B5EF4-FFF2-40B4-BE49-F238E27FC236}">
                <a16:creationId xmlns:a16="http://schemas.microsoft.com/office/drawing/2014/main" id="{5A9A2215-CF3A-884A-9529-4B2F66A807B8}"/>
              </a:ext>
            </a:extLst>
          </p:cNvPr>
          <p:cNvGrpSpPr>
            <a:grpSpLocks/>
          </p:cNvGrpSpPr>
          <p:nvPr/>
        </p:nvGrpSpPr>
        <p:grpSpPr bwMode="auto">
          <a:xfrm>
            <a:off x="682862" y="5520876"/>
            <a:ext cx="772788" cy="868714"/>
            <a:chOff x="2990" y="3469"/>
            <a:chExt cx="524" cy="589"/>
          </a:xfrm>
          <a:solidFill>
            <a:srgbClr val="FFFFFF"/>
          </a:solidFill>
        </p:grpSpPr>
        <p:sp>
          <p:nvSpPr>
            <p:cNvPr id="144" name="Text Box 142">
              <a:extLst>
                <a:ext uri="{FF2B5EF4-FFF2-40B4-BE49-F238E27FC236}">
                  <a16:creationId xmlns:a16="http://schemas.microsoft.com/office/drawing/2014/main" id="{D87B4868-84CC-9F48-B3BA-10B7073E3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9" y="3849"/>
              <a:ext cx="375" cy="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ＭＳ Ｐゴシック" pitchFamily="34" charset="-128"/>
                  <a:cs typeface="Arial" pitchFamily="34" charset="0"/>
                </a:rPr>
                <a:t>GFP</a:t>
              </a:r>
            </a:p>
          </p:txBody>
        </p:sp>
        <p:sp>
          <p:nvSpPr>
            <p:cNvPr id="145" name="Line 140">
              <a:extLst>
                <a:ext uri="{FF2B5EF4-FFF2-40B4-BE49-F238E27FC236}">
                  <a16:creationId xmlns:a16="http://schemas.microsoft.com/office/drawing/2014/main" id="{BE8132D2-564A-4D4B-BA46-C7D29A34E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" y="3875"/>
              <a:ext cx="313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sp>
          <p:nvSpPr>
            <p:cNvPr id="146" name="Line 139">
              <a:extLst>
                <a:ext uri="{FF2B5EF4-FFF2-40B4-BE49-F238E27FC236}">
                  <a16:creationId xmlns:a16="http://schemas.microsoft.com/office/drawing/2014/main" id="{D4C7EE03-5CA6-B545-AD79-B1663571FE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87" y="3564"/>
              <a:ext cx="0" cy="312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sp>
          <p:nvSpPr>
            <p:cNvPr id="147" name="Text Box 141">
              <a:extLst>
                <a:ext uri="{FF2B5EF4-FFF2-40B4-BE49-F238E27FC236}">
                  <a16:creationId xmlns:a16="http://schemas.microsoft.com/office/drawing/2014/main" id="{B159C834-CA14-E444-83B1-4B401FBA0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842" y="3617"/>
              <a:ext cx="506" cy="2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ymbol" pitchFamily="18" charset="2"/>
                  <a:ea typeface="ＭＳ Ｐゴシック" pitchFamily="34" charset="-128"/>
                  <a:cs typeface="Arial" pitchFamily="34" charset="0"/>
                </a:rPr>
                <a:t>g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itchFamily="34" charset="0"/>
                </a:rPr>
                <a:t>-chain</a:t>
              </a:r>
            </a:p>
          </p:txBody>
        </p:sp>
      </p:grpSp>
      <p:sp>
        <p:nvSpPr>
          <p:cNvPr id="148" name="Rectangle 128">
            <a:extLst>
              <a:ext uri="{FF2B5EF4-FFF2-40B4-BE49-F238E27FC236}">
                <a16:creationId xmlns:a16="http://schemas.microsoft.com/office/drawing/2014/main" id="{8EBF6441-77BB-FA4A-90AF-58E055C768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7926" y="4392425"/>
            <a:ext cx="119062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600" i="0">
                <a:solidFill>
                  <a:schemeClr val="tx1"/>
                </a:solidFill>
                <a:ea typeface="MS PGothic" charset="-128"/>
              </a:rPr>
              <a:t>98%</a:t>
            </a:r>
          </a:p>
        </p:txBody>
      </p:sp>
      <p:sp>
        <p:nvSpPr>
          <p:cNvPr id="149" name="Rectangle 128">
            <a:extLst>
              <a:ext uri="{FF2B5EF4-FFF2-40B4-BE49-F238E27FC236}">
                <a16:creationId xmlns:a16="http://schemas.microsoft.com/office/drawing/2014/main" id="{CD39FE0A-134F-1B4C-BE5B-96D831E95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0255" y="4141923"/>
            <a:ext cx="1190625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tx1"/>
                </a:solidFill>
                <a:ea typeface="MS PGothic" charset="-128"/>
              </a:rPr>
              <a:t>Untreated</a:t>
            </a:r>
          </a:p>
        </p:txBody>
      </p:sp>
      <p:cxnSp>
        <p:nvCxnSpPr>
          <p:cNvPr id="152" name="Connettore 1 38">
            <a:extLst>
              <a:ext uri="{FF2B5EF4-FFF2-40B4-BE49-F238E27FC236}">
                <a16:creationId xmlns:a16="http://schemas.microsoft.com/office/drawing/2014/main" id="{78E48FD0-B29E-9541-BB0D-1276E5C52B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10823" y="2337380"/>
            <a:ext cx="1119187" cy="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" name="Connettore 1 39">
            <a:extLst>
              <a:ext uri="{FF2B5EF4-FFF2-40B4-BE49-F238E27FC236}">
                <a16:creationId xmlns:a16="http://schemas.microsoft.com/office/drawing/2014/main" id="{9B85F1B1-D52D-9044-95B9-C437CC2D226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37948" y="2337380"/>
            <a:ext cx="1177925" cy="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Connettore 1 40">
            <a:extLst>
              <a:ext uri="{FF2B5EF4-FFF2-40B4-BE49-F238E27FC236}">
                <a16:creationId xmlns:a16="http://schemas.microsoft.com/office/drawing/2014/main" id="{6CCB8280-DBED-4F47-A7DE-79E1AB109E5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28573" y="2337380"/>
            <a:ext cx="257175" cy="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Connettore 1 41">
            <a:extLst>
              <a:ext uri="{FF2B5EF4-FFF2-40B4-BE49-F238E27FC236}">
                <a16:creationId xmlns:a16="http://schemas.microsoft.com/office/drawing/2014/main" id="{96565D84-D53A-6E43-955A-95DB2B7DDC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00105" y="2337380"/>
            <a:ext cx="299606" cy="0"/>
          </a:xfrm>
          <a:prstGeom prst="lin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Rectangle 128">
            <a:extLst>
              <a:ext uri="{FF2B5EF4-FFF2-40B4-BE49-F238E27FC236}">
                <a16:creationId xmlns:a16="http://schemas.microsoft.com/office/drawing/2014/main" id="{9F6779E3-7C79-7348-AFC6-48EF79EF38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9689" y="2173529"/>
            <a:ext cx="2116036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600" dirty="0">
                <a:solidFill>
                  <a:schemeClr val="tx1"/>
                </a:solidFill>
                <a:ea typeface="MS PGothic" charset="-128"/>
              </a:rPr>
              <a:t>IL2RG </a:t>
            </a:r>
            <a:r>
              <a:rPr lang="en-US" altLang="it-IT" sz="1600" i="0" dirty="0">
                <a:solidFill>
                  <a:schemeClr val="tx1"/>
                </a:solidFill>
                <a:ea typeface="MS PGothic" charset="-128"/>
              </a:rPr>
              <a:t>locus (X Chr.)</a:t>
            </a:r>
          </a:p>
        </p:txBody>
      </p:sp>
      <p:sp>
        <p:nvSpPr>
          <p:cNvPr id="157" name="Rectangle 126">
            <a:extLst>
              <a:ext uri="{FF2B5EF4-FFF2-40B4-BE49-F238E27FC236}">
                <a16:creationId xmlns:a16="http://schemas.microsoft.com/office/drawing/2014/main" id="{85252C22-1F9B-5045-A782-73FD962F2B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53810" y="2242130"/>
            <a:ext cx="144463" cy="171450"/>
          </a:xfrm>
          <a:prstGeom prst="rect">
            <a:avLst/>
          </a:prstGeom>
          <a:solidFill>
            <a:srgbClr val="FF7C80"/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2400" i="0">
              <a:solidFill>
                <a:schemeClr val="tx1"/>
              </a:solidFill>
              <a:latin typeface="Times New Roman" charset="0"/>
              <a:ea typeface="MS PGothic" charset="-128"/>
            </a:endParaRPr>
          </a:p>
        </p:txBody>
      </p:sp>
      <p:sp>
        <p:nvSpPr>
          <p:cNvPr id="158" name="Rectangle 126">
            <a:extLst>
              <a:ext uri="{FF2B5EF4-FFF2-40B4-BE49-F238E27FC236}">
                <a16:creationId xmlns:a16="http://schemas.microsoft.com/office/drawing/2014/main" id="{AD78D857-3CD2-704C-902B-F02CB37A6F3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92035" y="2242130"/>
            <a:ext cx="144463" cy="171450"/>
          </a:xfrm>
          <a:prstGeom prst="rect">
            <a:avLst/>
          </a:prstGeom>
          <a:solidFill>
            <a:srgbClr val="FF7C80"/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2400" i="0">
              <a:solidFill>
                <a:schemeClr val="tx1"/>
              </a:solidFill>
              <a:latin typeface="Times New Roman" charset="0"/>
              <a:ea typeface="MS PGothic" charset="-128"/>
            </a:endParaRPr>
          </a:p>
        </p:txBody>
      </p:sp>
      <p:sp>
        <p:nvSpPr>
          <p:cNvPr id="159" name="Rectangle 128">
            <a:extLst>
              <a:ext uri="{FF2B5EF4-FFF2-40B4-BE49-F238E27FC236}">
                <a16:creationId xmlns:a16="http://schemas.microsoft.com/office/drawing/2014/main" id="{6FBB1572-242E-5649-8D3E-338D0F6AF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83960" y="2181805"/>
            <a:ext cx="223838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>
                <a:solidFill>
                  <a:schemeClr val="tx1"/>
                </a:solidFill>
                <a:ea typeface="MS PGothic" charset="-128"/>
              </a:rPr>
              <a:t>5</a:t>
            </a:r>
          </a:p>
        </p:txBody>
      </p:sp>
      <p:sp>
        <p:nvSpPr>
          <p:cNvPr id="160" name="Rectangle 126">
            <a:extLst>
              <a:ext uri="{FF2B5EF4-FFF2-40B4-BE49-F238E27FC236}">
                <a16:creationId xmlns:a16="http://schemas.microsoft.com/office/drawing/2014/main" id="{DF1E7058-11E1-E04E-815D-5D76A942809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415610" y="2242130"/>
            <a:ext cx="142875" cy="171450"/>
          </a:xfrm>
          <a:prstGeom prst="rect">
            <a:avLst/>
          </a:prstGeom>
          <a:solidFill>
            <a:srgbClr val="FF7C80"/>
          </a:solidFill>
          <a:ln w="31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it-IT" altLang="it-IT" sz="2400" i="0">
              <a:solidFill>
                <a:schemeClr val="tx1"/>
              </a:solidFill>
              <a:latin typeface="Times New Roman" charset="0"/>
              <a:ea typeface="MS PGothic" charset="-128"/>
            </a:endParaRPr>
          </a:p>
        </p:txBody>
      </p:sp>
      <p:sp>
        <p:nvSpPr>
          <p:cNvPr id="161" name="Rectangle 128">
            <a:extLst>
              <a:ext uri="{FF2B5EF4-FFF2-40B4-BE49-F238E27FC236}">
                <a16:creationId xmlns:a16="http://schemas.microsoft.com/office/drawing/2014/main" id="{C253FDE4-39D9-7E4E-9AFE-11ECDE4886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3148" y="2178919"/>
            <a:ext cx="268288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tx1"/>
                </a:solidFill>
                <a:ea typeface="MS PGothic" charset="-128"/>
              </a:rPr>
              <a:t>4</a:t>
            </a:r>
          </a:p>
        </p:txBody>
      </p:sp>
      <p:sp>
        <p:nvSpPr>
          <p:cNvPr id="162" name="Rectangle 128">
            <a:extLst>
              <a:ext uri="{FF2B5EF4-FFF2-40B4-BE49-F238E27FC236}">
                <a16:creationId xmlns:a16="http://schemas.microsoft.com/office/drawing/2014/main" id="{C8908A30-7F52-4F43-9C8A-1F7FE60BA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4351" y="2174877"/>
            <a:ext cx="268287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tx1"/>
                </a:solidFill>
                <a:ea typeface="MS PGothic" charset="-128"/>
              </a:rPr>
              <a:t>6</a:t>
            </a:r>
          </a:p>
        </p:txBody>
      </p:sp>
      <p:sp>
        <p:nvSpPr>
          <p:cNvPr id="163" name="Rectangle 128">
            <a:extLst>
              <a:ext uri="{FF2B5EF4-FFF2-40B4-BE49-F238E27FC236}">
                <a16:creationId xmlns:a16="http://schemas.microsoft.com/office/drawing/2014/main" id="{556EC742-6942-B547-A553-6B71F079CC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5046" y="2619616"/>
            <a:ext cx="3542107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tx1"/>
                </a:solidFill>
                <a:ea typeface="MS PGothic" charset="-128"/>
                <a:sym typeface="Wingdings" charset="2"/>
              </a:rPr>
              <a:t></a:t>
            </a:r>
            <a:r>
              <a:rPr lang="en-US" altLang="it-IT" sz="1400" dirty="0">
                <a:solidFill>
                  <a:schemeClr val="tx1"/>
                </a:solidFill>
                <a:ea typeface="MS PGothic" charset="-128"/>
              </a:rPr>
              <a:t> IL2RG </a:t>
            </a:r>
            <a:r>
              <a:rPr lang="en-US" altLang="it-IT" sz="1400" i="0" dirty="0">
                <a:solidFill>
                  <a:schemeClr val="tx1"/>
                </a:solidFill>
                <a:ea typeface="MS PGothic" charset="-128"/>
              </a:rPr>
              <a:t>mutations cause SCID-X1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tx1"/>
                </a:solidFill>
                <a:ea typeface="MS PGothic" charset="-128"/>
                <a:sym typeface="Wingdings" charset="2"/>
              </a:rPr>
              <a:t></a:t>
            </a:r>
            <a:r>
              <a:rPr lang="en-US" altLang="it-IT" sz="1400" i="0" dirty="0">
                <a:solidFill>
                  <a:schemeClr val="tx1"/>
                </a:solidFill>
                <a:ea typeface="MS PGothic" charset="-128"/>
              </a:rPr>
              <a:t> Lack of T and NK cells, impaired B cells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4EB5B69-8C32-5649-A7D5-80E2858AB5B0}"/>
              </a:ext>
            </a:extLst>
          </p:cNvPr>
          <p:cNvGrpSpPr/>
          <p:nvPr/>
        </p:nvGrpSpPr>
        <p:grpSpPr>
          <a:xfrm>
            <a:off x="778319" y="1108309"/>
            <a:ext cx="5436584" cy="1216951"/>
            <a:chOff x="833739" y="1025179"/>
            <a:chExt cx="5436584" cy="1216951"/>
          </a:xfrm>
        </p:grpSpPr>
        <p:sp>
          <p:nvSpPr>
            <p:cNvPr id="202" name="Rectangle 128">
              <a:extLst>
                <a:ext uri="{FF2B5EF4-FFF2-40B4-BE49-F238E27FC236}">
                  <a16:creationId xmlns:a16="http://schemas.microsoft.com/office/drawing/2014/main" id="{0D67E88D-6642-F74F-842C-A86DD49C49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34849" y="1512856"/>
              <a:ext cx="1282819" cy="520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MS PGothic" charset="-128"/>
                  <a:cs typeface="Arial" charset="0"/>
                </a:rPr>
                <a:t>AN Target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MS PGothic" charset="-128"/>
                  <a:cs typeface="Arial" charset="0"/>
                </a:rPr>
                <a:t>Site</a:t>
              </a:r>
            </a:p>
          </p:txBody>
        </p:sp>
        <p:sp>
          <p:nvSpPr>
            <p:cNvPr id="203" name="Line 281">
              <a:extLst>
                <a:ext uri="{FF2B5EF4-FFF2-40B4-BE49-F238E27FC236}">
                  <a16:creationId xmlns:a16="http://schemas.microsoft.com/office/drawing/2014/main" id="{A49C380B-9B34-F944-BF19-A3398F9C83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0668" y="1970088"/>
              <a:ext cx="0" cy="155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endParaRPr>
            </a:p>
          </p:txBody>
        </p:sp>
        <p:cxnSp>
          <p:nvCxnSpPr>
            <p:cNvPr id="205" name="Connettore 1 141">
              <a:extLst>
                <a:ext uri="{FF2B5EF4-FFF2-40B4-BE49-F238E27FC236}">
                  <a16:creationId xmlns:a16="http://schemas.microsoft.com/office/drawing/2014/main" id="{8E70A290-8D52-874C-BC12-AC30507F69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08299" y="1428999"/>
              <a:ext cx="1266812" cy="729011"/>
            </a:xfrm>
            <a:prstGeom prst="line">
              <a:avLst/>
            </a:prstGeom>
            <a:noFill/>
            <a:ln w="9525">
              <a:solidFill>
                <a:schemeClr val="bg2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" name="Connettore 1 23">
              <a:extLst>
                <a:ext uri="{FF2B5EF4-FFF2-40B4-BE49-F238E27FC236}">
                  <a16:creationId xmlns:a16="http://schemas.microsoft.com/office/drawing/2014/main" id="{8EA1BCB1-0646-DF49-BAEA-381C18115F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148790" y="1320786"/>
              <a:ext cx="4121533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" name="Connettore 1 140">
              <a:extLst>
                <a:ext uri="{FF2B5EF4-FFF2-40B4-BE49-F238E27FC236}">
                  <a16:creationId xmlns:a16="http://schemas.microsoft.com/office/drawing/2014/main" id="{40BA4C9F-40EB-0146-8C59-380202FFFC8D}"/>
                </a:ext>
              </a:extLst>
            </p:cNvPr>
            <p:cNvCxnSpPr>
              <a:cxnSpLocks noChangeShapeType="1"/>
              <a:endCxn id="160" idx="0"/>
            </p:cNvCxnSpPr>
            <p:nvPr/>
          </p:nvCxnSpPr>
          <p:spPr bwMode="auto">
            <a:xfrm>
              <a:off x="2156859" y="1468448"/>
              <a:ext cx="1330188" cy="773682"/>
            </a:xfrm>
            <a:prstGeom prst="line">
              <a:avLst/>
            </a:prstGeom>
            <a:noFill/>
            <a:ln w="9525">
              <a:solidFill>
                <a:schemeClr val="bg2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" name="Connettore 1 142">
              <a:extLst>
                <a:ext uri="{FF2B5EF4-FFF2-40B4-BE49-F238E27FC236}">
                  <a16:creationId xmlns:a16="http://schemas.microsoft.com/office/drawing/2014/main" id="{37E83CE5-5B0C-4944-918C-BE2DFA98DC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17668" y="1367874"/>
              <a:ext cx="1234439" cy="865757"/>
            </a:xfrm>
            <a:prstGeom prst="line">
              <a:avLst/>
            </a:prstGeom>
            <a:noFill/>
            <a:ln w="9525">
              <a:solidFill>
                <a:schemeClr val="bg2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onnettore 1 144">
              <a:extLst>
                <a:ext uri="{FF2B5EF4-FFF2-40B4-BE49-F238E27FC236}">
                  <a16:creationId xmlns:a16="http://schemas.microsoft.com/office/drawing/2014/main" id="{C934815F-D79F-6A46-9020-B84F60699E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93194" y="1441333"/>
              <a:ext cx="1025974" cy="717573"/>
            </a:xfrm>
            <a:prstGeom prst="line">
              <a:avLst/>
            </a:prstGeom>
            <a:noFill/>
            <a:ln w="9525">
              <a:solidFill>
                <a:schemeClr val="bg2">
                  <a:lumMod val="50000"/>
                </a:schemeClr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6" name="Gruppo 245">
              <a:extLst>
                <a:ext uri="{FF2B5EF4-FFF2-40B4-BE49-F238E27FC236}">
                  <a16:creationId xmlns:a16="http://schemas.microsoft.com/office/drawing/2014/main" id="{694CF971-6DDE-6042-8E61-E0002BE509F7}"/>
                </a:ext>
              </a:extLst>
            </p:cNvPr>
            <p:cNvGrpSpPr/>
            <p:nvPr/>
          </p:nvGrpSpPr>
          <p:grpSpPr>
            <a:xfrm>
              <a:off x="3053749" y="1157288"/>
              <a:ext cx="2586277" cy="331787"/>
              <a:chOff x="3053749" y="1157288"/>
              <a:chExt cx="2586277" cy="331787"/>
            </a:xfrm>
          </p:grpSpPr>
          <p:sp>
            <p:nvSpPr>
              <p:cNvPr id="209" name="Rectangle 126">
                <a:extLst>
                  <a:ext uri="{FF2B5EF4-FFF2-40B4-BE49-F238E27FC236}">
                    <a16:creationId xmlns:a16="http://schemas.microsoft.com/office/drawing/2014/main" id="{A322843D-6770-3744-8D23-0B5EB770C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774368" y="1236663"/>
                <a:ext cx="541337" cy="171450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bg2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10" name="AutoShape 127">
                <a:extLst>
                  <a:ext uri="{FF2B5EF4-FFF2-40B4-BE49-F238E27FC236}">
                    <a16:creationId xmlns:a16="http://schemas.microsoft.com/office/drawing/2014/main" id="{0117046B-0330-F14D-8D48-0AF9C235C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568" y="1157288"/>
                <a:ext cx="514350" cy="331787"/>
              </a:xfrm>
              <a:prstGeom prst="rightArrow">
                <a:avLst>
                  <a:gd name="adj1" fmla="val 50000"/>
                  <a:gd name="adj2" fmla="val 29828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11" name="Rectangle 126">
                <a:extLst>
                  <a:ext uri="{FF2B5EF4-FFF2-40B4-BE49-F238E27FC236}">
                    <a16:creationId xmlns:a16="http://schemas.microsoft.com/office/drawing/2014/main" id="{C7BE73B7-EA01-7141-9296-AF998046A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5318880" y="1281113"/>
                <a:ext cx="57150" cy="82550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cxnSp>
            <p:nvCxnSpPr>
              <p:cNvPr id="213" name="Connettore 1 34">
                <a:extLst>
                  <a:ext uri="{FF2B5EF4-FFF2-40B4-BE49-F238E27FC236}">
                    <a16:creationId xmlns:a16="http://schemas.microsoft.com/office/drawing/2014/main" id="{1B718DCA-A813-C94B-AA66-95640ACE7AD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322278" y="1241418"/>
                <a:ext cx="0" cy="16032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4" name="Rectangle 128">
                <a:extLst>
                  <a:ext uri="{FF2B5EF4-FFF2-40B4-BE49-F238E27FC236}">
                    <a16:creationId xmlns:a16="http://schemas.microsoft.com/office/drawing/2014/main" id="{0EA80EAF-CFAF-7D43-9870-F65C6E1AD9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98573" y="1176336"/>
                <a:ext cx="841453" cy="305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rPr>
                  <a:t>GFP</a:t>
                </a:r>
              </a:p>
            </p:txBody>
          </p:sp>
          <p:sp>
            <p:nvSpPr>
              <p:cNvPr id="215" name="Rectangle 129">
                <a:extLst>
                  <a:ext uri="{FF2B5EF4-FFF2-40B4-BE49-F238E27FC236}">
                    <a16:creationId xmlns:a16="http://schemas.microsoft.com/office/drawing/2014/main" id="{A6CC607C-31F2-C648-86A5-0FF00F2DA85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288174" y="1170714"/>
                <a:ext cx="690626" cy="304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rPr>
                  <a:t>PGK</a:t>
                </a:r>
              </a:p>
            </p:txBody>
          </p:sp>
          <p:sp>
            <p:nvSpPr>
              <p:cNvPr id="216" name="Rectangle 126">
                <a:extLst>
                  <a:ext uri="{FF2B5EF4-FFF2-40B4-BE49-F238E27FC236}">
                    <a16:creationId xmlns:a16="http://schemas.microsoft.com/office/drawing/2014/main" id="{1552DBC8-E954-E442-95B9-452525947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085502" y="1236656"/>
                <a:ext cx="1157394" cy="171434"/>
              </a:xfrm>
              <a:prstGeom prst="rect">
                <a:avLst/>
              </a:prstGeom>
              <a:solidFill>
                <a:srgbClr val="FF7C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2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charset="0"/>
                  <a:ea typeface="MS PGothic" charset="-128"/>
                  <a:cs typeface="Arial" charset="0"/>
                </a:endParaRPr>
              </a:p>
            </p:txBody>
          </p:sp>
          <p:cxnSp>
            <p:nvCxnSpPr>
              <p:cNvPr id="220" name="Connettore 1 158">
                <a:extLst>
                  <a:ext uri="{FF2B5EF4-FFF2-40B4-BE49-F238E27FC236}">
                    <a16:creationId xmlns:a16="http://schemas.microsoft.com/office/drawing/2014/main" id="{18585220-BE28-9B4E-9331-FBB1FEA5E1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406642" y="1241418"/>
                <a:ext cx="0" cy="16032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1" name="Rectangle 126">
                <a:extLst>
                  <a:ext uri="{FF2B5EF4-FFF2-40B4-BE49-F238E27FC236}">
                    <a16:creationId xmlns:a16="http://schemas.microsoft.com/office/drawing/2014/main" id="{F95F08C0-EFCD-964A-99C2-0341ADB8F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48905" y="1277938"/>
                <a:ext cx="57150" cy="8096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imes New Roman" pitchFamily="18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22" name="Rectangle 128">
                <a:extLst>
                  <a:ext uri="{FF2B5EF4-FFF2-40B4-BE49-F238E27FC236}">
                    <a16:creationId xmlns:a16="http://schemas.microsoft.com/office/drawing/2014/main" id="{23287053-4CCC-AD4E-A102-4DD64CE3C45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53749" y="1170791"/>
                <a:ext cx="1241540" cy="305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rPr>
                  <a:t>IL2RG</a:t>
                </a: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rPr>
                  <a:t>-cDNA</a:t>
                </a:r>
              </a:p>
            </p:txBody>
          </p:sp>
        </p:grpSp>
        <p:sp>
          <p:nvSpPr>
            <p:cNvPr id="223" name="Rectangle 128">
              <a:extLst>
                <a:ext uri="{FF2B5EF4-FFF2-40B4-BE49-F238E27FC236}">
                  <a16:creationId xmlns:a16="http://schemas.microsoft.com/office/drawing/2014/main" id="{593B9894-DA6A-7C48-A9B0-CF8A9E6AA9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739" y="1025179"/>
              <a:ext cx="129702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it-IT" sz="1600" i="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Exogenous template</a:t>
              </a:r>
            </a:p>
          </p:txBody>
        </p:sp>
      </p:grpSp>
      <p:sp>
        <p:nvSpPr>
          <p:cNvPr id="99" name="Rectangle 152">
            <a:extLst>
              <a:ext uri="{FF2B5EF4-FFF2-40B4-BE49-F238E27FC236}">
                <a16:creationId xmlns:a16="http://schemas.microsoft.com/office/drawing/2014/main" id="{441CBDCF-7573-C949-A9B1-DF0F8E4A9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29" y="6485549"/>
            <a:ext cx="5530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400" i="0" dirty="0">
                <a:solidFill>
                  <a:schemeClr val="accent1">
                    <a:lumMod val="50000"/>
                  </a:schemeClr>
                </a:solidFill>
                <a:ea typeface="MS PGothic" charset="-128"/>
              </a:rPr>
              <a:t>Lombardo </a:t>
            </a:r>
            <a:r>
              <a:rPr lang="en-US" altLang="it-IT" sz="1400" dirty="0">
                <a:solidFill>
                  <a:schemeClr val="accent1">
                    <a:lumMod val="50000"/>
                  </a:schemeClr>
                </a:solidFill>
                <a:ea typeface="MS PGothic" charset="-128"/>
              </a:rPr>
              <a:t>et al.</a:t>
            </a:r>
            <a:r>
              <a:rPr lang="en-US" altLang="it-IT" sz="1400" i="0" dirty="0">
                <a:solidFill>
                  <a:schemeClr val="accent1">
                    <a:lumMod val="50000"/>
                  </a:schemeClr>
                </a:solidFill>
                <a:ea typeface="MS PGothic" charset="-128"/>
              </a:rPr>
              <a:t>, Nat Biotech 2007; Lombardo </a:t>
            </a:r>
            <a:r>
              <a:rPr lang="en-US" altLang="it-IT" sz="1400" dirty="0">
                <a:solidFill>
                  <a:schemeClr val="accent1">
                    <a:lumMod val="50000"/>
                  </a:schemeClr>
                </a:solidFill>
                <a:ea typeface="MS PGothic" charset="-128"/>
              </a:rPr>
              <a:t>et al.</a:t>
            </a:r>
            <a:r>
              <a:rPr lang="en-US" altLang="it-IT" sz="1400" i="0" dirty="0">
                <a:solidFill>
                  <a:schemeClr val="accent1">
                    <a:lumMod val="50000"/>
                  </a:schemeClr>
                </a:solidFill>
                <a:ea typeface="MS PGothic" charset="-128"/>
              </a:rPr>
              <a:t>, Nat Meth 2011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F71A13-D014-E748-B2B5-524F5022066E}"/>
              </a:ext>
            </a:extLst>
          </p:cNvPr>
          <p:cNvGrpSpPr/>
          <p:nvPr/>
        </p:nvGrpSpPr>
        <p:grpSpPr>
          <a:xfrm>
            <a:off x="-45467" y="2511028"/>
            <a:ext cx="6911478" cy="3830847"/>
            <a:chOff x="-45467" y="2511028"/>
            <a:chExt cx="6911478" cy="3830847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F40C2498-1572-7C49-BFB7-6F2C611EADF2}"/>
                </a:ext>
              </a:extLst>
            </p:cNvPr>
            <p:cNvGrpSpPr/>
            <p:nvPr/>
          </p:nvGrpSpPr>
          <p:grpSpPr>
            <a:xfrm>
              <a:off x="3685939" y="4137568"/>
              <a:ext cx="2528282" cy="2204307"/>
              <a:chOff x="3685939" y="4137568"/>
              <a:chExt cx="2528282" cy="2204307"/>
            </a:xfrm>
          </p:grpSpPr>
          <p:sp>
            <p:nvSpPr>
              <p:cNvPr id="233" name="Rectangle 128">
                <a:extLst>
                  <a:ext uri="{FF2B5EF4-FFF2-40B4-BE49-F238E27FC236}">
                    <a16:creationId xmlns:a16="http://schemas.microsoft.com/office/drawing/2014/main" id="{9979E0FC-9E6E-F74A-BC8C-B61A09B212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1033" y="4137568"/>
                <a:ext cx="1638639" cy="305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MS PGothic" charset="-128"/>
                    <a:cs typeface="Arial" charset="0"/>
                  </a:rPr>
                  <a:t>AN + </a:t>
                </a:r>
                <a:r>
                  <a:rPr lang="en-US" altLang="it-IT" sz="1400" i="0" kern="0" dirty="0">
                    <a:solidFill>
                      <a:schemeClr val="tx1"/>
                    </a:solidFill>
                    <a:ea typeface="MS PGothic" charset="-128"/>
                  </a:rPr>
                  <a:t>template</a:t>
                </a:r>
                <a:endParaRPr kumimoji="0" lang="en-US" alt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ea typeface="MS PGothic" charset="-128"/>
                  <a:cs typeface="Arial" charset="0"/>
                </a:endParaRPr>
              </a:p>
            </p:txBody>
          </p: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BE1FA0EF-8D2B-FE40-8A92-979376575D32}"/>
                  </a:ext>
                </a:extLst>
              </p:cNvPr>
              <p:cNvGrpSpPr/>
              <p:nvPr/>
            </p:nvGrpSpPr>
            <p:grpSpPr>
              <a:xfrm>
                <a:off x="3685939" y="4371787"/>
                <a:ext cx="2528282" cy="1970088"/>
                <a:chOff x="4600336" y="4452572"/>
                <a:chExt cx="2528282" cy="1970088"/>
              </a:xfrm>
            </p:grpSpPr>
            <p:pic>
              <p:nvPicPr>
                <p:cNvPr id="135" name="Picture 5">
                  <a:extLst>
                    <a:ext uri="{FF2B5EF4-FFF2-40B4-BE49-F238E27FC236}">
                      <a16:creationId xmlns:a16="http://schemas.microsoft.com/office/drawing/2014/main" id="{33F2CB07-8C3C-844C-8F94-8F47384E95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64" t="15599" b="4236"/>
                <a:stretch>
                  <a:fillRect/>
                </a:stretch>
              </p:blipFill>
              <p:spPr bwMode="auto">
                <a:xfrm>
                  <a:off x="4690217" y="4452572"/>
                  <a:ext cx="2259013" cy="19700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8" name="Rectangle 128">
                  <a:extLst>
                    <a:ext uri="{FF2B5EF4-FFF2-40B4-BE49-F238E27FC236}">
                      <a16:creationId xmlns:a16="http://schemas.microsoft.com/office/drawing/2014/main" id="{B9163975-13AB-8E4A-8833-00970FDC82D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40163" y="4473483"/>
                  <a:ext cx="1191862" cy="3359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t-IT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rPr>
                    <a:t>64%</a:t>
                  </a:r>
                </a:p>
              </p:txBody>
            </p:sp>
            <p:sp>
              <p:nvSpPr>
                <p:cNvPr id="139" name="Rectangle 128">
                  <a:extLst>
                    <a:ext uri="{FF2B5EF4-FFF2-40B4-BE49-F238E27FC236}">
                      <a16:creationId xmlns:a16="http://schemas.microsoft.com/office/drawing/2014/main" id="{013CE122-20FB-C948-BA8C-EDE0A688E4C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289300" y="4473483"/>
                  <a:ext cx="786216" cy="3359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t-IT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rPr>
                    <a:t>27%</a:t>
                  </a:r>
                </a:p>
              </p:txBody>
            </p:sp>
            <p:sp>
              <p:nvSpPr>
                <p:cNvPr id="140" name="Rectangle 128">
                  <a:extLst>
                    <a:ext uri="{FF2B5EF4-FFF2-40B4-BE49-F238E27FC236}">
                      <a16:creationId xmlns:a16="http://schemas.microsoft.com/office/drawing/2014/main" id="{965BFDD5-3470-0144-B4FE-FB1E204FD4F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600336" y="5913986"/>
                  <a:ext cx="1191862" cy="3359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t-IT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rPr>
                    <a:t>5%</a:t>
                  </a:r>
                </a:p>
              </p:txBody>
            </p:sp>
            <p:sp>
              <p:nvSpPr>
                <p:cNvPr id="141" name="Rectangle 128">
                  <a:extLst>
                    <a:ext uri="{FF2B5EF4-FFF2-40B4-BE49-F238E27FC236}">
                      <a16:creationId xmlns:a16="http://schemas.microsoft.com/office/drawing/2014/main" id="{302B5921-9D2D-E042-93F1-C2BA29CDB66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342402" y="5913986"/>
                  <a:ext cx="786216" cy="3359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488" tIns="44450" rIns="90488" bIns="4445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3200" i="1">
                      <a:solidFill>
                        <a:srgbClr val="FDE2B9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–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100000"/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t-IT" sz="16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charset="0"/>
                      <a:ea typeface="MS PGothic" charset="-128"/>
                      <a:cs typeface="Arial" charset="0"/>
                    </a:rPr>
                    <a:t>4%</a:t>
                  </a:r>
                </a:p>
              </p:txBody>
            </p:sp>
          </p:grp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21731179-0691-2946-83FC-78660F14B448}"/>
                </a:ext>
              </a:extLst>
            </p:cNvPr>
            <p:cNvGrpSpPr/>
            <p:nvPr/>
          </p:nvGrpSpPr>
          <p:grpSpPr>
            <a:xfrm>
              <a:off x="-45467" y="2511028"/>
              <a:ext cx="6911478" cy="1525458"/>
              <a:chOff x="4805950" y="7891705"/>
              <a:chExt cx="6911478" cy="1525458"/>
            </a:xfrm>
          </p:grpSpPr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EF7DD0F7-D06E-2647-A95F-5870FC2E3745}"/>
                  </a:ext>
                </a:extLst>
              </p:cNvPr>
              <p:cNvSpPr/>
              <p:nvPr/>
            </p:nvSpPr>
            <p:spPr>
              <a:xfrm>
                <a:off x="4851417" y="7891705"/>
                <a:ext cx="6866011" cy="1485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BDD64A5A-C4DB-DC43-9265-FB299D86DAB2}"/>
                  </a:ext>
                </a:extLst>
              </p:cNvPr>
              <p:cNvGrpSpPr/>
              <p:nvPr/>
            </p:nvGrpSpPr>
            <p:grpSpPr>
              <a:xfrm>
                <a:off x="4805950" y="7913225"/>
                <a:ext cx="6851187" cy="1503938"/>
                <a:chOff x="-9242" y="2451049"/>
                <a:chExt cx="6851187" cy="1503938"/>
              </a:xfrm>
            </p:grpSpPr>
            <p:sp>
              <p:nvSpPr>
                <p:cNvPr id="170" name="Freccia in giù 172">
                  <a:extLst>
                    <a:ext uri="{FF2B5EF4-FFF2-40B4-BE49-F238E27FC236}">
                      <a16:creationId xmlns:a16="http://schemas.microsoft.com/office/drawing/2014/main" id="{B685BB81-17C9-B946-B27D-15826451D285}"/>
                    </a:ext>
                  </a:extLst>
                </p:cNvPr>
                <p:cNvSpPr/>
                <p:nvPr/>
              </p:nvSpPr>
              <p:spPr bwMode="auto">
                <a:xfrm>
                  <a:off x="4191457" y="2451049"/>
                  <a:ext cx="358775" cy="643602"/>
                </a:xfrm>
                <a:prstGeom prst="downArrow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ＭＳ Ｐゴシック" pitchFamily="34" charset="-128"/>
                    <a:cs typeface="Arial" pitchFamily="34" charset="0"/>
                  </a:endParaRPr>
                </a:p>
              </p:txBody>
            </p:sp>
            <p:sp>
              <p:nvSpPr>
                <p:cNvPr id="171" name="Rectangle 128">
                  <a:extLst>
                    <a:ext uri="{FF2B5EF4-FFF2-40B4-BE49-F238E27FC236}">
                      <a16:creationId xmlns:a16="http://schemas.microsoft.com/office/drawing/2014/main" id="{BFCE6CBC-5E5A-8543-97EA-CF5B398C787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580072" y="2572861"/>
                  <a:ext cx="1581543" cy="27443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lIns="90488" tIns="44450" rIns="90488" bIns="4445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rPr>
                    <a:t>Targeted </a:t>
                  </a:r>
                  <a:r>
                    <a:rPr lang="en-US" sz="1200" kern="0" dirty="0">
                      <a:latin typeface="Arial" pitchFamily="34" charset="0"/>
                      <a:ea typeface="ＭＳ Ｐゴシック" pitchFamily="34" charset="-128"/>
                      <a:cs typeface="Arial" pitchFamily="34" charset="0"/>
                    </a:rPr>
                    <a:t>integration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itchFamily="34" charset="0"/>
                    <a:ea typeface="ＭＳ Ｐゴシック" pitchFamily="34" charset="-128"/>
                    <a:cs typeface="Arial" pitchFamily="34" charset="0"/>
                  </a:endParaRPr>
                </a:p>
              </p:txBody>
            </p:sp>
            <p:grpSp>
              <p:nvGrpSpPr>
                <p:cNvPr id="2" name="Gruppo 1">
                  <a:extLst>
                    <a:ext uri="{FF2B5EF4-FFF2-40B4-BE49-F238E27FC236}">
                      <a16:creationId xmlns:a16="http://schemas.microsoft.com/office/drawing/2014/main" id="{48055CD8-DE61-0F4B-B01D-916F3B81E690}"/>
                    </a:ext>
                  </a:extLst>
                </p:cNvPr>
                <p:cNvGrpSpPr/>
                <p:nvPr/>
              </p:nvGrpSpPr>
              <p:grpSpPr>
                <a:xfrm>
                  <a:off x="-9242" y="2600016"/>
                  <a:ext cx="6851187" cy="1354971"/>
                  <a:chOff x="113510" y="2763174"/>
                  <a:chExt cx="6851187" cy="1354971"/>
                </a:xfrm>
              </p:grpSpPr>
              <p:cxnSp>
                <p:nvCxnSpPr>
                  <p:cNvPr id="196" name="Connettore 1 137">
                    <a:extLst>
                      <a:ext uri="{FF2B5EF4-FFF2-40B4-BE49-F238E27FC236}">
                        <a16:creationId xmlns:a16="http://schemas.microsoft.com/office/drawing/2014/main" id="{29D27FC9-960C-914C-A47D-4774774098B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4328895" y="3544669"/>
                    <a:ext cx="243417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>
                        <a:lumMod val="50000"/>
                      </a:schemeClr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97" name="Connettore 1 138">
                    <a:extLst>
                      <a:ext uri="{FF2B5EF4-FFF2-40B4-BE49-F238E27FC236}">
                        <a16:creationId xmlns:a16="http://schemas.microsoft.com/office/drawing/2014/main" id="{345EBEFA-FC6E-214D-8C11-8CB0896D2DD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6764653" y="3544669"/>
                    <a:ext cx="2000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>
                        <a:lumMod val="50000"/>
                      </a:schemeClr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2" name="Connettore 1 136">
                    <a:extLst>
                      <a:ext uri="{FF2B5EF4-FFF2-40B4-BE49-F238E27FC236}">
                        <a16:creationId xmlns:a16="http://schemas.microsoft.com/office/drawing/2014/main" id="{706E00BE-5FA0-2746-ACBC-BDAB0E451B4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62042" y="3549432"/>
                    <a:ext cx="119708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>
                        <a:lumMod val="50000"/>
                      </a:schemeClr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73" name="Connettore 1 139">
                    <a:extLst>
                      <a:ext uri="{FF2B5EF4-FFF2-40B4-BE49-F238E27FC236}">
                        <a16:creationId xmlns:a16="http://schemas.microsoft.com/office/drawing/2014/main" id="{4B82BD16-30E3-F24B-A52C-2A070E6C90A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882637" y="3549432"/>
                    <a:ext cx="188931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bg2">
                        <a:lumMod val="50000"/>
                      </a:schemeClr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74" name="Rectangle 126">
                    <a:extLst>
                      <a:ext uri="{FF2B5EF4-FFF2-40B4-BE49-F238E27FC236}">
                        <a16:creationId xmlns:a16="http://schemas.microsoft.com/office/drawing/2014/main" id="{02E11B04-DEF8-0E4E-A340-273BB2D286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265261" y="3454191"/>
                    <a:ext cx="144475" cy="171434"/>
                  </a:xfrm>
                  <a:prstGeom prst="rect">
                    <a:avLst/>
                  </a:prstGeom>
                  <a:solidFill>
                    <a:srgbClr val="FF7C80"/>
                  </a:solidFill>
                  <a:ln w="3175">
                    <a:solidFill>
                      <a:srgbClr val="80808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altLang="it-IT" sz="2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charset="0"/>
                      <a:ea typeface="MS PGothic" charset="-128"/>
                      <a:cs typeface="Arial" charset="0"/>
                    </a:endParaRPr>
                  </a:p>
                </p:txBody>
              </p:sp>
              <p:sp>
                <p:nvSpPr>
                  <p:cNvPr id="175" name="Rectangle 128">
                    <a:extLst>
                      <a:ext uri="{FF2B5EF4-FFF2-40B4-BE49-F238E27FC236}">
                        <a16:creationId xmlns:a16="http://schemas.microsoft.com/office/drawing/2014/main" id="{AB6F98C4-05CB-C14F-BBC0-83257E64EA96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00915" y="3385934"/>
                    <a:ext cx="268313" cy="305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4</a:t>
                    </a:r>
                  </a:p>
                </p:txBody>
              </p:sp>
              <p:sp>
                <p:nvSpPr>
                  <p:cNvPr id="176" name="Rectangle 129">
                    <a:extLst>
                      <a:ext uri="{FF2B5EF4-FFF2-40B4-BE49-F238E27FC236}">
                        <a16:creationId xmlns:a16="http://schemas.microsoft.com/office/drawing/2014/main" id="{B0E0EEB9-F93D-0742-BC2D-CDB1D0F5A860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H="1">
                    <a:off x="3043208" y="3787535"/>
                    <a:ext cx="447717" cy="305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SA</a:t>
                    </a:r>
                  </a:p>
                </p:txBody>
              </p:sp>
              <p:sp>
                <p:nvSpPr>
                  <p:cNvPr id="177" name="Line 88">
                    <a:extLst>
                      <a:ext uri="{FF2B5EF4-FFF2-40B4-BE49-F238E27FC236}">
                        <a16:creationId xmlns:a16="http://schemas.microsoft.com/office/drawing/2014/main" id="{9338F39C-8481-FC4F-A951-677D33DF7A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9369" y="3576638"/>
                    <a:ext cx="0" cy="279399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78" name="Line 90">
                    <a:extLst>
                      <a:ext uri="{FF2B5EF4-FFF2-40B4-BE49-F238E27FC236}">
                        <a16:creationId xmlns:a16="http://schemas.microsoft.com/office/drawing/2014/main" id="{55CB5865-B430-214C-B5EC-EA669E4A53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19106" y="3573463"/>
                    <a:ext cx="0" cy="276225"/>
                  </a:xfrm>
                  <a:prstGeom prst="line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79" name="Rectangle 129">
                    <a:extLst>
                      <a:ext uri="{FF2B5EF4-FFF2-40B4-BE49-F238E27FC236}">
                        <a16:creationId xmlns:a16="http://schemas.microsoft.com/office/drawing/2014/main" id="{987E1BB5-7CCB-E144-914A-BD286E177A6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 flipH="1">
                    <a:off x="2212868" y="3785947"/>
                    <a:ext cx="447717" cy="305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SD</a:t>
                    </a:r>
                  </a:p>
                </p:txBody>
              </p:sp>
              <p:sp>
                <p:nvSpPr>
                  <p:cNvPr id="180" name="Line 92">
                    <a:extLst>
                      <a:ext uri="{FF2B5EF4-FFF2-40B4-BE49-F238E27FC236}">
                        <a16:creationId xmlns:a16="http://schemas.microsoft.com/office/drawing/2014/main" id="{101738C8-8836-5E4D-ACB1-0449E4B054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60356" y="3319463"/>
                    <a:ext cx="14763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81" name="Line 93">
                    <a:extLst>
                      <a:ext uri="{FF2B5EF4-FFF2-40B4-BE49-F238E27FC236}">
                        <a16:creationId xmlns:a16="http://schemas.microsoft.com/office/drawing/2014/main" id="{D809383F-06C3-8B41-A313-7BFBE8085B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01644" y="2836863"/>
                    <a:ext cx="419100" cy="48895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82" name="Line 94">
                    <a:extLst>
                      <a:ext uri="{FF2B5EF4-FFF2-40B4-BE49-F238E27FC236}">
                        <a16:creationId xmlns:a16="http://schemas.microsoft.com/office/drawing/2014/main" id="{FC6C062C-C6CD-CD4D-AB41-1A075CBF0C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14394" y="2830513"/>
                    <a:ext cx="436562" cy="47783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83" name="Line 95">
                    <a:extLst>
                      <a:ext uri="{FF2B5EF4-FFF2-40B4-BE49-F238E27FC236}">
                        <a16:creationId xmlns:a16="http://schemas.microsoft.com/office/drawing/2014/main" id="{80F24FAF-B167-864B-A246-A647E99DFE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6194" y="3305174"/>
                    <a:ext cx="113665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sp>
                <p:nvSpPr>
                  <p:cNvPr id="184" name="Line 97">
                    <a:extLst>
                      <a:ext uri="{FF2B5EF4-FFF2-40B4-BE49-F238E27FC236}">
                        <a16:creationId xmlns:a16="http://schemas.microsoft.com/office/drawing/2014/main" id="{A415AFB0-2E52-C940-90E1-71BA4DC636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41256" y="2913063"/>
                    <a:ext cx="414338" cy="40640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2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itchFamily="34" charset="0"/>
                      <a:ea typeface="ＭＳ Ｐゴシック" pitchFamily="34" charset="-128"/>
                      <a:cs typeface="Arial" pitchFamily="34" charset="0"/>
                    </a:endParaRPr>
                  </a:p>
                </p:txBody>
              </p:sp>
              <p:cxnSp>
                <p:nvCxnSpPr>
                  <p:cNvPr id="185" name="Connettore 2 108">
                    <a:extLst>
                      <a:ext uri="{FF2B5EF4-FFF2-40B4-BE49-F238E27FC236}">
                        <a16:creationId xmlns:a16="http://schemas.microsoft.com/office/drawing/2014/main" id="{4FF84630-1B32-7D43-AE2A-69CBE89B1DB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441925" y="3600227"/>
                    <a:ext cx="1588" cy="257151"/>
                  </a:xfrm>
                  <a:prstGeom prst="straightConnector1">
                    <a:avLst/>
                  </a:prstGeom>
                  <a:noFill/>
                  <a:ln w="9525">
                    <a:solidFill>
                      <a:schemeClr val="bg2">
                        <a:lumMod val="50000"/>
                      </a:schemeClr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98" name="Rectangle 126">
                    <a:extLst>
                      <a:ext uri="{FF2B5EF4-FFF2-40B4-BE49-F238E27FC236}">
                        <a16:creationId xmlns:a16="http://schemas.microsoft.com/office/drawing/2014/main" id="{688A42F2-7D91-DF4A-804D-3608E09E01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6528093" y="3444667"/>
                    <a:ext cx="144476" cy="171434"/>
                  </a:xfrm>
                  <a:prstGeom prst="rect">
                    <a:avLst/>
                  </a:prstGeom>
                  <a:solidFill>
                    <a:srgbClr val="FF7C80"/>
                  </a:solidFill>
                  <a:ln w="3175">
                    <a:solidFill>
                      <a:srgbClr val="80808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t-IT" altLang="it-IT" sz="2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charset="0"/>
                      <a:ea typeface="MS PGothic" charset="-128"/>
                      <a:cs typeface="Arial" charset="0"/>
                    </a:endParaRPr>
                  </a:p>
                </p:txBody>
              </p:sp>
              <p:sp>
                <p:nvSpPr>
                  <p:cNvPr id="199" name="Rectangle 128">
                    <a:extLst>
                      <a:ext uri="{FF2B5EF4-FFF2-40B4-BE49-F238E27FC236}">
                        <a16:creationId xmlns:a16="http://schemas.microsoft.com/office/drawing/2014/main" id="{B61D9FB5-ED33-7747-8930-A239CE13BB2F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459825" y="3387522"/>
                    <a:ext cx="268312" cy="305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6</a:t>
                    </a:r>
                  </a:p>
                </p:txBody>
              </p:sp>
              <p:sp>
                <p:nvSpPr>
                  <p:cNvPr id="200" name="Rectangle 128">
                    <a:extLst>
                      <a:ext uri="{FF2B5EF4-FFF2-40B4-BE49-F238E27FC236}">
                        <a16:creationId xmlns:a16="http://schemas.microsoft.com/office/drawing/2014/main" id="{BABAFBC4-32BA-A041-80A5-999948524DC1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14869" y="3812933"/>
                    <a:ext cx="654111" cy="305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polyA</a:t>
                    </a:r>
                  </a:p>
                </p:txBody>
              </p:sp>
              <p:sp>
                <p:nvSpPr>
                  <p:cNvPr id="201" name="Rectangle 128">
                    <a:extLst>
                      <a:ext uri="{FF2B5EF4-FFF2-40B4-BE49-F238E27FC236}">
                        <a16:creationId xmlns:a16="http://schemas.microsoft.com/office/drawing/2014/main" id="{9BAE1F08-3578-B044-BB4D-FB7E9F8F2FFB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3510" y="2763174"/>
                    <a:ext cx="1874211" cy="8284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0488" tIns="44450" rIns="90488" bIns="44450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3200" i="1">
                        <a:solidFill>
                          <a:srgbClr val="FDE2B9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–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FF0000"/>
                      </a:buClr>
                      <a:buSzPct val="100000"/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t-IT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 charset="0"/>
                        <a:ea typeface="MS PGothic" charset="-128"/>
                        <a:cs typeface="Arial" charset="0"/>
                      </a:rPr>
                      <a:t>Transcript from the endogenous promoter</a:t>
                    </a:r>
                  </a:p>
                </p:txBody>
              </p:sp>
              <p:grpSp>
                <p:nvGrpSpPr>
                  <p:cNvPr id="247" name="Gruppo 246">
                    <a:extLst>
                      <a:ext uri="{FF2B5EF4-FFF2-40B4-BE49-F238E27FC236}">
                        <a16:creationId xmlns:a16="http://schemas.microsoft.com/office/drawing/2014/main" id="{0AB6B723-19A9-7443-98FE-696FF953BCB0}"/>
                      </a:ext>
                    </a:extLst>
                  </p:cNvPr>
                  <p:cNvGrpSpPr/>
                  <p:nvPr/>
                </p:nvGrpSpPr>
                <p:grpSpPr>
                  <a:xfrm>
                    <a:off x="3223354" y="3370678"/>
                    <a:ext cx="2586277" cy="331787"/>
                    <a:chOff x="3053749" y="1157288"/>
                    <a:chExt cx="2586277" cy="331787"/>
                  </a:xfrm>
                </p:grpSpPr>
                <p:sp>
                  <p:nvSpPr>
                    <p:cNvPr id="248" name="Rectangle 126">
                      <a:extLst>
                        <a:ext uri="{FF2B5EF4-FFF2-40B4-BE49-F238E27FC236}">
                          <a16:creationId xmlns:a16="http://schemas.microsoft.com/office/drawing/2014/main" id="{0E5FF22E-CD34-E94F-8623-8774AACD7A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4774368" y="1236663"/>
                      <a:ext cx="541337" cy="171450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 w="9525">
                      <a:solidFill>
                        <a:schemeClr val="bg2">
                          <a:lumMod val="50000"/>
                        </a:schemeClr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t-IT" sz="2400" b="0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Times New Roman" pitchFamily="18" charset="0"/>
                        <a:ea typeface="ＭＳ Ｐゴシック" pitchFamily="34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49" name="AutoShape 127">
                      <a:extLst>
                        <a:ext uri="{FF2B5EF4-FFF2-40B4-BE49-F238E27FC236}">
                          <a16:creationId xmlns:a16="http://schemas.microsoft.com/office/drawing/2014/main" id="{525D868B-5B13-5246-A317-78CC7583084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42568" y="1157288"/>
                      <a:ext cx="514350" cy="331787"/>
                    </a:xfrm>
                    <a:prstGeom prst="rightArrow">
                      <a:avLst>
                        <a:gd name="adj1" fmla="val 50000"/>
                        <a:gd name="adj2" fmla="val 29828"/>
                      </a:avLst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t-IT" sz="2400" b="0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Times New Roman" pitchFamily="18" charset="0"/>
                        <a:ea typeface="ＭＳ Ｐゴシック" pitchFamily="34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50" name="Rectangle 126">
                      <a:extLst>
                        <a:ext uri="{FF2B5EF4-FFF2-40B4-BE49-F238E27FC236}">
                          <a16:creationId xmlns:a16="http://schemas.microsoft.com/office/drawing/2014/main" id="{5D9325C8-889F-F14B-92EF-BCC342DF7C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5318880" y="1281113"/>
                      <a:ext cx="57150" cy="825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3175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t-IT" sz="2400" b="0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Times New Roman" pitchFamily="18" charset="0"/>
                        <a:ea typeface="ＭＳ Ｐゴシック" pitchFamily="34" charset="-128"/>
                        <a:cs typeface="Arial" pitchFamily="34" charset="0"/>
                      </a:endParaRPr>
                    </a:p>
                  </p:txBody>
                </p:sp>
                <p:cxnSp>
                  <p:nvCxnSpPr>
                    <p:cNvPr id="251" name="Connettore 1 34">
                      <a:extLst>
                        <a:ext uri="{FF2B5EF4-FFF2-40B4-BE49-F238E27FC236}">
                          <a16:creationId xmlns:a16="http://schemas.microsoft.com/office/drawing/2014/main" id="{ED4AD2E9-886A-9D4E-90AF-4C738467A776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4322278" y="1241418"/>
                      <a:ext cx="0" cy="16032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52" name="Rectangle 128">
                      <a:extLst>
                        <a:ext uri="{FF2B5EF4-FFF2-40B4-BE49-F238E27FC236}">
                          <a16:creationId xmlns:a16="http://schemas.microsoft.com/office/drawing/2014/main" id="{01173C77-5CEA-4745-B694-660F21AF15FF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98573" y="1176336"/>
                      <a:ext cx="841453" cy="305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90488" tIns="44450" rIns="90488" bIns="4445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3200" i="1">
                          <a:solidFill>
                            <a:srgbClr val="FDE2B9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MS PGothic" charset="-128"/>
                          <a:cs typeface="Arial" charset="0"/>
                        </a:rPr>
                        <a:t>GFP</a:t>
                      </a:r>
                    </a:p>
                  </p:txBody>
                </p:sp>
                <p:sp>
                  <p:nvSpPr>
                    <p:cNvPr id="253" name="Rectangle 129">
                      <a:extLst>
                        <a:ext uri="{FF2B5EF4-FFF2-40B4-BE49-F238E27FC236}">
                          <a16:creationId xmlns:a16="http://schemas.microsoft.com/office/drawing/2014/main" id="{97C5F2CC-B804-FF4E-8F71-1912A819ABB3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 flipH="1">
                      <a:off x="4288174" y="1170714"/>
                      <a:ext cx="690626" cy="3047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90488" tIns="44450" rIns="90488" bIns="4445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3200" i="1">
                          <a:solidFill>
                            <a:srgbClr val="FDE2B9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charset="0"/>
                          <a:ea typeface="MS PGothic" charset="-128"/>
                          <a:cs typeface="Arial" charset="0"/>
                        </a:rPr>
                        <a:t>PGK</a:t>
                      </a:r>
                    </a:p>
                  </p:txBody>
                </p:sp>
                <p:sp>
                  <p:nvSpPr>
                    <p:cNvPr id="254" name="Rectangle 126">
                      <a:extLst>
                        <a:ext uri="{FF2B5EF4-FFF2-40B4-BE49-F238E27FC236}">
                          <a16:creationId xmlns:a16="http://schemas.microsoft.com/office/drawing/2014/main" id="{6684E90B-4FD9-2D43-B0A3-6186519A4EB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3085502" y="1236656"/>
                      <a:ext cx="1157394" cy="171434"/>
                    </a:xfrm>
                    <a:prstGeom prst="rect">
                      <a:avLst/>
                    </a:prstGeom>
                    <a:solidFill>
                      <a:srgbClr val="FF7C8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3200" i="1">
                          <a:solidFill>
                            <a:srgbClr val="FDE2B9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t-IT" altLang="it-IT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charset="0"/>
                        <a:ea typeface="MS PGothic" charset="-128"/>
                        <a:cs typeface="Arial" charset="0"/>
                      </a:endParaRPr>
                    </a:p>
                  </p:txBody>
                </p:sp>
                <p:cxnSp>
                  <p:nvCxnSpPr>
                    <p:cNvPr id="255" name="Connettore 1 158">
                      <a:extLst>
                        <a:ext uri="{FF2B5EF4-FFF2-40B4-BE49-F238E27FC236}">
                          <a16:creationId xmlns:a16="http://schemas.microsoft.com/office/drawing/2014/main" id="{81EDE24C-54C3-9640-A06E-AF7FB4157289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 flipV="1">
                      <a:off x="5406642" y="1241418"/>
                      <a:ext cx="0" cy="16032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56" name="Rectangle 126">
                      <a:extLst>
                        <a:ext uri="{FF2B5EF4-FFF2-40B4-BE49-F238E27FC236}">
                          <a16:creationId xmlns:a16="http://schemas.microsoft.com/office/drawing/2014/main" id="{6161F013-C81C-6342-8DE3-FC841A5CC8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4248905" y="1277938"/>
                      <a:ext cx="57150" cy="8096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3175">
                      <a:solidFill>
                        <a:srgbClr val="80808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it-IT" sz="2400" b="0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Times New Roman" pitchFamily="18" charset="0"/>
                        <a:ea typeface="ＭＳ Ｐゴシック" pitchFamily="34" charset="-128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57" name="Rectangle 128">
                      <a:extLst>
                        <a:ext uri="{FF2B5EF4-FFF2-40B4-BE49-F238E27FC236}">
                          <a16:creationId xmlns:a16="http://schemas.microsoft.com/office/drawing/2014/main" id="{4CD66B58-398C-2F4C-89BC-395D930CEC1A}"/>
                        </a:ext>
                      </a:extLst>
                    </p:cNvPr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053749" y="1170791"/>
                      <a:ext cx="1241540" cy="305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90488" tIns="44450" rIns="90488" bIns="44450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3200" i="1">
                          <a:solidFill>
                            <a:srgbClr val="FDE2B9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–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Pct val="100000"/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t-IT" sz="14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MS PGothic" charset="-128"/>
                          <a:cs typeface="Arial" charset="0"/>
                        </a:rPr>
                        <a:t>IL2RG</a:t>
                      </a:r>
                      <a:r>
                        <a:rPr kumimoji="0" lang="en-US" alt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MS PGothic" charset="-128"/>
                          <a:cs typeface="Arial" charset="0"/>
                        </a:rPr>
                        <a:t>-cDNA</a:t>
                      </a:r>
                    </a:p>
                  </p:txBody>
                </p:sp>
              </p:grpSp>
            </p:grpSp>
          </p:grpSp>
        </p:grpSp>
      </p:grpSp>
      <p:sp>
        <p:nvSpPr>
          <p:cNvPr id="235" name="Rectangle 128">
            <a:extLst>
              <a:ext uri="{FF2B5EF4-FFF2-40B4-BE49-F238E27FC236}">
                <a16:creationId xmlns:a16="http://schemas.microsoft.com/office/drawing/2014/main" id="{916E0DC6-8DBE-0C43-98AA-AFC4732D0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48923" y="2388180"/>
            <a:ext cx="5762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000" i="0" dirty="0">
                <a:solidFill>
                  <a:schemeClr val="tx1"/>
                </a:solidFill>
                <a:ea typeface="MS PGothic" charset="-128"/>
              </a:rPr>
              <a:t>Exon</a:t>
            </a:r>
          </a:p>
        </p:txBody>
      </p:sp>
      <p:sp>
        <p:nvSpPr>
          <p:cNvPr id="151" name="Rectangle 152">
            <a:extLst>
              <a:ext uri="{FF2B5EF4-FFF2-40B4-BE49-F238E27FC236}">
                <a16:creationId xmlns:a16="http://schemas.microsoft.com/office/drawing/2014/main" id="{4F65A40D-5F0A-4C47-B283-F7AA66027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85" y="4474416"/>
            <a:ext cx="1190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it-IT" sz="1200" i="0" dirty="0">
                <a:solidFill>
                  <a:schemeClr val="tx1"/>
                </a:solidFill>
                <a:ea typeface="MS PGothic" charset="-128"/>
              </a:rPr>
              <a:t>T cells from a </a:t>
            </a:r>
            <a:r>
              <a:rPr lang="en-US" altLang="it-IT" sz="1200" i="0" dirty="0" err="1">
                <a:solidFill>
                  <a:schemeClr val="tx1"/>
                </a:solidFill>
                <a:ea typeface="MS PGothic" charset="-128"/>
              </a:rPr>
              <a:t>healty</a:t>
            </a:r>
            <a:r>
              <a:rPr lang="en-US" altLang="it-IT" sz="1200" i="0" dirty="0">
                <a:solidFill>
                  <a:schemeClr val="tx1"/>
                </a:solidFill>
                <a:ea typeface="MS PGothic" charset="-128"/>
              </a:rPr>
              <a:t> male donor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770D162-DA70-2445-86D8-675B210B8D00}"/>
              </a:ext>
            </a:extLst>
          </p:cNvPr>
          <p:cNvGrpSpPr/>
          <p:nvPr/>
        </p:nvGrpSpPr>
        <p:grpSpPr>
          <a:xfrm>
            <a:off x="7449334" y="1217445"/>
            <a:ext cx="4437864" cy="5308793"/>
            <a:chOff x="7449334" y="1217445"/>
            <a:chExt cx="4437864" cy="5308793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80EB04E9-E928-3C4A-B5AB-67EB1099523A}"/>
                </a:ext>
              </a:extLst>
            </p:cNvPr>
            <p:cNvGrpSpPr/>
            <p:nvPr/>
          </p:nvGrpSpPr>
          <p:grpSpPr>
            <a:xfrm>
              <a:off x="7449334" y="1217445"/>
              <a:ext cx="4437864" cy="4735909"/>
              <a:chOff x="7449334" y="1217445"/>
              <a:chExt cx="4437864" cy="4735909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CF20724-27DA-6C46-9C33-1BEFAAE50B91}"/>
                  </a:ext>
                </a:extLst>
              </p:cNvPr>
              <p:cNvSpPr/>
              <p:nvPr/>
            </p:nvSpPr>
            <p:spPr>
              <a:xfrm>
                <a:off x="7455875" y="1998224"/>
                <a:ext cx="4431323" cy="39551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Text Box 83">
                <a:extLst>
                  <a:ext uri="{FF2B5EF4-FFF2-40B4-BE49-F238E27FC236}">
                    <a16:creationId xmlns:a16="http://schemas.microsoft.com/office/drawing/2014/main" id="{2F82D387-9F2D-DC41-9D84-98ABF59C7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49334" y="1217445"/>
                <a:ext cx="4363694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it-IT" sz="1600" b="0" i="0" dirty="0">
                    <a:solidFill>
                      <a:schemeClr val="tx1"/>
                    </a:solidFill>
                    <a:ea typeface="MS PGothic" charset="-128"/>
                  </a:rPr>
                  <a:t>CD34+ cells from Bone Marrow or Cord Blood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it-IT" sz="1600" b="0" i="0" dirty="0">
                    <a:solidFill>
                      <a:schemeClr val="tx1"/>
                    </a:solidFill>
                    <a:ea typeface="MS PGothic" charset="-128"/>
                  </a:rPr>
                  <a:t>(also from of a SCID-X1 patients)</a:t>
                </a:r>
              </a:p>
            </p:txBody>
          </p:sp>
          <p:sp>
            <p:nvSpPr>
              <p:cNvPr id="102" name="Text Box 83">
                <a:extLst>
                  <a:ext uri="{FF2B5EF4-FFF2-40B4-BE49-F238E27FC236}">
                    <a16:creationId xmlns:a16="http://schemas.microsoft.com/office/drawing/2014/main" id="{AD7D6196-7C44-4E4E-8023-DF53D36296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2965" y="2027947"/>
                <a:ext cx="4369261" cy="3385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it-IT" sz="1600" b="0" dirty="0">
                    <a:solidFill>
                      <a:schemeClr val="accent3">
                        <a:lumMod val="50000"/>
                      </a:schemeClr>
                    </a:solidFill>
                    <a:ea typeface="MS PGothic" charset="-128"/>
                  </a:rPr>
                  <a:t>In vitro cell culture analysis</a:t>
                </a:r>
              </a:p>
            </p:txBody>
          </p:sp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72A7E09D-ADEC-0F4C-AEBB-7B85D7A7B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696" t="5168" r="2507" b="3001"/>
              <a:stretch/>
            </p:blipFill>
            <p:spPr>
              <a:xfrm>
                <a:off x="7509787" y="2492889"/>
                <a:ext cx="4338584" cy="3301273"/>
              </a:xfrm>
              <a:prstGeom prst="rect">
                <a:avLst/>
              </a:prstGeom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B791BDF3-63A1-2C47-8517-0073D7BD6543}"/>
                  </a:ext>
                </a:extLst>
              </p:cNvPr>
              <p:cNvSpPr/>
              <p:nvPr/>
            </p:nvSpPr>
            <p:spPr>
              <a:xfrm>
                <a:off x="7509787" y="2388470"/>
                <a:ext cx="345740" cy="3169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5" name="Rectangle 152">
              <a:extLst>
                <a:ext uri="{FF2B5EF4-FFF2-40B4-BE49-F238E27FC236}">
                  <a16:creationId xmlns:a16="http://schemas.microsoft.com/office/drawing/2014/main" id="{1E763D4F-10D1-484A-8DA0-4893467D0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795" y="6003018"/>
              <a:ext cx="32713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sz="1400" i="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Genovese </a:t>
              </a:r>
              <a:r>
                <a:rPr lang="en-US" altLang="it-IT" sz="140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et al.</a:t>
              </a:r>
              <a:r>
                <a:rPr lang="en-US" altLang="it-IT" sz="1400" i="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, Nature 2014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it-IT" sz="1400" i="0" dirty="0" err="1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Schiroli</a:t>
              </a:r>
              <a:r>
                <a:rPr lang="en-US" altLang="it-IT" sz="1400" i="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 </a:t>
              </a:r>
              <a:r>
                <a:rPr lang="en-US" altLang="it-IT" sz="140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et al.</a:t>
              </a:r>
              <a:r>
                <a:rPr lang="en-US" altLang="it-IT" sz="1400" i="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, Sci </a:t>
              </a:r>
              <a:r>
                <a:rPr lang="en-US" altLang="it-IT" sz="1400" i="0" dirty="0" err="1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Transl</a:t>
              </a:r>
              <a:r>
                <a:rPr lang="en-US" altLang="it-IT" sz="1400" i="0" dirty="0">
                  <a:solidFill>
                    <a:schemeClr val="accent1">
                      <a:lumMod val="50000"/>
                    </a:schemeClr>
                  </a:solidFill>
                  <a:ea typeface="MS PGothic" charset="-128"/>
                </a:rPr>
                <a:t> Med 2017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4DFD34B-B084-8245-B6D1-7FC7D3DC2ACF}"/>
              </a:ext>
            </a:extLst>
          </p:cNvPr>
          <p:cNvGrpSpPr/>
          <p:nvPr/>
        </p:nvGrpSpPr>
        <p:grpSpPr>
          <a:xfrm>
            <a:off x="7461933" y="1990493"/>
            <a:ext cx="4431323" cy="3955130"/>
            <a:chOff x="10292787" y="2571515"/>
            <a:chExt cx="4431323" cy="3955130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72D53C0C-B730-EC49-9E1F-CBE1369F1006}"/>
                </a:ext>
              </a:extLst>
            </p:cNvPr>
            <p:cNvGrpSpPr/>
            <p:nvPr/>
          </p:nvGrpSpPr>
          <p:grpSpPr>
            <a:xfrm>
              <a:off x="10292787" y="2571515"/>
              <a:ext cx="4431323" cy="3955130"/>
              <a:chOff x="10292787" y="2571515"/>
              <a:chExt cx="4431323" cy="3955130"/>
            </a:xfrm>
          </p:grpSpPr>
          <p:sp>
            <p:nvSpPr>
              <p:cNvPr id="116" name="Rettangolo 115">
                <a:extLst>
                  <a:ext uri="{FF2B5EF4-FFF2-40B4-BE49-F238E27FC236}">
                    <a16:creationId xmlns:a16="http://schemas.microsoft.com/office/drawing/2014/main" id="{257A4B3D-9170-0A40-8807-DFC41B164E4D}"/>
                  </a:ext>
                </a:extLst>
              </p:cNvPr>
              <p:cNvSpPr/>
              <p:nvPr/>
            </p:nvSpPr>
            <p:spPr>
              <a:xfrm>
                <a:off x="10292787" y="2571515"/>
                <a:ext cx="4431323" cy="39551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Text Box 83">
                <a:extLst>
                  <a:ext uri="{FF2B5EF4-FFF2-40B4-BE49-F238E27FC236}">
                    <a16:creationId xmlns:a16="http://schemas.microsoft.com/office/drawing/2014/main" id="{13DE8A8A-0309-FC45-8311-AC43F62C06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329877" y="2601238"/>
                <a:ext cx="4369261" cy="3385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it-IT" sz="1600" b="0" dirty="0">
                    <a:solidFill>
                      <a:schemeClr val="accent3">
                        <a:lumMod val="50000"/>
                      </a:schemeClr>
                    </a:solidFill>
                    <a:ea typeface="MS PGothic" charset="-128"/>
                  </a:rPr>
                  <a:t>Xenotransplantation into NSG mice</a:t>
                </a:r>
              </a:p>
            </p:txBody>
          </p:sp>
        </p:grp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29F67E76-69C8-A641-8639-4F6472A17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94" t="9369"/>
            <a:stretch/>
          </p:blipFill>
          <p:spPr>
            <a:xfrm>
              <a:off x="10350379" y="3144806"/>
              <a:ext cx="2182762" cy="3193278"/>
            </a:xfrm>
            <a:prstGeom prst="rect">
              <a:avLst/>
            </a:prstGeom>
          </p:spPr>
        </p:pic>
        <p:pic>
          <p:nvPicPr>
            <p:cNvPr id="121" name="Immagine 5">
              <a:extLst>
                <a:ext uri="{FF2B5EF4-FFF2-40B4-BE49-F238E27FC236}">
                  <a16:creationId xmlns:a16="http://schemas.microsoft.com/office/drawing/2014/main" id="{29E2EB9D-934C-8F4F-93D4-4476E2448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7"/>
            <a:stretch>
              <a:fillRect/>
            </a:stretch>
          </p:blipFill>
          <p:spPr bwMode="auto">
            <a:xfrm>
              <a:off x="12425175" y="3289019"/>
              <a:ext cx="2114550" cy="157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Text Box 83">
              <a:extLst>
                <a:ext uri="{FF2B5EF4-FFF2-40B4-BE49-F238E27FC236}">
                  <a16:creationId xmlns:a16="http://schemas.microsoft.com/office/drawing/2014/main" id="{F0744C5D-9549-3D40-B3B6-E09FCB06F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1938" y="4827307"/>
              <a:ext cx="1490662" cy="83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it-IT" sz="1600" b="0" i="0" dirty="0">
                  <a:solidFill>
                    <a:schemeClr val="bg2">
                      <a:lumMod val="25000"/>
                    </a:schemeClr>
                  </a:solidFill>
                  <a:ea typeface="MS PGothic" charset="-128"/>
                </a:rPr>
                <a:t>Long-term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it-IT" sz="1600" b="0" i="0" dirty="0">
                  <a:solidFill>
                    <a:schemeClr val="bg2">
                      <a:lumMod val="25000"/>
                    </a:schemeClr>
                  </a:solidFill>
                  <a:ea typeface="MS PGothic" charset="-128"/>
                </a:rPr>
                <a:t>multilineage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it-IT" sz="1600" b="0" i="0" dirty="0">
                  <a:solidFill>
                    <a:schemeClr val="bg2">
                      <a:lumMod val="25000"/>
                    </a:schemeClr>
                  </a:solidFill>
                  <a:ea typeface="MS PGothic" charset="-128"/>
                </a:rPr>
                <a:t>reconstitution</a:t>
              </a:r>
            </a:p>
          </p:txBody>
        </p:sp>
      </p:grpSp>
      <p:grpSp>
        <p:nvGrpSpPr>
          <p:cNvPr id="120" name="Gruppo 119">
            <a:extLst>
              <a:ext uri="{FF2B5EF4-FFF2-40B4-BE49-F238E27FC236}">
                <a16:creationId xmlns:a16="http://schemas.microsoft.com/office/drawing/2014/main" id="{B8575214-4E67-8148-A1E5-4CA6D5E01FAD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123" name="Rettangolo 122">
              <a:extLst>
                <a:ext uri="{FF2B5EF4-FFF2-40B4-BE49-F238E27FC236}">
                  <a16:creationId xmlns:a16="http://schemas.microsoft.com/office/drawing/2014/main" id="{B31B5FA8-FD9B-F646-AD7B-DCD0869706A7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dirty="0"/>
            </a:p>
          </p:txBody>
        </p:sp>
        <p:sp>
          <p:nvSpPr>
            <p:cNvPr id="124" name="Triangolo rettangolo 123">
              <a:extLst>
                <a:ext uri="{FF2B5EF4-FFF2-40B4-BE49-F238E27FC236}">
                  <a16:creationId xmlns:a16="http://schemas.microsoft.com/office/drawing/2014/main" id="{D9E7AC63-7443-EA47-BF96-8B56B0FEC722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8933677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Gene Editing: “One Strategy to Fix Them All”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7" name="Rectangle 128">
            <a:extLst>
              <a:ext uri="{FF2B5EF4-FFF2-40B4-BE49-F238E27FC236}">
                <a16:creationId xmlns:a16="http://schemas.microsoft.com/office/drawing/2014/main" id="{D4DD654A-E19B-B042-8B1F-1E2CDB6C60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7883" y="5807952"/>
            <a:ext cx="119186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it-IT" sz="1600" i="0" kern="0" dirty="0">
                <a:solidFill>
                  <a:schemeClr val="tx1"/>
                </a:solidFill>
                <a:ea typeface="MS PGothic" charset="-128"/>
              </a:rPr>
              <a:t>2</a:t>
            </a:r>
            <a:r>
              <a:rPr kumimoji="0" lang="en-US" altLang="it-IT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5440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67" name="Rettangolo 4"/>
          <p:cNvSpPr>
            <a:spLocks noChangeArrowheads="1"/>
          </p:cNvSpPr>
          <p:nvPr/>
        </p:nvSpPr>
        <p:spPr bwMode="auto">
          <a:xfrm>
            <a:off x="1395568" y="1312105"/>
            <a:ext cx="9202480" cy="3228549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83" y="1367830"/>
            <a:ext cx="6112889" cy="3045703"/>
          </a:xfrm>
          <a:prstGeom prst="rect">
            <a:avLst/>
          </a:prstGeom>
          <a:noFill/>
          <a:ln>
            <a:noFill/>
          </a:ln>
          <a:effectLst>
            <a:outerShdw dist="38099" sx="999" sy="999" algn="ctr" rotWithShape="0">
              <a:srgbClr val="91919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7" t="75444" r="46117"/>
          <a:stretch>
            <a:fillRect/>
          </a:stretch>
        </p:blipFill>
        <p:spPr bwMode="auto">
          <a:xfrm>
            <a:off x="4614255" y="1526297"/>
            <a:ext cx="668162" cy="7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" name="Rectangle 7"/>
          <p:cNvSpPr>
            <a:spLocks noChangeArrowheads="1"/>
          </p:cNvSpPr>
          <p:nvPr/>
        </p:nvSpPr>
        <p:spPr bwMode="auto">
          <a:xfrm>
            <a:off x="2510332" y="1475796"/>
            <a:ext cx="1540435" cy="37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Diseased cell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5420235" y="1501918"/>
            <a:ext cx="2144048" cy="37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Therapeutic protein</a:t>
            </a:r>
          </a:p>
        </p:txBody>
      </p:sp>
      <p:sp>
        <p:nvSpPr>
          <p:cNvPr id="83" name="Rettangolo 82"/>
          <p:cNvSpPr/>
          <p:nvPr/>
        </p:nvSpPr>
        <p:spPr>
          <a:xfrm>
            <a:off x="7260732" y="3817975"/>
            <a:ext cx="436137" cy="40922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2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603947" y="1139949"/>
            <a:ext cx="8964118" cy="355197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asellaDiTesto 93"/>
          <p:cNvSpPr txBox="1"/>
          <p:nvPr/>
        </p:nvSpPr>
        <p:spPr>
          <a:xfrm>
            <a:off x="1603947" y="4733433"/>
            <a:ext cx="102832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 replacement by viral-derived vectors</a:t>
            </a:r>
          </a:p>
          <a:p>
            <a:pPr marL="285750" lvl="1" indent="-285750">
              <a:buFont typeface="Wingdings" charset="2"/>
              <a:buChar char="§"/>
            </a:pPr>
            <a:endParaRPr lang="en-US" sz="800" i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rgbClr val="002060"/>
                </a:solidFill>
                <a:latin typeface="Arial" charset="0"/>
                <a:cs typeface="Arial" charset="0"/>
              </a:rPr>
              <a:t>Targeted gene correction with Artificial Nucleases (AN)</a:t>
            </a:r>
          </a:p>
          <a:p>
            <a:pPr marL="285750" lvl="1" indent="-285750">
              <a:buFont typeface="Wingdings" charset="2"/>
              <a:buChar char="§"/>
            </a:pPr>
            <a:endParaRPr lang="en-US" sz="600" i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Reconstitute the gene &amp; its physiological expression levels</a:t>
            </a: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Overcome the risk of random vector insertion</a:t>
            </a: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endParaRPr lang="en-US" altLang="en-US" sz="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  <a:p>
            <a:pPr lvl="3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Improve efficiency / yield of edited cells &amp; characterize specificity/immunogenicity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E20758B0-4565-D445-A4D1-8729E8D0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49298" r="69792" b="40366"/>
          <a:stretch>
            <a:fillRect/>
          </a:stretch>
        </p:blipFill>
        <p:spPr bwMode="auto">
          <a:xfrm>
            <a:off x="4671899" y="1560024"/>
            <a:ext cx="654050" cy="6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" name="Rectangle 9">
            <a:extLst>
              <a:ext uri="{FF2B5EF4-FFF2-40B4-BE49-F238E27FC236}">
                <a16:creationId xmlns:a16="http://schemas.microsoft.com/office/drawing/2014/main" id="{F0ABF305-D96F-6D4C-85E0-6B22F84C9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435" y="1889884"/>
            <a:ext cx="744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Viral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600" i="0" kern="0" dirty="0">
                <a:solidFill>
                  <a:schemeClr val="bg2">
                    <a:lumMod val="90000"/>
                  </a:schemeClr>
                </a:solidFill>
              </a:rPr>
              <a:t>v</a:t>
            </a:r>
            <a:r>
              <a:rPr kumimoji="0" lang="en-GB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ector</a:t>
            </a:r>
            <a:endParaRPr kumimoji="0" lang="en-GB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20CC0B62-EE0E-254D-AAC7-16F2B1D8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89" y="1536161"/>
            <a:ext cx="441277" cy="431190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25493592-F416-E143-AA0A-6FD9943286BA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ED95290-2396-FE4D-8402-159C0368BF43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dirty="0"/>
            </a:p>
          </p:txBody>
        </p:sp>
        <p:sp>
          <p:nvSpPr>
            <p:cNvPr id="20" name="Triangolo rettangolo 19">
              <a:extLst>
                <a:ext uri="{FF2B5EF4-FFF2-40B4-BE49-F238E27FC236}">
                  <a16:creationId xmlns:a16="http://schemas.microsoft.com/office/drawing/2014/main" id="{987B01ED-35A0-6841-BE36-D4E55C44FE15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olo 1">
            <a:extLst>
              <a:ext uri="{FF2B5EF4-FFF2-40B4-BE49-F238E27FC236}">
                <a16:creationId xmlns:a16="http://schemas.microsoft.com/office/drawing/2014/main" id="{A9C2C994-68FD-E047-B6D7-7954FD70725A}"/>
              </a:ext>
            </a:extLst>
          </p:cNvPr>
          <p:cNvSpPr txBox="1">
            <a:spLocks/>
          </p:cNvSpPr>
          <p:nvPr/>
        </p:nvSpPr>
        <p:spPr>
          <a:xfrm>
            <a:off x="304799" y="0"/>
            <a:ext cx="8933677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Gene Transfer vs. Targeted Genome Editing  </a:t>
            </a:r>
            <a:endParaRPr kumimoji="0" lang="en-US" sz="3200" b="0" i="0" u="none" strike="noStrike" kern="1200" cap="none" spc="0" normalizeH="0" baseline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85C022D6-EB6C-D040-ACFE-1783A3C52EC9}"/>
              </a:ext>
            </a:extLst>
          </p:cNvPr>
          <p:cNvGrpSpPr/>
          <p:nvPr/>
        </p:nvGrpSpPr>
        <p:grpSpPr>
          <a:xfrm>
            <a:off x="6601499" y="1367830"/>
            <a:ext cx="3675553" cy="3056893"/>
            <a:chOff x="6601499" y="1367830"/>
            <a:chExt cx="3675553" cy="3056893"/>
          </a:xfrm>
        </p:grpSpPr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67299E45-34B7-A74D-AFB9-F21BC45A6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41"/>
            <a:stretch>
              <a:fillRect/>
            </a:stretch>
          </p:blipFill>
          <p:spPr bwMode="auto">
            <a:xfrm>
              <a:off x="7327025" y="1367830"/>
              <a:ext cx="2950027" cy="3045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5" name="Saetta 1">
              <a:extLst>
                <a:ext uri="{FF2B5EF4-FFF2-40B4-BE49-F238E27FC236}">
                  <a16:creationId xmlns:a16="http://schemas.microsoft.com/office/drawing/2014/main" id="{EE411BDC-F44C-4F40-AAE9-D79929C84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429" y="2282063"/>
              <a:ext cx="450091" cy="348279"/>
            </a:xfrm>
            <a:prstGeom prst="lightningBol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775C3C06-5330-B345-9F5A-D425FC21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" t="49298" r="69792" b="40366"/>
            <a:stretch>
              <a:fillRect/>
            </a:stretch>
          </p:blipFill>
          <p:spPr bwMode="auto">
            <a:xfrm flipV="1">
              <a:off x="7313069" y="3596819"/>
              <a:ext cx="718753" cy="630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B845F34F-42BB-B34E-80AB-75FBAB16C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108" y="1653419"/>
              <a:ext cx="1378191" cy="64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AN-induced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DNA DSB</a:t>
              </a:r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F5423DFC-A77A-D84C-9295-5CB3084E1940}"/>
                </a:ext>
              </a:extLst>
            </p:cNvPr>
            <p:cNvSpPr/>
            <p:nvPr/>
          </p:nvSpPr>
          <p:spPr>
            <a:xfrm>
              <a:off x="7260732" y="3817975"/>
              <a:ext cx="436137" cy="40922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15E8D824-BB58-674A-BE4B-BFE53F419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3" t="51720" r="81562" b="46586"/>
            <a:stretch/>
          </p:blipFill>
          <p:spPr bwMode="auto">
            <a:xfrm flipV="1">
              <a:off x="7468332" y="3962510"/>
              <a:ext cx="291340" cy="102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5A17F07B-B05C-2847-B6C0-E66AD36AA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94" t="15525" r="16985" b="61471"/>
            <a:stretch/>
          </p:blipFill>
          <p:spPr bwMode="auto">
            <a:xfrm>
              <a:off x="8817913" y="1836167"/>
              <a:ext cx="783772" cy="700644"/>
            </a:xfrm>
            <a:prstGeom prst="rect">
              <a:avLst/>
            </a:prstGeom>
            <a:noFill/>
            <a:ln>
              <a:noFill/>
            </a:ln>
            <a:effectLst>
              <a:outerShdw dist="38099" sx="1000" sy="1000" algn="ctr" rotWithShape="0">
                <a:srgbClr val="91919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6CF5F0CD-AB71-A740-8F63-98ACECC1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1499" y="4086169"/>
              <a:ext cx="20537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Exogenous template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82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1395568" y="1312105"/>
            <a:ext cx="9202480" cy="3228549"/>
            <a:chOff x="376238" y="1057275"/>
            <a:chExt cx="8374062" cy="2943225"/>
          </a:xfrm>
        </p:grpSpPr>
        <p:sp>
          <p:nvSpPr>
            <p:cNvPr id="67" name="Rettangolo 4"/>
            <p:cNvSpPr>
              <a:spLocks noChangeArrowheads="1"/>
            </p:cNvSpPr>
            <p:nvPr/>
          </p:nvSpPr>
          <p:spPr bwMode="auto">
            <a:xfrm>
              <a:off x="376238" y="1057275"/>
              <a:ext cx="8374062" cy="2943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838" y="1108075"/>
              <a:ext cx="5562600" cy="2776538"/>
            </a:xfrm>
            <a:prstGeom prst="rect">
              <a:avLst/>
            </a:prstGeom>
            <a:noFill/>
            <a:ln>
              <a:noFill/>
            </a:ln>
            <a:effectLst>
              <a:outerShdw dist="38099" sx="999" sy="999" algn="ctr" rotWithShape="0">
                <a:srgbClr val="91919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87" t="75444" r="46117"/>
            <a:stretch>
              <a:fillRect/>
            </a:stretch>
          </p:blipFill>
          <p:spPr bwMode="auto">
            <a:xfrm>
              <a:off x="3305175" y="1252538"/>
              <a:ext cx="608013" cy="682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0" name="Rectangle 7"/>
            <p:cNvSpPr>
              <a:spLocks noChangeArrowheads="1"/>
            </p:cNvSpPr>
            <p:nvPr/>
          </p:nvSpPr>
          <p:spPr bwMode="auto">
            <a:xfrm>
              <a:off x="1390650" y="1206500"/>
              <a:ext cx="14017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Diseased cell</a:t>
              </a: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41"/>
            <a:stretch>
              <a:fillRect/>
            </a:stretch>
          </p:blipFill>
          <p:spPr bwMode="auto">
            <a:xfrm>
              <a:off x="5773738" y="1108075"/>
              <a:ext cx="2684462" cy="2776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4" name="Saetta 1"/>
            <p:cNvSpPr>
              <a:spLocks noChangeArrowheads="1"/>
            </p:cNvSpPr>
            <p:nvPr/>
          </p:nvSpPr>
          <p:spPr bwMode="auto">
            <a:xfrm>
              <a:off x="6604007" y="1941513"/>
              <a:ext cx="409573" cy="317500"/>
            </a:xfrm>
            <a:prstGeom prst="lightningBolt">
              <a:avLst/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" t="49298" r="69792" b="40366"/>
            <a:stretch>
              <a:fillRect/>
            </a:stretch>
          </p:blipFill>
          <p:spPr bwMode="auto">
            <a:xfrm flipV="1">
              <a:off x="5761038" y="3140075"/>
              <a:ext cx="654050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6040438" y="1368425"/>
              <a:ext cx="1254125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AN-induced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DNA DSB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4038600" y="1230313"/>
              <a:ext cx="195103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Therapeutic protein</a:t>
              </a:r>
            </a:p>
          </p:txBody>
        </p:sp>
        <p:sp>
          <p:nvSpPr>
            <p:cNvPr id="83" name="Rettangolo 82"/>
            <p:cNvSpPr/>
            <p:nvPr/>
          </p:nvSpPr>
          <p:spPr>
            <a:xfrm>
              <a:off x="5713413" y="3341688"/>
              <a:ext cx="396875" cy="37306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3" t="51720" r="81562" b="46586"/>
            <a:stretch/>
          </p:blipFill>
          <p:spPr bwMode="auto">
            <a:xfrm flipV="1">
              <a:off x="5902325" y="3473450"/>
              <a:ext cx="265113" cy="93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578319" y="1727012"/>
              <a:ext cx="127591" cy="366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730719" y="1879412"/>
              <a:ext cx="127591" cy="366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207020" y="1608622"/>
              <a:ext cx="127591" cy="216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267670" y="1770862"/>
              <a:ext cx="127591" cy="143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539294" y="1722760"/>
              <a:ext cx="127591" cy="143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4" t="35212" r="59833" b="51385"/>
            <a:stretch/>
          </p:blipFill>
          <p:spPr bwMode="auto">
            <a:xfrm rot="16200000">
              <a:off x="7398330" y="1683478"/>
              <a:ext cx="127591" cy="143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1" name="Figura a mano libera 90"/>
            <p:cNvSpPr>
              <a:spLocks noChangeAspect="1"/>
            </p:cNvSpPr>
            <p:nvPr/>
          </p:nvSpPr>
          <p:spPr>
            <a:xfrm rot="12180000">
              <a:off x="7566239" y="1519161"/>
              <a:ext cx="202845" cy="313732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igura a mano libera 91"/>
            <p:cNvSpPr>
              <a:spLocks noChangeAspect="1"/>
            </p:cNvSpPr>
            <p:nvPr/>
          </p:nvSpPr>
          <p:spPr>
            <a:xfrm rot="10800000">
              <a:off x="7298853" y="1446930"/>
              <a:ext cx="202845" cy="313732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igura a mano libera 92"/>
            <p:cNvSpPr>
              <a:spLocks noChangeAspect="1"/>
            </p:cNvSpPr>
            <p:nvPr/>
          </p:nvSpPr>
          <p:spPr>
            <a:xfrm rot="13080000">
              <a:off x="7801154" y="1660780"/>
              <a:ext cx="202845" cy="313732"/>
            </a:xfrm>
            <a:custGeom>
              <a:avLst/>
              <a:gdLst>
                <a:gd name="connsiteX0" fmla="*/ 224602 w 510413"/>
                <a:gd name="connsiteY0" fmla="*/ 39904 h 749397"/>
                <a:gd name="connsiteX1" fmla="*/ 224602 w 510413"/>
                <a:gd name="connsiteY1" fmla="*/ 330619 h 749397"/>
                <a:gd name="connsiteX2" fmla="*/ 194000 w 510413"/>
                <a:gd name="connsiteY2" fmla="*/ 524429 h 749397"/>
                <a:gd name="connsiteX3" fmla="*/ 51192 w 510413"/>
                <a:gd name="connsiteY3" fmla="*/ 575432 h 749397"/>
                <a:gd name="connsiteX4" fmla="*/ 189 w 510413"/>
                <a:gd name="connsiteY4" fmla="*/ 733541 h 749397"/>
                <a:gd name="connsiteX5" fmla="*/ 35891 w 510413"/>
                <a:gd name="connsiteY5" fmla="*/ 723340 h 749397"/>
                <a:gd name="connsiteX6" fmla="*/ 86894 w 510413"/>
                <a:gd name="connsiteY6" fmla="*/ 677438 h 749397"/>
                <a:gd name="connsiteX7" fmla="*/ 163398 w 510413"/>
                <a:gd name="connsiteY7" fmla="*/ 667237 h 749397"/>
                <a:gd name="connsiteX8" fmla="*/ 245003 w 510413"/>
                <a:gd name="connsiteY8" fmla="*/ 600933 h 749397"/>
                <a:gd name="connsiteX9" fmla="*/ 260304 w 510413"/>
                <a:gd name="connsiteY9" fmla="*/ 407123 h 749397"/>
                <a:gd name="connsiteX10" fmla="*/ 260304 w 510413"/>
                <a:gd name="connsiteY10" fmla="*/ 233714 h 749397"/>
                <a:gd name="connsiteX11" fmla="*/ 260304 w 510413"/>
                <a:gd name="connsiteY11" fmla="*/ 126608 h 749397"/>
                <a:gd name="connsiteX12" fmla="*/ 285806 w 510413"/>
                <a:gd name="connsiteY12" fmla="*/ 65405 h 749397"/>
                <a:gd name="connsiteX13" fmla="*/ 306207 w 510413"/>
                <a:gd name="connsiteY13" fmla="*/ 90906 h 749397"/>
                <a:gd name="connsiteX14" fmla="*/ 306207 w 510413"/>
                <a:gd name="connsiteY14" fmla="*/ 320419 h 749397"/>
                <a:gd name="connsiteX15" fmla="*/ 301107 w 510413"/>
                <a:gd name="connsiteY15" fmla="*/ 509129 h 749397"/>
                <a:gd name="connsiteX16" fmla="*/ 311307 w 510413"/>
                <a:gd name="connsiteY16" fmla="*/ 636635 h 749397"/>
                <a:gd name="connsiteX17" fmla="*/ 438815 w 510413"/>
                <a:gd name="connsiteY17" fmla="*/ 692738 h 749397"/>
                <a:gd name="connsiteX18" fmla="*/ 479617 w 510413"/>
                <a:gd name="connsiteY18" fmla="*/ 748841 h 749397"/>
                <a:gd name="connsiteX19" fmla="*/ 510219 w 510413"/>
                <a:gd name="connsiteY19" fmla="*/ 657036 h 749397"/>
                <a:gd name="connsiteX20" fmla="*/ 484718 w 510413"/>
                <a:gd name="connsiteY20" fmla="*/ 575432 h 749397"/>
                <a:gd name="connsiteX21" fmla="*/ 357210 w 510413"/>
                <a:gd name="connsiteY21" fmla="*/ 539730 h 749397"/>
                <a:gd name="connsiteX22" fmla="*/ 336809 w 510413"/>
                <a:gd name="connsiteY22" fmla="*/ 427524 h 749397"/>
                <a:gd name="connsiteX23" fmla="*/ 341909 w 510413"/>
                <a:gd name="connsiteY23" fmla="*/ 208213 h 749397"/>
                <a:gd name="connsiteX24" fmla="*/ 347009 w 510413"/>
                <a:gd name="connsiteY24" fmla="*/ 60305 h 749397"/>
                <a:gd name="connsiteX25" fmla="*/ 290906 w 510413"/>
                <a:gd name="connsiteY25" fmla="*/ 4202 h 749397"/>
                <a:gd name="connsiteX26" fmla="*/ 224602 w 510413"/>
                <a:gd name="connsiteY26" fmla="*/ 39904 h 74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0413" h="749397">
                  <a:moveTo>
                    <a:pt x="224602" y="39904"/>
                  </a:moveTo>
                  <a:cubicBezTo>
                    <a:pt x="213551" y="94307"/>
                    <a:pt x="229702" y="249865"/>
                    <a:pt x="224602" y="330619"/>
                  </a:cubicBezTo>
                  <a:cubicBezTo>
                    <a:pt x="219502" y="411373"/>
                    <a:pt x="222902" y="483627"/>
                    <a:pt x="194000" y="524429"/>
                  </a:cubicBezTo>
                  <a:cubicBezTo>
                    <a:pt x="165098" y="565231"/>
                    <a:pt x="83494" y="540580"/>
                    <a:pt x="51192" y="575432"/>
                  </a:cubicBezTo>
                  <a:cubicBezTo>
                    <a:pt x="18890" y="610284"/>
                    <a:pt x="2739" y="708890"/>
                    <a:pt x="189" y="733541"/>
                  </a:cubicBezTo>
                  <a:cubicBezTo>
                    <a:pt x="-2361" y="758192"/>
                    <a:pt x="21440" y="732690"/>
                    <a:pt x="35891" y="723340"/>
                  </a:cubicBezTo>
                  <a:cubicBezTo>
                    <a:pt x="50342" y="713990"/>
                    <a:pt x="65643" y="686788"/>
                    <a:pt x="86894" y="677438"/>
                  </a:cubicBezTo>
                  <a:cubicBezTo>
                    <a:pt x="108145" y="668088"/>
                    <a:pt x="137046" y="679988"/>
                    <a:pt x="163398" y="667237"/>
                  </a:cubicBezTo>
                  <a:cubicBezTo>
                    <a:pt x="189749" y="654486"/>
                    <a:pt x="228852" y="644285"/>
                    <a:pt x="245003" y="600933"/>
                  </a:cubicBezTo>
                  <a:cubicBezTo>
                    <a:pt x="261154" y="557581"/>
                    <a:pt x="257754" y="468326"/>
                    <a:pt x="260304" y="407123"/>
                  </a:cubicBezTo>
                  <a:cubicBezTo>
                    <a:pt x="262854" y="345920"/>
                    <a:pt x="260304" y="233714"/>
                    <a:pt x="260304" y="233714"/>
                  </a:cubicBezTo>
                  <a:cubicBezTo>
                    <a:pt x="260304" y="186962"/>
                    <a:pt x="256054" y="154660"/>
                    <a:pt x="260304" y="126608"/>
                  </a:cubicBezTo>
                  <a:cubicBezTo>
                    <a:pt x="264554" y="98557"/>
                    <a:pt x="278155" y="71355"/>
                    <a:pt x="285806" y="65405"/>
                  </a:cubicBezTo>
                  <a:cubicBezTo>
                    <a:pt x="293457" y="59455"/>
                    <a:pt x="302807" y="48404"/>
                    <a:pt x="306207" y="90906"/>
                  </a:cubicBezTo>
                  <a:cubicBezTo>
                    <a:pt x="309607" y="133408"/>
                    <a:pt x="307057" y="250715"/>
                    <a:pt x="306207" y="320419"/>
                  </a:cubicBezTo>
                  <a:cubicBezTo>
                    <a:pt x="305357" y="390123"/>
                    <a:pt x="300257" y="456426"/>
                    <a:pt x="301107" y="509129"/>
                  </a:cubicBezTo>
                  <a:cubicBezTo>
                    <a:pt x="301957" y="561832"/>
                    <a:pt x="288356" y="606034"/>
                    <a:pt x="311307" y="636635"/>
                  </a:cubicBezTo>
                  <a:cubicBezTo>
                    <a:pt x="334258" y="667236"/>
                    <a:pt x="410763" y="674037"/>
                    <a:pt x="438815" y="692738"/>
                  </a:cubicBezTo>
                  <a:cubicBezTo>
                    <a:pt x="466867" y="711439"/>
                    <a:pt x="467716" y="754791"/>
                    <a:pt x="479617" y="748841"/>
                  </a:cubicBezTo>
                  <a:cubicBezTo>
                    <a:pt x="491518" y="742891"/>
                    <a:pt x="509369" y="685937"/>
                    <a:pt x="510219" y="657036"/>
                  </a:cubicBezTo>
                  <a:cubicBezTo>
                    <a:pt x="511069" y="628135"/>
                    <a:pt x="510219" y="594983"/>
                    <a:pt x="484718" y="575432"/>
                  </a:cubicBezTo>
                  <a:cubicBezTo>
                    <a:pt x="459217" y="555881"/>
                    <a:pt x="381861" y="564381"/>
                    <a:pt x="357210" y="539730"/>
                  </a:cubicBezTo>
                  <a:cubicBezTo>
                    <a:pt x="332559" y="515079"/>
                    <a:pt x="339359" y="482777"/>
                    <a:pt x="336809" y="427524"/>
                  </a:cubicBezTo>
                  <a:cubicBezTo>
                    <a:pt x="334259" y="372271"/>
                    <a:pt x="340209" y="269416"/>
                    <a:pt x="341909" y="208213"/>
                  </a:cubicBezTo>
                  <a:cubicBezTo>
                    <a:pt x="343609" y="147010"/>
                    <a:pt x="355510" y="94307"/>
                    <a:pt x="347009" y="60305"/>
                  </a:cubicBezTo>
                  <a:cubicBezTo>
                    <a:pt x="338509" y="26303"/>
                    <a:pt x="309607" y="6752"/>
                    <a:pt x="290906" y="4202"/>
                  </a:cubicBezTo>
                  <a:cubicBezTo>
                    <a:pt x="272205" y="1652"/>
                    <a:pt x="235653" y="-14499"/>
                    <a:pt x="224602" y="39904"/>
                  </a:cubicBezTo>
                  <a:close/>
                </a:path>
              </a:pathLst>
            </a:custGeom>
            <a:solidFill>
              <a:srgbClr val="618FFD">
                <a:lumMod val="75000"/>
              </a:srgbClr>
            </a:solidFill>
            <a:ln w="317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ttangolo 2"/>
          <p:cNvSpPr/>
          <p:nvPr/>
        </p:nvSpPr>
        <p:spPr>
          <a:xfrm>
            <a:off x="1603947" y="1139949"/>
            <a:ext cx="8964118" cy="355197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E20758B0-4565-D445-A4D1-8729E8D0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49298" r="69792" b="40366"/>
          <a:stretch>
            <a:fillRect/>
          </a:stretch>
        </p:blipFill>
        <p:spPr bwMode="auto">
          <a:xfrm>
            <a:off x="4671899" y="1560024"/>
            <a:ext cx="654050" cy="61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" name="Rectangle 9">
            <a:extLst>
              <a:ext uri="{FF2B5EF4-FFF2-40B4-BE49-F238E27FC236}">
                <a16:creationId xmlns:a16="http://schemas.microsoft.com/office/drawing/2014/main" id="{F0ABF305-D96F-6D4C-85E0-6B22F84C9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435" y="1889884"/>
            <a:ext cx="7441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Viral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600" i="0" kern="0" dirty="0">
                <a:solidFill>
                  <a:schemeClr val="bg2">
                    <a:lumMod val="90000"/>
                  </a:schemeClr>
                </a:solidFill>
              </a:rPr>
              <a:t>v</a:t>
            </a:r>
            <a:r>
              <a:rPr kumimoji="0" lang="en-GB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ector</a:t>
            </a:r>
            <a:endParaRPr kumimoji="0" lang="en-GB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20CC0B62-EE0E-254D-AAC7-16F2B1D8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789" y="1536161"/>
            <a:ext cx="441277" cy="431190"/>
          </a:xfrm>
          <a:prstGeom prst="rect">
            <a:avLst/>
          </a:prstGeom>
        </p:spPr>
      </p:pic>
      <p:sp>
        <p:nvSpPr>
          <p:cNvPr id="37" name="Rectangle 9">
            <a:extLst>
              <a:ext uri="{FF2B5EF4-FFF2-40B4-BE49-F238E27FC236}">
                <a16:creationId xmlns:a16="http://schemas.microsoft.com/office/drawing/2014/main" id="{69B67757-62E0-A443-BDE6-E65E094CC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499" y="4086169"/>
            <a:ext cx="20537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Exogenous template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C218544-B23C-4F46-A7C8-E1AA6ECE7621}"/>
              </a:ext>
            </a:extLst>
          </p:cNvPr>
          <p:cNvSpPr txBox="1"/>
          <p:nvPr/>
        </p:nvSpPr>
        <p:spPr>
          <a:xfrm>
            <a:off x="1603947" y="4733433"/>
            <a:ext cx="896411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Gene replacement by viral-derived vectors</a:t>
            </a:r>
          </a:p>
          <a:p>
            <a:pPr marL="285750" lvl="1" indent="-285750">
              <a:buFont typeface="Wingdings" charset="2"/>
              <a:buChar char="§"/>
            </a:pPr>
            <a:endParaRPr lang="en-US" sz="800" i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rgbClr val="002060"/>
                </a:solidFill>
                <a:latin typeface="Arial" charset="0"/>
                <a:cs typeface="Arial" charset="0"/>
              </a:rPr>
              <a:t>Targeted gene correction with Artificial Nucleases (AN)</a:t>
            </a:r>
          </a:p>
          <a:p>
            <a:pPr marL="285750" lvl="1" indent="-285750">
              <a:buFont typeface="Wingdings" charset="2"/>
              <a:buChar char="§"/>
            </a:pPr>
            <a:endParaRPr lang="en-US" sz="600" i="1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Reconstitute the gene &amp; its physiological expression levels</a:t>
            </a: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r>
              <a:rPr lang="en-US" alt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Overcome the risk of random vector insertion</a:t>
            </a:r>
            <a:endParaRPr lang="en-US" altLang="en-US" sz="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endParaRPr lang="en-US" altLang="en-US" sz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  <a:p>
            <a:pPr marL="285750" lvl="1" indent="-285750">
              <a:buFont typeface="Wingdings" charset="2"/>
              <a:buChar char="§"/>
            </a:pPr>
            <a:r>
              <a:rPr lang="en-US" sz="2000" i="1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Exploit gene editing to confer novel biological properties to the cells</a:t>
            </a:r>
            <a:endParaRPr lang="en-US" sz="20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  <a:p>
            <a:pPr lvl="2" indent="-2857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Wingdings" charset="2"/>
              <a:buChar char="Ø"/>
            </a:pPr>
            <a:endParaRPr lang="en-US" alt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311E0793-8CD3-DE49-8993-991EF151CBC8}"/>
              </a:ext>
            </a:extLst>
          </p:cNvPr>
          <p:cNvGrpSpPr/>
          <p:nvPr/>
        </p:nvGrpSpPr>
        <p:grpSpPr>
          <a:xfrm>
            <a:off x="0" y="0"/>
            <a:ext cx="11055927" cy="1065007"/>
            <a:chOff x="0" y="0"/>
            <a:chExt cx="11055927" cy="1065007"/>
          </a:xfrm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2B271AB-C5F3-084E-9241-273A76E6F06A}"/>
                </a:ext>
              </a:extLst>
            </p:cNvPr>
            <p:cNvSpPr/>
            <p:nvPr/>
          </p:nvSpPr>
          <p:spPr>
            <a:xfrm>
              <a:off x="0" y="0"/>
              <a:ext cx="9983096" cy="10650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en-US" dirty="0"/>
            </a:p>
          </p:txBody>
        </p: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651B04A7-148E-8743-AFFB-0D2C9C1C1385}"/>
                </a:ext>
              </a:extLst>
            </p:cNvPr>
            <p:cNvSpPr/>
            <p:nvPr/>
          </p:nvSpPr>
          <p:spPr>
            <a:xfrm flipV="1">
              <a:off x="9983096" y="0"/>
              <a:ext cx="1072831" cy="106500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9972253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Expanding the Breadth of Targeted Genome Editing  </a:t>
            </a:r>
          </a:p>
        </p:txBody>
      </p:sp>
    </p:spTree>
    <p:extLst>
      <p:ext uri="{BB962C8B-B14F-4D97-AF65-F5344CB8AC3E}">
        <p14:creationId xmlns:p14="http://schemas.microsoft.com/office/powerpoint/2010/main" val="287203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39" y="3387210"/>
            <a:ext cx="2552700" cy="8763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5"/>
          <a:stretch/>
        </p:blipFill>
        <p:spPr bwMode="auto">
          <a:xfrm>
            <a:off x="114300" y="1590565"/>
            <a:ext cx="6152306" cy="421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7" y="1295734"/>
            <a:ext cx="4165600" cy="2660944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 rot="5400000">
            <a:off x="8563811" y="2382497"/>
            <a:ext cx="860157" cy="117393"/>
            <a:chOff x="1269603" y="1631708"/>
            <a:chExt cx="4564276" cy="229448"/>
          </a:xfrm>
        </p:grpSpPr>
        <p:cxnSp>
          <p:nvCxnSpPr>
            <p:cNvPr id="13" name="Connettore 1 12"/>
            <p:cNvCxnSpPr/>
            <p:nvPr/>
          </p:nvCxnSpPr>
          <p:spPr>
            <a:xfrm>
              <a:off x="1269603" y="1631708"/>
              <a:ext cx="4561002" cy="47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/>
          </p:nvCxnSpPr>
          <p:spPr>
            <a:xfrm flipH="1" flipV="1">
              <a:off x="5833879" y="1631708"/>
              <a:ext cx="0" cy="229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/>
          </p:nvCxnSpPr>
          <p:spPr>
            <a:xfrm flipH="1" flipV="1">
              <a:off x="1274316" y="1631708"/>
              <a:ext cx="0" cy="2294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28"/>
          <p:cNvSpPr>
            <a:spLocks noChangeAspect="1" noChangeArrowheads="1"/>
          </p:cNvSpPr>
          <p:nvPr/>
        </p:nvSpPr>
        <p:spPr bwMode="auto">
          <a:xfrm>
            <a:off x="9011346" y="2218717"/>
            <a:ext cx="3233302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6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Paucity </a:t>
            </a:r>
            <a:r>
              <a:rPr kumimoji="0" lang="en-US" altLang="it-IT" sz="1600" b="0" i="1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MS PGothic" charset="-128"/>
                <a:cs typeface="Arial" charset="0"/>
              </a:rPr>
              <a:t>of donors (HLA-matching)</a:t>
            </a:r>
            <a:endParaRPr kumimoji="0" lang="en-US" altLang="it-IT" sz="1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charset="0"/>
              <a:ea typeface="MS PGothic" charset="-128"/>
              <a:cs typeface="Arial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55" y="3829857"/>
            <a:ext cx="4655208" cy="2830366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DE968663-AE6A-564E-95E9-73D749AC28BE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24" name="Triangolo rettangolo 23">
            <a:extLst>
              <a:ext uri="{FF2B5EF4-FFF2-40B4-BE49-F238E27FC236}">
                <a16:creationId xmlns:a16="http://schemas.microsoft.com/office/drawing/2014/main" id="{00F7C210-C4BA-524E-83A4-63A4D42BA751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04799" y="0"/>
            <a:ext cx="10391902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Tissue &amp; Organ Transplantation</a:t>
            </a:r>
          </a:p>
        </p:txBody>
      </p:sp>
    </p:spTree>
    <p:extLst>
      <p:ext uri="{BB962C8B-B14F-4D97-AF65-F5344CB8AC3E}">
        <p14:creationId xmlns:p14="http://schemas.microsoft.com/office/powerpoint/2010/main" val="302539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Immagine 957">
            <a:extLst>
              <a:ext uri="{FF2B5EF4-FFF2-40B4-BE49-F238E27FC236}">
                <a16:creationId xmlns:a16="http://schemas.microsoft.com/office/drawing/2014/main" id="{EEDD80B6-3152-AD48-B9E2-6DDF619B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37" y="1323521"/>
            <a:ext cx="2303042" cy="227283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01" y="174787"/>
            <a:ext cx="1405247" cy="786269"/>
          </a:xfrm>
          <a:prstGeom prst="rect">
            <a:avLst/>
          </a:prstGeom>
        </p:spPr>
      </p:pic>
      <p:sp>
        <p:nvSpPr>
          <p:cNvPr id="495" name="Figura a mano libera 494"/>
          <p:cNvSpPr>
            <a:spLocks noChangeAspect="1"/>
          </p:cNvSpPr>
          <p:nvPr/>
        </p:nvSpPr>
        <p:spPr>
          <a:xfrm rot="-3480000">
            <a:off x="3348038" y="3878353"/>
            <a:ext cx="119062" cy="182562"/>
          </a:xfrm>
          <a:custGeom>
            <a:avLst/>
            <a:gdLst>
              <a:gd name="connsiteX0" fmla="*/ 224602 w 510413"/>
              <a:gd name="connsiteY0" fmla="*/ 39904 h 749397"/>
              <a:gd name="connsiteX1" fmla="*/ 224602 w 510413"/>
              <a:gd name="connsiteY1" fmla="*/ 330619 h 749397"/>
              <a:gd name="connsiteX2" fmla="*/ 194000 w 510413"/>
              <a:gd name="connsiteY2" fmla="*/ 524429 h 749397"/>
              <a:gd name="connsiteX3" fmla="*/ 51192 w 510413"/>
              <a:gd name="connsiteY3" fmla="*/ 575432 h 749397"/>
              <a:gd name="connsiteX4" fmla="*/ 189 w 510413"/>
              <a:gd name="connsiteY4" fmla="*/ 733541 h 749397"/>
              <a:gd name="connsiteX5" fmla="*/ 35891 w 510413"/>
              <a:gd name="connsiteY5" fmla="*/ 723340 h 749397"/>
              <a:gd name="connsiteX6" fmla="*/ 86894 w 510413"/>
              <a:gd name="connsiteY6" fmla="*/ 677438 h 749397"/>
              <a:gd name="connsiteX7" fmla="*/ 163398 w 510413"/>
              <a:gd name="connsiteY7" fmla="*/ 667237 h 749397"/>
              <a:gd name="connsiteX8" fmla="*/ 245003 w 510413"/>
              <a:gd name="connsiteY8" fmla="*/ 600933 h 749397"/>
              <a:gd name="connsiteX9" fmla="*/ 260304 w 510413"/>
              <a:gd name="connsiteY9" fmla="*/ 407123 h 749397"/>
              <a:gd name="connsiteX10" fmla="*/ 260304 w 510413"/>
              <a:gd name="connsiteY10" fmla="*/ 233714 h 749397"/>
              <a:gd name="connsiteX11" fmla="*/ 260304 w 510413"/>
              <a:gd name="connsiteY11" fmla="*/ 126608 h 749397"/>
              <a:gd name="connsiteX12" fmla="*/ 285806 w 510413"/>
              <a:gd name="connsiteY12" fmla="*/ 65405 h 749397"/>
              <a:gd name="connsiteX13" fmla="*/ 306207 w 510413"/>
              <a:gd name="connsiteY13" fmla="*/ 90906 h 749397"/>
              <a:gd name="connsiteX14" fmla="*/ 306207 w 510413"/>
              <a:gd name="connsiteY14" fmla="*/ 320419 h 749397"/>
              <a:gd name="connsiteX15" fmla="*/ 301107 w 510413"/>
              <a:gd name="connsiteY15" fmla="*/ 509129 h 749397"/>
              <a:gd name="connsiteX16" fmla="*/ 311307 w 510413"/>
              <a:gd name="connsiteY16" fmla="*/ 636635 h 749397"/>
              <a:gd name="connsiteX17" fmla="*/ 438815 w 510413"/>
              <a:gd name="connsiteY17" fmla="*/ 692738 h 749397"/>
              <a:gd name="connsiteX18" fmla="*/ 479617 w 510413"/>
              <a:gd name="connsiteY18" fmla="*/ 748841 h 749397"/>
              <a:gd name="connsiteX19" fmla="*/ 510219 w 510413"/>
              <a:gd name="connsiteY19" fmla="*/ 657036 h 749397"/>
              <a:gd name="connsiteX20" fmla="*/ 484718 w 510413"/>
              <a:gd name="connsiteY20" fmla="*/ 575432 h 749397"/>
              <a:gd name="connsiteX21" fmla="*/ 357210 w 510413"/>
              <a:gd name="connsiteY21" fmla="*/ 539730 h 749397"/>
              <a:gd name="connsiteX22" fmla="*/ 336809 w 510413"/>
              <a:gd name="connsiteY22" fmla="*/ 427524 h 749397"/>
              <a:gd name="connsiteX23" fmla="*/ 341909 w 510413"/>
              <a:gd name="connsiteY23" fmla="*/ 208213 h 749397"/>
              <a:gd name="connsiteX24" fmla="*/ 347009 w 510413"/>
              <a:gd name="connsiteY24" fmla="*/ 60305 h 749397"/>
              <a:gd name="connsiteX25" fmla="*/ 290906 w 510413"/>
              <a:gd name="connsiteY25" fmla="*/ 4202 h 749397"/>
              <a:gd name="connsiteX26" fmla="*/ 224602 w 510413"/>
              <a:gd name="connsiteY26" fmla="*/ 39904 h 7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0413" h="749397">
                <a:moveTo>
                  <a:pt x="224602" y="39904"/>
                </a:moveTo>
                <a:cubicBezTo>
                  <a:pt x="213551" y="94307"/>
                  <a:pt x="229702" y="249865"/>
                  <a:pt x="224602" y="330619"/>
                </a:cubicBezTo>
                <a:cubicBezTo>
                  <a:pt x="219502" y="411373"/>
                  <a:pt x="222902" y="483627"/>
                  <a:pt x="194000" y="524429"/>
                </a:cubicBezTo>
                <a:cubicBezTo>
                  <a:pt x="165098" y="565231"/>
                  <a:pt x="83494" y="540580"/>
                  <a:pt x="51192" y="575432"/>
                </a:cubicBezTo>
                <a:cubicBezTo>
                  <a:pt x="18890" y="610284"/>
                  <a:pt x="2739" y="708890"/>
                  <a:pt x="189" y="733541"/>
                </a:cubicBezTo>
                <a:cubicBezTo>
                  <a:pt x="-2361" y="758192"/>
                  <a:pt x="21440" y="732690"/>
                  <a:pt x="35891" y="723340"/>
                </a:cubicBezTo>
                <a:cubicBezTo>
                  <a:pt x="50342" y="713990"/>
                  <a:pt x="65643" y="686788"/>
                  <a:pt x="86894" y="677438"/>
                </a:cubicBezTo>
                <a:cubicBezTo>
                  <a:pt x="108145" y="668088"/>
                  <a:pt x="137046" y="679988"/>
                  <a:pt x="163398" y="667237"/>
                </a:cubicBezTo>
                <a:cubicBezTo>
                  <a:pt x="189749" y="654486"/>
                  <a:pt x="228852" y="644285"/>
                  <a:pt x="245003" y="600933"/>
                </a:cubicBezTo>
                <a:cubicBezTo>
                  <a:pt x="261154" y="557581"/>
                  <a:pt x="257754" y="468326"/>
                  <a:pt x="260304" y="407123"/>
                </a:cubicBezTo>
                <a:cubicBezTo>
                  <a:pt x="262854" y="345920"/>
                  <a:pt x="260304" y="233714"/>
                  <a:pt x="260304" y="233714"/>
                </a:cubicBezTo>
                <a:cubicBezTo>
                  <a:pt x="260304" y="186962"/>
                  <a:pt x="256054" y="154660"/>
                  <a:pt x="260304" y="126608"/>
                </a:cubicBezTo>
                <a:cubicBezTo>
                  <a:pt x="264554" y="98557"/>
                  <a:pt x="278155" y="71355"/>
                  <a:pt x="285806" y="65405"/>
                </a:cubicBezTo>
                <a:cubicBezTo>
                  <a:pt x="293457" y="59455"/>
                  <a:pt x="302807" y="48404"/>
                  <a:pt x="306207" y="90906"/>
                </a:cubicBezTo>
                <a:cubicBezTo>
                  <a:pt x="309607" y="133408"/>
                  <a:pt x="307057" y="250715"/>
                  <a:pt x="306207" y="320419"/>
                </a:cubicBezTo>
                <a:cubicBezTo>
                  <a:pt x="305357" y="390123"/>
                  <a:pt x="300257" y="456426"/>
                  <a:pt x="301107" y="509129"/>
                </a:cubicBezTo>
                <a:cubicBezTo>
                  <a:pt x="301957" y="561832"/>
                  <a:pt x="288356" y="606034"/>
                  <a:pt x="311307" y="636635"/>
                </a:cubicBezTo>
                <a:cubicBezTo>
                  <a:pt x="334258" y="667236"/>
                  <a:pt x="410763" y="674037"/>
                  <a:pt x="438815" y="692738"/>
                </a:cubicBezTo>
                <a:cubicBezTo>
                  <a:pt x="466867" y="711439"/>
                  <a:pt x="467716" y="754791"/>
                  <a:pt x="479617" y="748841"/>
                </a:cubicBezTo>
                <a:cubicBezTo>
                  <a:pt x="491518" y="742891"/>
                  <a:pt x="509369" y="685937"/>
                  <a:pt x="510219" y="657036"/>
                </a:cubicBezTo>
                <a:cubicBezTo>
                  <a:pt x="511069" y="628135"/>
                  <a:pt x="510219" y="594983"/>
                  <a:pt x="484718" y="575432"/>
                </a:cubicBezTo>
                <a:cubicBezTo>
                  <a:pt x="459217" y="555881"/>
                  <a:pt x="381861" y="564381"/>
                  <a:pt x="357210" y="539730"/>
                </a:cubicBezTo>
                <a:cubicBezTo>
                  <a:pt x="332559" y="515079"/>
                  <a:pt x="339359" y="482777"/>
                  <a:pt x="336809" y="427524"/>
                </a:cubicBezTo>
                <a:cubicBezTo>
                  <a:pt x="334259" y="372271"/>
                  <a:pt x="340209" y="269416"/>
                  <a:pt x="341909" y="208213"/>
                </a:cubicBezTo>
                <a:cubicBezTo>
                  <a:pt x="343609" y="147010"/>
                  <a:pt x="355510" y="94307"/>
                  <a:pt x="347009" y="60305"/>
                </a:cubicBezTo>
                <a:cubicBezTo>
                  <a:pt x="338509" y="26303"/>
                  <a:pt x="309607" y="6752"/>
                  <a:pt x="290906" y="4202"/>
                </a:cubicBezTo>
                <a:cubicBezTo>
                  <a:pt x="272205" y="1652"/>
                  <a:pt x="235653" y="-14499"/>
                  <a:pt x="224602" y="39904"/>
                </a:cubicBezTo>
                <a:close/>
              </a:path>
            </a:pathLst>
          </a:custGeom>
          <a:solidFill>
            <a:srgbClr val="618FFD">
              <a:lumMod val="75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7" name="Gruppo 496"/>
          <p:cNvGrpSpPr/>
          <p:nvPr/>
        </p:nvGrpSpPr>
        <p:grpSpPr>
          <a:xfrm>
            <a:off x="3757363" y="4311740"/>
            <a:ext cx="1951038" cy="1911350"/>
            <a:chOff x="3933825" y="4584700"/>
            <a:chExt cx="1951038" cy="1911350"/>
          </a:xfrm>
        </p:grpSpPr>
        <p:sp>
          <p:nvSpPr>
            <p:cNvPr id="498" name="Rettangolo 841"/>
            <p:cNvSpPr>
              <a:spLocks noChangeArrowheads="1"/>
            </p:cNvSpPr>
            <p:nvPr/>
          </p:nvSpPr>
          <p:spPr bwMode="auto">
            <a:xfrm>
              <a:off x="4000500" y="4584700"/>
              <a:ext cx="1830388" cy="191135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99" name="Rectangle 128"/>
            <p:cNvSpPr>
              <a:spLocks noChangeAspect="1" noChangeArrowheads="1"/>
            </p:cNvSpPr>
            <p:nvPr/>
          </p:nvSpPr>
          <p:spPr bwMode="auto">
            <a:xfrm>
              <a:off x="5133975" y="5006975"/>
              <a:ext cx="7508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Antigen</a:t>
              </a:r>
              <a:endParaRPr kumimoji="0" lang="en-US" altLang="it-IT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0" name="Rectangle 128"/>
            <p:cNvSpPr>
              <a:spLocks noChangeAspect="1" noChangeArrowheads="1"/>
            </p:cNvSpPr>
            <p:nvPr/>
          </p:nvSpPr>
          <p:spPr bwMode="auto">
            <a:xfrm>
              <a:off x="5178425" y="5327650"/>
              <a:ext cx="65246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MHC-I</a:t>
              </a:r>
            </a:p>
          </p:txBody>
        </p:sp>
        <p:cxnSp>
          <p:nvCxnSpPr>
            <p:cNvPr id="501" name="Connettore 2 846"/>
            <p:cNvCxnSpPr>
              <a:cxnSpLocks noChangeShapeType="1"/>
            </p:cNvCxnSpPr>
            <p:nvPr/>
          </p:nvCxnSpPr>
          <p:spPr bwMode="auto">
            <a:xfrm flipV="1">
              <a:off x="4395788" y="5578475"/>
              <a:ext cx="134937" cy="4763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" name="Connettore 2 849"/>
            <p:cNvCxnSpPr>
              <a:cxnSpLocks noChangeShapeType="1"/>
            </p:cNvCxnSpPr>
            <p:nvPr/>
          </p:nvCxnSpPr>
          <p:spPr bwMode="auto">
            <a:xfrm flipH="1">
              <a:off x="5030788" y="5451475"/>
              <a:ext cx="192087" cy="0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" name="Connettore 2 850"/>
            <p:cNvCxnSpPr>
              <a:cxnSpLocks noChangeShapeType="1"/>
            </p:cNvCxnSpPr>
            <p:nvPr/>
          </p:nvCxnSpPr>
          <p:spPr bwMode="auto">
            <a:xfrm flipH="1">
              <a:off x="5013325" y="5127625"/>
              <a:ext cx="192088" cy="0"/>
            </a:xfrm>
            <a:prstGeom prst="straightConnector1">
              <a:avLst/>
            </a:prstGeom>
            <a:noFill/>
            <a:ln w="6350">
              <a:solidFill>
                <a:srgbClr val="40404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4" name="Rettangolo 1433"/>
            <p:cNvSpPr>
              <a:spLocks noChangeArrowheads="1"/>
            </p:cNvSpPr>
            <p:nvPr/>
          </p:nvSpPr>
          <p:spPr bwMode="auto">
            <a:xfrm>
              <a:off x="4233863" y="6165850"/>
              <a:ext cx="1360487" cy="300038"/>
            </a:xfrm>
            <a:prstGeom prst="rect">
              <a:avLst/>
            </a:prstGeom>
            <a:gradFill rotWithShape="1">
              <a:gsLst>
                <a:gs pos="0">
                  <a:srgbClr val="FFCC33"/>
                </a:gs>
                <a:gs pos="100000">
                  <a:srgbClr val="FFFFFF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05" name="Rectangle 128"/>
            <p:cNvSpPr>
              <a:spLocks noChangeAspect="1" noChangeArrowheads="1"/>
            </p:cNvSpPr>
            <p:nvPr/>
          </p:nvSpPr>
          <p:spPr bwMode="auto">
            <a:xfrm>
              <a:off x="4141788" y="4683125"/>
              <a:ext cx="1560512" cy="30638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solidFill>
                <a:srgbClr val="000000">
                  <a:lumMod val="65000"/>
                  <a:lumOff val="35000"/>
                </a:srgbClr>
              </a:solidFill>
            </a:ln>
            <a:extLst>
              <a:ext uri="{909E8E84-426E-40dd-AFC4-6F175D3DCCD1}"/>
              <a:ext uri="{91240B29-F687-4f45-9708-019B960494DF}"/>
            </a:extLst>
          </p:spPr>
          <p:txBody>
            <a:bodyPr lIns="90488" tIns="44450" rIns="90488" bIns="4445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HLA-ABC</a:t>
              </a:r>
            </a:p>
          </p:txBody>
        </p:sp>
        <p:sp>
          <p:nvSpPr>
            <p:cNvPr id="506" name="Rectangle 1355"/>
            <p:cNvSpPr>
              <a:spLocks noChangeAspect="1" noChangeArrowheads="1"/>
            </p:cNvSpPr>
            <p:nvPr/>
          </p:nvSpPr>
          <p:spPr bwMode="auto">
            <a:xfrm>
              <a:off x="4230688" y="5862638"/>
              <a:ext cx="1350962" cy="2921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CCCCFF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507" name="Group 1386"/>
            <p:cNvGrpSpPr>
              <a:grpSpLocks noChangeAspect="1"/>
            </p:cNvGrpSpPr>
            <p:nvPr/>
          </p:nvGrpSpPr>
          <p:grpSpPr bwMode="auto">
            <a:xfrm>
              <a:off x="4224338" y="5829300"/>
              <a:ext cx="92075" cy="184150"/>
              <a:chOff x="533" y="1248"/>
              <a:chExt cx="175" cy="403"/>
            </a:xfrm>
          </p:grpSpPr>
          <p:sp>
            <p:nvSpPr>
              <p:cNvPr id="756" name="Oval 138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7" name="Oval 138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8" name="Freeform 1389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9" name="Freeform 1390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0" name="Freeform 1391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1" name="Oval 139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08" name="Group 1393"/>
            <p:cNvGrpSpPr>
              <a:grpSpLocks noChangeAspect="1"/>
            </p:cNvGrpSpPr>
            <p:nvPr/>
          </p:nvGrpSpPr>
          <p:grpSpPr bwMode="auto">
            <a:xfrm rot="10800000">
              <a:off x="4227513" y="6038850"/>
              <a:ext cx="92075" cy="184150"/>
              <a:chOff x="533" y="1248"/>
              <a:chExt cx="175" cy="403"/>
            </a:xfrm>
          </p:grpSpPr>
          <p:sp>
            <p:nvSpPr>
              <p:cNvPr id="750" name="Oval 139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1" name="Oval 139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52" name="Freeform 139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3" name="Freeform 139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4" name="Freeform 139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5" name="Oval 139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09" name="Group 1400"/>
            <p:cNvGrpSpPr>
              <a:grpSpLocks noChangeAspect="1"/>
            </p:cNvGrpSpPr>
            <p:nvPr/>
          </p:nvGrpSpPr>
          <p:grpSpPr bwMode="auto">
            <a:xfrm>
              <a:off x="4322763" y="5829300"/>
              <a:ext cx="90487" cy="184150"/>
              <a:chOff x="533" y="1248"/>
              <a:chExt cx="175" cy="403"/>
            </a:xfrm>
          </p:grpSpPr>
          <p:sp>
            <p:nvSpPr>
              <p:cNvPr id="744" name="Oval 140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5" name="Oval 140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6" name="Freeform 1403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7" name="Freeform 1404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8" name="Freeform 1405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9" name="Oval 140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0" name="Group 1407"/>
            <p:cNvGrpSpPr>
              <a:grpSpLocks noChangeAspect="1"/>
            </p:cNvGrpSpPr>
            <p:nvPr/>
          </p:nvGrpSpPr>
          <p:grpSpPr bwMode="auto">
            <a:xfrm rot="10800000">
              <a:off x="4325938" y="6038850"/>
              <a:ext cx="90487" cy="184150"/>
              <a:chOff x="533" y="1248"/>
              <a:chExt cx="175" cy="403"/>
            </a:xfrm>
          </p:grpSpPr>
          <p:sp>
            <p:nvSpPr>
              <p:cNvPr id="738" name="Oval 140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9" name="Oval 140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40" name="Freeform 141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1" name="Freeform 141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2" name="Freeform 141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3" name="Oval 141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1" name="Group 1414"/>
            <p:cNvGrpSpPr>
              <a:grpSpLocks noChangeAspect="1"/>
            </p:cNvGrpSpPr>
            <p:nvPr/>
          </p:nvGrpSpPr>
          <p:grpSpPr bwMode="auto">
            <a:xfrm>
              <a:off x="4416425" y="5829300"/>
              <a:ext cx="92075" cy="184150"/>
              <a:chOff x="533" y="1248"/>
              <a:chExt cx="175" cy="403"/>
            </a:xfrm>
          </p:grpSpPr>
          <p:sp>
            <p:nvSpPr>
              <p:cNvPr id="732" name="Oval 141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3" name="Oval 141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34" name="Freeform 141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Freeform 141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6" name="Freeform 141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7" name="Oval 142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2" name="Group 1421"/>
            <p:cNvGrpSpPr>
              <a:grpSpLocks noChangeAspect="1"/>
            </p:cNvGrpSpPr>
            <p:nvPr/>
          </p:nvGrpSpPr>
          <p:grpSpPr bwMode="auto">
            <a:xfrm rot="10800000">
              <a:off x="4419600" y="6038850"/>
              <a:ext cx="92075" cy="184150"/>
              <a:chOff x="533" y="1248"/>
              <a:chExt cx="175" cy="403"/>
            </a:xfrm>
          </p:grpSpPr>
          <p:sp>
            <p:nvSpPr>
              <p:cNvPr id="726" name="Oval 142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7" name="Oval 142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8" name="Freeform 142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9" name="Freeform 142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0" name="Freeform 142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1" name="Oval 142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3" name="Group 1428"/>
            <p:cNvGrpSpPr>
              <a:grpSpLocks noChangeAspect="1"/>
            </p:cNvGrpSpPr>
            <p:nvPr/>
          </p:nvGrpSpPr>
          <p:grpSpPr bwMode="auto">
            <a:xfrm>
              <a:off x="4513263" y="5829300"/>
              <a:ext cx="90487" cy="184150"/>
              <a:chOff x="533" y="1248"/>
              <a:chExt cx="175" cy="403"/>
            </a:xfrm>
          </p:grpSpPr>
          <p:sp>
            <p:nvSpPr>
              <p:cNvPr id="720" name="Oval 142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1" name="Oval 143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22" name="Freeform 1431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Freeform 1432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Freeform 1433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5" name="Oval 1434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4" name="Group 1435"/>
            <p:cNvGrpSpPr>
              <a:grpSpLocks noChangeAspect="1"/>
            </p:cNvGrpSpPr>
            <p:nvPr/>
          </p:nvGrpSpPr>
          <p:grpSpPr bwMode="auto">
            <a:xfrm rot="10800000">
              <a:off x="4516438" y="6038850"/>
              <a:ext cx="90487" cy="184150"/>
              <a:chOff x="533" y="1248"/>
              <a:chExt cx="175" cy="403"/>
            </a:xfrm>
          </p:grpSpPr>
          <p:sp>
            <p:nvSpPr>
              <p:cNvPr id="714" name="Oval 143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15" name="Oval 143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16" name="Freeform 1438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Freeform 1439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Freeform 1440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Oval 1441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5" name="Group 1442"/>
            <p:cNvGrpSpPr>
              <a:grpSpLocks noChangeAspect="1"/>
            </p:cNvGrpSpPr>
            <p:nvPr/>
          </p:nvGrpSpPr>
          <p:grpSpPr bwMode="auto">
            <a:xfrm>
              <a:off x="4613275" y="5826125"/>
              <a:ext cx="92075" cy="185738"/>
              <a:chOff x="533" y="1248"/>
              <a:chExt cx="175" cy="403"/>
            </a:xfrm>
          </p:grpSpPr>
          <p:sp>
            <p:nvSpPr>
              <p:cNvPr id="708" name="Oval 1443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9" name="Oval 1444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10" name="Freeform 1445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1" name="Freeform 1446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2" name="Freeform 1447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3" name="Oval 1448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6" name="Group 1449"/>
            <p:cNvGrpSpPr>
              <a:grpSpLocks noChangeAspect="1"/>
            </p:cNvGrpSpPr>
            <p:nvPr/>
          </p:nvGrpSpPr>
          <p:grpSpPr bwMode="auto">
            <a:xfrm rot="10800000">
              <a:off x="4616450" y="6037263"/>
              <a:ext cx="90488" cy="184150"/>
              <a:chOff x="533" y="1248"/>
              <a:chExt cx="175" cy="403"/>
            </a:xfrm>
          </p:grpSpPr>
          <p:sp>
            <p:nvSpPr>
              <p:cNvPr id="702" name="Oval 1450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3" name="Oval 1451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4" name="Freeform 1452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5" name="Freeform 1453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6" name="Freeform 1454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7" name="Oval 1455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7" name="Group 1456"/>
            <p:cNvGrpSpPr>
              <a:grpSpLocks noChangeAspect="1"/>
            </p:cNvGrpSpPr>
            <p:nvPr/>
          </p:nvGrpSpPr>
          <p:grpSpPr bwMode="auto">
            <a:xfrm>
              <a:off x="4710113" y="5826125"/>
              <a:ext cx="92075" cy="185738"/>
              <a:chOff x="533" y="1248"/>
              <a:chExt cx="175" cy="403"/>
            </a:xfrm>
          </p:grpSpPr>
          <p:sp>
            <p:nvSpPr>
              <p:cNvPr id="696" name="Oval 145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7" name="Oval 145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8" name="Freeform 1459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9" name="Freeform 1460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Freeform 1461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1" name="Oval 146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8" name="Group 1463"/>
            <p:cNvGrpSpPr>
              <a:grpSpLocks noChangeAspect="1"/>
            </p:cNvGrpSpPr>
            <p:nvPr/>
          </p:nvGrpSpPr>
          <p:grpSpPr bwMode="auto">
            <a:xfrm rot="10800000">
              <a:off x="4713288" y="6037263"/>
              <a:ext cx="92075" cy="184150"/>
              <a:chOff x="533" y="1248"/>
              <a:chExt cx="175" cy="403"/>
            </a:xfrm>
          </p:grpSpPr>
          <p:sp>
            <p:nvSpPr>
              <p:cNvPr id="690" name="Oval 146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1" name="Oval 146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92" name="Freeform 146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Freeform 146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4" name="Freeform 146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5" name="Oval 146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19" name="Group 1470"/>
            <p:cNvGrpSpPr>
              <a:grpSpLocks noChangeAspect="1"/>
            </p:cNvGrpSpPr>
            <p:nvPr/>
          </p:nvGrpSpPr>
          <p:grpSpPr bwMode="auto">
            <a:xfrm>
              <a:off x="4805363" y="5826125"/>
              <a:ext cx="90487" cy="185738"/>
              <a:chOff x="533" y="1248"/>
              <a:chExt cx="175" cy="403"/>
            </a:xfrm>
          </p:grpSpPr>
          <p:sp>
            <p:nvSpPr>
              <p:cNvPr id="684" name="Oval 147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5" name="Oval 147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6" name="Freeform 1473"/>
              <p:cNvSpPr>
                <a:spLocks noChangeAspect="1"/>
              </p:cNvSpPr>
              <p:nvPr/>
            </p:nvSpPr>
            <p:spPr bwMode="auto">
              <a:xfrm>
                <a:off x="576" y="1420"/>
                <a:ext cx="86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7" name="Freeform 1474"/>
              <p:cNvSpPr>
                <a:spLocks noChangeAspect="1"/>
              </p:cNvSpPr>
              <p:nvPr/>
            </p:nvSpPr>
            <p:spPr bwMode="auto">
              <a:xfrm>
                <a:off x="579" y="1517"/>
                <a:ext cx="6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8" name="Freeform 1475"/>
              <p:cNvSpPr>
                <a:spLocks noChangeAspect="1"/>
              </p:cNvSpPr>
              <p:nvPr/>
            </p:nvSpPr>
            <p:spPr bwMode="auto">
              <a:xfrm>
                <a:off x="628" y="1503"/>
                <a:ext cx="18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9" name="Oval 147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0" name="Group 1477"/>
            <p:cNvGrpSpPr>
              <a:grpSpLocks noChangeAspect="1"/>
            </p:cNvGrpSpPr>
            <p:nvPr/>
          </p:nvGrpSpPr>
          <p:grpSpPr bwMode="auto">
            <a:xfrm rot="10800000">
              <a:off x="4808538" y="6037263"/>
              <a:ext cx="90487" cy="184150"/>
              <a:chOff x="533" y="1248"/>
              <a:chExt cx="175" cy="403"/>
            </a:xfrm>
          </p:grpSpPr>
          <p:sp>
            <p:nvSpPr>
              <p:cNvPr id="678" name="Oval 147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9" name="Oval 147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80" name="Freeform 148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1" name="Freeform 148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2" name="Freeform 148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Oval 148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1" name="Group 1484"/>
            <p:cNvGrpSpPr>
              <a:grpSpLocks noChangeAspect="1"/>
            </p:cNvGrpSpPr>
            <p:nvPr/>
          </p:nvGrpSpPr>
          <p:grpSpPr bwMode="auto">
            <a:xfrm>
              <a:off x="4900613" y="5826125"/>
              <a:ext cx="92075" cy="185738"/>
              <a:chOff x="533" y="1248"/>
              <a:chExt cx="175" cy="403"/>
            </a:xfrm>
          </p:grpSpPr>
          <p:sp>
            <p:nvSpPr>
              <p:cNvPr id="672" name="Oval 148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3" name="Oval 148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74" name="Freeform 1487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5" name="Freeform 1488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6" name="Freeform 1489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7" name="Oval 149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2" name="Group 1491"/>
            <p:cNvGrpSpPr>
              <a:grpSpLocks noChangeAspect="1"/>
            </p:cNvGrpSpPr>
            <p:nvPr/>
          </p:nvGrpSpPr>
          <p:grpSpPr bwMode="auto">
            <a:xfrm rot="10800000">
              <a:off x="4903788" y="6037263"/>
              <a:ext cx="92075" cy="184150"/>
              <a:chOff x="533" y="1248"/>
              <a:chExt cx="175" cy="403"/>
            </a:xfrm>
          </p:grpSpPr>
          <p:sp>
            <p:nvSpPr>
              <p:cNvPr id="666" name="Oval 149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7" name="Oval 149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8" name="Freeform 149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49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49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Oval 149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3" name="Group 1498"/>
            <p:cNvGrpSpPr>
              <a:grpSpLocks noChangeAspect="1"/>
            </p:cNvGrpSpPr>
            <p:nvPr/>
          </p:nvGrpSpPr>
          <p:grpSpPr bwMode="auto">
            <a:xfrm>
              <a:off x="5000625" y="5826125"/>
              <a:ext cx="92075" cy="185738"/>
              <a:chOff x="533" y="1248"/>
              <a:chExt cx="175" cy="403"/>
            </a:xfrm>
          </p:grpSpPr>
          <p:sp>
            <p:nvSpPr>
              <p:cNvPr id="660" name="Oval 149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1" name="Oval 150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62" name="Freeform 1501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3" name="Freeform 1502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4" name="Freeform 1503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5" name="Oval 1504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4" name="Group 1505"/>
            <p:cNvGrpSpPr>
              <a:grpSpLocks noChangeAspect="1"/>
            </p:cNvGrpSpPr>
            <p:nvPr/>
          </p:nvGrpSpPr>
          <p:grpSpPr bwMode="auto">
            <a:xfrm rot="10800000">
              <a:off x="5003800" y="6037263"/>
              <a:ext cx="92075" cy="184150"/>
              <a:chOff x="533" y="1248"/>
              <a:chExt cx="175" cy="403"/>
            </a:xfrm>
          </p:grpSpPr>
          <p:sp>
            <p:nvSpPr>
              <p:cNvPr id="654" name="Oval 150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5" name="Oval 150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6" name="Freeform 1508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 1509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8" name="Freeform 1510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9" name="Oval 1511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5" name="Group 1512"/>
            <p:cNvGrpSpPr>
              <a:grpSpLocks noChangeAspect="1"/>
            </p:cNvGrpSpPr>
            <p:nvPr/>
          </p:nvGrpSpPr>
          <p:grpSpPr bwMode="auto">
            <a:xfrm>
              <a:off x="5099050" y="5826125"/>
              <a:ext cx="92075" cy="185738"/>
              <a:chOff x="533" y="1248"/>
              <a:chExt cx="175" cy="403"/>
            </a:xfrm>
          </p:grpSpPr>
          <p:sp>
            <p:nvSpPr>
              <p:cNvPr id="648" name="Oval 1513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9" name="Oval 1514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0" name="Freeform 1515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1" name="Freeform 1516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2" name="Freeform 1517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3" name="Oval 1518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6" name="Group 1519"/>
            <p:cNvGrpSpPr>
              <a:grpSpLocks noChangeAspect="1"/>
            </p:cNvGrpSpPr>
            <p:nvPr/>
          </p:nvGrpSpPr>
          <p:grpSpPr bwMode="auto">
            <a:xfrm rot="10800000">
              <a:off x="5102225" y="6037263"/>
              <a:ext cx="90488" cy="184150"/>
              <a:chOff x="533" y="1248"/>
              <a:chExt cx="175" cy="403"/>
            </a:xfrm>
          </p:grpSpPr>
          <p:sp>
            <p:nvSpPr>
              <p:cNvPr id="642" name="Oval 1520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3" name="Oval 1521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44" name="Freeform 1522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5" name="Freeform 1523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6" name="Freeform 1524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Oval 1525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7" name="Group 1526"/>
            <p:cNvGrpSpPr>
              <a:grpSpLocks noChangeAspect="1"/>
            </p:cNvGrpSpPr>
            <p:nvPr/>
          </p:nvGrpSpPr>
          <p:grpSpPr bwMode="auto">
            <a:xfrm>
              <a:off x="5192713" y="5826125"/>
              <a:ext cx="92075" cy="185738"/>
              <a:chOff x="533" y="1248"/>
              <a:chExt cx="175" cy="403"/>
            </a:xfrm>
          </p:grpSpPr>
          <p:sp>
            <p:nvSpPr>
              <p:cNvPr id="636" name="Oval 152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37" name="Oval 152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38" name="Freeform 1529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7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 1530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 1531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Oval 153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8" name="Group 1533"/>
            <p:cNvGrpSpPr>
              <a:grpSpLocks noChangeAspect="1"/>
            </p:cNvGrpSpPr>
            <p:nvPr/>
          </p:nvGrpSpPr>
          <p:grpSpPr bwMode="auto">
            <a:xfrm rot="10800000">
              <a:off x="5195888" y="6037263"/>
              <a:ext cx="92075" cy="184150"/>
              <a:chOff x="533" y="1248"/>
              <a:chExt cx="175" cy="403"/>
            </a:xfrm>
          </p:grpSpPr>
          <p:sp>
            <p:nvSpPr>
              <p:cNvPr id="630" name="Oval 153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31" name="Oval 153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32" name="Freeform 153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 153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153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153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29" name="Group 1540"/>
            <p:cNvGrpSpPr>
              <a:grpSpLocks noChangeAspect="1"/>
            </p:cNvGrpSpPr>
            <p:nvPr/>
          </p:nvGrpSpPr>
          <p:grpSpPr bwMode="auto">
            <a:xfrm>
              <a:off x="5289550" y="5826125"/>
              <a:ext cx="92075" cy="185738"/>
              <a:chOff x="533" y="1248"/>
              <a:chExt cx="175" cy="403"/>
            </a:xfrm>
          </p:grpSpPr>
          <p:sp>
            <p:nvSpPr>
              <p:cNvPr id="624" name="Oval 154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5" name="Oval 154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6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6" name="Freeform 1543"/>
              <p:cNvSpPr>
                <a:spLocks noChangeAspect="1"/>
              </p:cNvSpPr>
              <p:nvPr/>
            </p:nvSpPr>
            <p:spPr bwMode="auto">
              <a:xfrm>
                <a:off x="575" y="1420"/>
                <a:ext cx="88" cy="231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1544"/>
              <p:cNvSpPr>
                <a:spLocks noChangeAspect="1"/>
              </p:cNvSpPr>
              <p:nvPr/>
            </p:nvSpPr>
            <p:spPr bwMode="auto">
              <a:xfrm>
                <a:off x="581" y="1517"/>
                <a:ext cx="3" cy="131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1545"/>
              <p:cNvSpPr>
                <a:spLocks noChangeAspect="1"/>
              </p:cNvSpPr>
              <p:nvPr/>
            </p:nvSpPr>
            <p:spPr bwMode="auto">
              <a:xfrm>
                <a:off x="627" y="1503"/>
                <a:ext cx="21" cy="145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Oval 1546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6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0" name="Group 1547"/>
            <p:cNvGrpSpPr>
              <a:grpSpLocks noChangeAspect="1"/>
            </p:cNvGrpSpPr>
            <p:nvPr/>
          </p:nvGrpSpPr>
          <p:grpSpPr bwMode="auto">
            <a:xfrm rot="10800000">
              <a:off x="5292725" y="6037263"/>
              <a:ext cx="90488" cy="184150"/>
              <a:chOff x="533" y="1248"/>
              <a:chExt cx="175" cy="403"/>
            </a:xfrm>
          </p:grpSpPr>
          <p:sp>
            <p:nvSpPr>
              <p:cNvPr id="618" name="Oval 154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9" name="Oval 154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20" name="Freeform 155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155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155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Oval 155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1" name="Group 1554"/>
            <p:cNvGrpSpPr>
              <a:grpSpLocks noChangeAspect="1"/>
            </p:cNvGrpSpPr>
            <p:nvPr/>
          </p:nvGrpSpPr>
          <p:grpSpPr bwMode="auto">
            <a:xfrm>
              <a:off x="5389563" y="5824538"/>
              <a:ext cx="92075" cy="184150"/>
              <a:chOff x="533" y="1248"/>
              <a:chExt cx="175" cy="403"/>
            </a:xfrm>
          </p:grpSpPr>
          <p:sp>
            <p:nvSpPr>
              <p:cNvPr id="612" name="Oval 155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3" name="Oval 155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" name="Freeform 155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5" name="Freeform 155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6" name="Freeform 155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7" name="Oval 156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2" name="Group 1561"/>
            <p:cNvGrpSpPr>
              <a:grpSpLocks noChangeAspect="1"/>
            </p:cNvGrpSpPr>
            <p:nvPr/>
          </p:nvGrpSpPr>
          <p:grpSpPr bwMode="auto">
            <a:xfrm rot="10800000">
              <a:off x="5392738" y="6034088"/>
              <a:ext cx="92075" cy="184150"/>
              <a:chOff x="533" y="1248"/>
              <a:chExt cx="175" cy="403"/>
            </a:xfrm>
          </p:grpSpPr>
          <p:sp>
            <p:nvSpPr>
              <p:cNvPr id="606" name="Oval 156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7" name="Oval 156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8" name="Freeform 156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9" name="Freeform 156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156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156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3" name="Group 1568"/>
            <p:cNvGrpSpPr>
              <a:grpSpLocks noChangeAspect="1"/>
            </p:cNvGrpSpPr>
            <p:nvPr/>
          </p:nvGrpSpPr>
          <p:grpSpPr bwMode="auto">
            <a:xfrm>
              <a:off x="5486400" y="5824538"/>
              <a:ext cx="92075" cy="184150"/>
              <a:chOff x="533" y="1248"/>
              <a:chExt cx="175" cy="403"/>
            </a:xfrm>
          </p:grpSpPr>
          <p:sp>
            <p:nvSpPr>
              <p:cNvPr id="600" name="Oval 1569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1" name="Oval 1570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02" name="Freeform 1571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1572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1573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5" name="Oval 1574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4" name="Group 1575"/>
            <p:cNvGrpSpPr>
              <a:grpSpLocks noChangeAspect="1"/>
            </p:cNvGrpSpPr>
            <p:nvPr/>
          </p:nvGrpSpPr>
          <p:grpSpPr bwMode="auto">
            <a:xfrm rot="10800000">
              <a:off x="5489575" y="6034088"/>
              <a:ext cx="92075" cy="184150"/>
              <a:chOff x="533" y="1248"/>
              <a:chExt cx="175" cy="403"/>
            </a:xfrm>
          </p:grpSpPr>
          <p:sp>
            <p:nvSpPr>
              <p:cNvPr id="594" name="Oval 1576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5" name="Oval 1577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6" name="Freeform 1578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Freeform 1579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1580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Oval 1581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535" name="Rectangle 1355"/>
            <p:cNvSpPr>
              <a:spLocks noChangeAspect="1" noChangeArrowheads="1"/>
            </p:cNvSpPr>
            <p:nvPr/>
          </p:nvSpPr>
          <p:spPr bwMode="auto">
            <a:xfrm>
              <a:off x="5305425" y="5862638"/>
              <a:ext cx="268288" cy="2921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CCCCFF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536" name="Group 1386"/>
            <p:cNvGrpSpPr>
              <a:grpSpLocks noChangeAspect="1"/>
            </p:cNvGrpSpPr>
            <p:nvPr/>
          </p:nvGrpSpPr>
          <p:grpSpPr bwMode="auto">
            <a:xfrm>
              <a:off x="5286375" y="5829300"/>
              <a:ext cx="92075" cy="184150"/>
              <a:chOff x="533" y="1248"/>
              <a:chExt cx="175" cy="403"/>
            </a:xfrm>
          </p:grpSpPr>
          <p:sp>
            <p:nvSpPr>
              <p:cNvPr id="588" name="Oval 1387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9" name="Oval 1388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90" name="Freeform 1389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1390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1391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Oval 1392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7" name="Group 1393"/>
            <p:cNvGrpSpPr>
              <a:grpSpLocks noChangeAspect="1"/>
            </p:cNvGrpSpPr>
            <p:nvPr/>
          </p:nvGrpSpPr>
          <p:grpSpPr bwMode="auto">
            <a:xfrm rot="10800000">
              <a:off x="5289550" y="6038850"/>
              <a:ext cx="92075" cy="184150"/>
              <a:chOff x="533" y="1248"/>
              <a:chExt cx="175" cy="403"/>
            </a:xfrm>
          </p:grpSpPr>
          <p:sp>
            <p:nvSpPr>
              <p:cNvPr id="582" name="Oval 1394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3" name="Oval 1395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4" name="Freeform 1396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5" name="Freeform 1397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1398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Oval 1399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8" name="Group 1400"/>
            <p:cNvGrpSpPr>
              <a:grpSpLocks noChangeAspect="1"/>
            </p:cNvGrpSpPr>
            <p:nvPr/>
          </p:nvGrpSpPr>
          <p:grpSpPr bwMode="auto">
            <a:xfrm>
              <a:off x="5384800" y="5829300"/>
              <a:ext cx="90488" cy="184150"/>
              <a:chOff x="533" y="1248"/>
              <a:chExt cx="175" cy="403"/>
            </a:xfrm>
          </p:grpSpPr>
          <p:sp>
            <p:nvSpPr>
              <p:cNvPr id="576" name="Oval 1401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7" name="Oval 1402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8" name="Freeform 1403"/>
              <p:cNvSpPr>
                <a:spLocks noChangeAspect="1"/>
              </p:cNvSpPr>
              <p:nvPr/>
            </p:nvSpPr>
            <p:spPr bwMode="auto">
              <a:xfrm>
                <a:off x="576" y="1418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9" name="Freeform 1404"/>
              <p:cNvSpPr>
                <a:spLocks noChangeAspect="1"/>
              </p:cNvSpPr>
              <p:nvPr/>
            </p:nvSpPr>
            <p:spPr bwMode="auto">
              <a:xfrm>
                <a:off x="579" y="1516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405"/>
              <p:cNvSpPr>
                <a:spLocks noChangeAspect="1"/>
              </p:cNvSpPr>
              <p:nvPr/>
            </p:nvSpPr>
            <p:spPr bwMode="auto">
              <a:xfrm>
                <a:off x="628" y="1505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Oval 1406"/>
              <p:cNvSpPr>
                <a:spLocks noChangeAspect="1" noChangeArrowheads="1"/>
              </p:cNvSpPr>
              <p:nvPr/>
            </p:nvSpPr>
            <p:spPr bwMode="auto">
              <a:xfrm>
                <a:off x="561" y="1286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39" name="Group 1407"/>
            <p:cNvGrpSpPr>
              <a:grpSpLocks noChangeAspect="1"/>
            </p:cNvGrpSpPr>
            <p:nvPr/>
          </p:nvGrpSpPr>
          <p:grpSpPr bwMode="auto">
            <a:xfrm rot="10800000">
              <a:off x="5387975" y="6038850"/>
              <a:ext cx="90488" cy="184150"/>
              <a:chOff x="533" y="1248"/>
              <a:chExt cx="175" cy="403"/>
            </a:xfrm>
          </p:grpSpPr>
          <p:sp>
            <p:nvSpPr>
              <p:cNvPr id="570" name="Oval 1408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1" name="Oval 1409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72" name="Freeform 1410"/>
              <p:cNvSpPr>
                <a:spLocks noChangeAspect="1"/>
              </p:cNvSpPr>
              <p:nvPr/>
            </p:nvSpPr>
            <p:spPr bwMode="auto">
              <a:xfrm>
                <a:off x="576" y="1432"/>
                <a:ext cx="86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411"/>
              <p:cNvSpPr>
                <a:spLocks noChangeAspect="1"/>
              </p:cNvSpPr>
              <p:nvPr/>
            </p:nvSpPr>
            <p:spPr bwMode="auto">
              <a:xfrm>
                <a:off x="579" y="1522"/>
                <a:ext cx="6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412"/>
              <p:cNvSpPr>
                <a:spLocks noChangeAspect="1"/>
              </p:cNvSpPr>
              <p:nvPr/>
            </p:nvSpPr>
            <p:spPr bwMode="auto">
              <a:xfrm>
                <a:off x="628" y="1519"/>
                <a:ext cx="18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Oval 1413"/>
              <p:cNvSpPr>
                <a:spLocks noChangeAspect="1" noChangeArrowheads="1"/>
              </p:cNvSpPr>
              <p:nvPr/>
            </p:nvSpPr>
            <p:spPr bwMode="auto">
              <a:xfrm>
                <a:off x="564" y="1293"/>
                <a:ext cx="58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40" name="Group 1414"/>
            <p:cNvGrpSpPr>
              <a:grpSpLocks noChangeAspect="1"/>
            </p:cNvGrpSpPr>
            <p:nvPr/>
          </p:nvGrpSpPr>
          <p:grpSpPr bwMode="auto">
            <a:xfrm>
              <a:off x="5478463" y="5829300"/>
              <a:ext cx="92075" cy="184150"/>
              <a:chOff x="533" y="1248"/>
              <a:chExt cx="175" cy="403"/>
            </a:xfrm>
          </p:grpSpPr>
          <p:sp>
            <p:nvSpPr>
              <p:cNvPr id="564" name="Oval 1415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5" name="Oval 1416"/>
              <p:cNvSpPr>
                <a:spLocks noChangeAspect="1" noChangeArrowheads="1"/>
              </p:cNvSpPr>
              <p:nvPr/>
            </p:nvSpPr>
            <p:spPr bwMode="auto">
              <a:xfrm>
                <a:off x="533" y="1248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6" name="Freeform 1417"/>
              <p:cNvSpPr>
                <a:spLocks noChangeAspect="1"/>
              </p:cNvSpPr>
              <p:nvPr/>
            </p:nvSpPr>
            <p:spPr bwMode="auto">
              <a:xfrm>
                <a:off x="575" y="1418"/>
                <a:ext cx="87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1418"/>
              <p:cNvSpPr>
                <a:spLocks noChangeAspect="1"/>
              </p:cNvSpPr>
              <p:nvPr/>
            </p:nvSpPr>
            <p:spPr bwMode="auto">
              <a:xfrm>
                <a:off x="581" y="1516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1419"/>
              <p:cNvSpPr>
                <a:spLocks noChangeAspect="1"/>
              </p:cNvSpPr>
              <p:nvPr/>
            </p:nvSpPr>
            <p:spPr bwMode="auto">
              <a:xfrm>
                <a:off x="627" y="1505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Oval 1420"/>
              <p:cNvSpPr>
                <a:spLocks noChangeAspect="1" noChangeArrowheads="1"/>
              </p:cNvSpPr>
              <p:nvPr/>
            </p:nvSpPr>
            <p:spPr bwMode="auto">
              <a:xfrm>
                <a:off x="560" y="1286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41" name="Group 1421"/>
            <p:cNvGrpSpPr>
              <a:grpSpLocks noChangeAspect="1"/>
            </p:cNvGrpSpPr>
            <p:nvPr/>
          </p:nvGrpSpPr>
          <p:grpSpPr bwMode="auto">
            <a:xfrm rot="10800000">
              <a:off x="5481638" y="6038850"/>
              <a:ext cx="92075" cy="184150"/>
              <a:chOff x="533" y="1248"/>
              <a:chExt cx="175" cy="403"/>
            </a:xfrm>
          </p:grpSpPr>
          <p:sp>
            <p:nvSpPr>
              <p:cNvPr id="558" name="Oval 1422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solidFill>
                <a:srgbClr val="FFF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9" name="Oval 1423"/>
              <p:cNvSpPr>
                <a:spLocks noChangeAspect="1" noChangeArrowheads="1"/>
              </p:cNvSpPr>
              <p:nvPr/>
            </p:nvSpPr>
            <p:spPr bwMode="auto">
              <a:xfrm>
                <a:off x="536" y="1251"/>
                <a:ext cx="175" cy="188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60" name="Freeform 1424"/>
              <p:cNvSpPr>
                <a:spLocks noChangeAspect="1"/>
              </p:cNvSpPr>
              <p:nvPr/>
            </p:nvSpPr>
            <p:spPr bwMode="auto">
              <a:xfrm>
                <a:off x="587" y="1432"/>
                <a:ext cx="88" cy="233"/>
              </a:xfrm>
              <a:custGeom>
                <a:avLst/>
                <a:gdLst>
                  <a:gd name="T0" fmla="*/ 201 w 35"/>
                  <a:gd name="T1" fmla="*/ 213 h 87"/>
                  <a:gd name="T2" fmla="*/ 209 w 35"/>
                  <a:gd name="T3" fmla="*/ 221 h 87"/>
                  <a:gd name="T4" fmla="*/ 214 w 35"/>
                  <a:gd name="T5" fmla="*/ 235 h 87"/>
                  <a:gd name="T6" fmla="*/ 214 w 35"/>
                  <a:gd name="T7" fmla="*/ 243 h 87"/>
                  <a:gd name="T8" fmla="*/ 221 w 35"/>
                  <a:gd name="T9" fmla="*/ 248 h 87"/>
                  <a:gd name="T10" fmla="*/ 221 w 35"/>
                  <a:gd name="T11" fmla="*/ 269 h 87"/>
                  <a:gd name="T12" fmla="*/ 221 w 35"/>
                  <a:gd name="T13" fmla="*/ 584 h 87"/>
                  <a:gd name="T14" fmla="*/ 189 w 35"/>
                  <a:gd name="T15" fmla="*/ 619 h 87"/>
                  <a:gd name="T16" fmla="*/ 158 w 35"/>
                  <a:gd name="T17" fmla="*/ 584 h 87"/>
                  <a:gd name="T18" fmla="*/ 158 w 35"/>
                  <a:gd name="T19" fmla="*/ 269 h 87"/>
                  <a:gd name="T20" fmla="*/ 113 w 35"/>
                  <a:gd name="T21" fmla="*/ 227 h 87"/>
                  <a:gd name="T22" fmla="*/ 63 w 35"/>
                  <a:gd name="T23" fmla="*/ 269 h 87"/>
                  <a:gd name="T24" fmla="*/ 63 w 35"/>
                  <a:gd name="T25" fmla="*/ 584 h 87"/>
                  <a:gd name="T26" fmla="*/ 33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8 w 35"/>
                  <a:gd name="T33" fmla="*/ 248 h 87"/>
                  <a:gd name="T34" fmla="*/ 8 w 35"/>
                  <a:gd name="T35" fmla="*/ 243 h 87"/>
                  <a:gd name="T36" fmla="*/ 13 w 35"/>
                  <a:gd name="T37" fmla="*/ 235 h 87"/>
                  <a:gd name="T38" fmla="*/ 13 w 35"/>
                  <a:gd name="T39" fmla="*/ 227 h 87"/>
                  <a:gd name="T40" fmla="*/ 20 w 35"/>
                  <a:gd name="T41" fmla="*/ 213 h 87"/>
                  <a:gd name="T42" fmla="*/ 25 w 35"/>
                  <a:gd name="T43" fmla="*/ 205 h 87"/>
                  <a:gd name="T44" fmla="*/ 38 w 35"/>
                  <a:gd name="T45" fmla="*/ 192 h 87"/>
                  <a:gd name="T46" fmla="*/ 45 w 35"/>
                  <a:gd name="T47" fmla="*/ 179 h 87"/>
                  <a:gd name="T48" fmla="*/ 50 w 35"/>
                  <a:gd name="T49" fmla="*/ 179 h 87"/>
                  <a:gd name="T50" fmla="*/ 63 w 35"/>
                  <a:gd name="T51" fmla="*/ 171 h 87"/>
                  <a:gd name="T52" fmla="*/ 63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8 w 35"/>
                  <a:gd name="T59" fmla="*/ 0 h 87"/>
                  <a:gd name="T60" fmla="*/ 138 w 35"/>
                  <a:gd name="T61" fmla="*/ 35 h 87"/>
                  <a:gd name="T62" fmla="*/ 138 w 35"/>
                  <a:gd name="T63" fmla="*/ 157 h 87"/>
                  <a:gd name="T64" fmla="*/ 138 w 35"/>
                  <a:gd name="T65" fmla="*/ 157 h 87"/>
                  <a:gd name="T66" fmla="*/ 196 w 35"/>
                  <a:gd name="T67" fmla="*/ 200 h 87"/>
                  <a:gd name="T68" fmla="*/ 196 w 35"/>
                  <a:gd name="T69" fmla="*/ 205 h 87"/>
                  <a:gd name="T70" fmla="*/ 201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2" y="30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30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44718A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1425"/>
              <p:cNvSpPr>
                <a:spLocks noChangeAspect="1"/>
              </p:cNvSpPr>
              <p:nvPr/>
            </p:nvSpPr>
            <p:spPr bwMode="auto">
              <a:xfrm>
                <a:off x="593" y="1522"/>
                <a:ext cx="3" cy="132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2" name="Freeform 1426"/>
              <p:cNvSpPr>
                <a:spLocks noChangeAspect="1"/>
              </p:cNvSpPr>
              <p:nvPr/>
            </p:nvSpPr>
            <p:spPr bwMode="auto">
              <a:xfrm>
                <a:off x="639" y="1519"/>
                <a:ext cx="21" cy="142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/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3" name="Oval 1427"/>
              <p:cNvSpPr>
                <a:spLocks noChangeAspect="1" noChangeArrowheads="1"/>
              </p:cNvSpPr>
              <p:nvPr/>
            </p:nvSpPr>
            <p:spPr bwMode="auto">
              <a:xfrm>
                <a:off x="566" y="1293"/>
                <a:ext cx="57" cy="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542" name="Connettore 1 1439"/>
            <p:cNvCxnSpPr>
              <a:cxnSpLocks noChangeShapeType="1"/>
            </p:cNvCxnSpPr>
            <p:nvPr/>
          </p:nvCxnSpPr>
          <p:spPr bwMode="auto">
            <a:xfrm flipH="1">
              <a:off x="4891088" y="5637213"/>
              <a:ext cx="0" cy="704850"/>
            </a:xfrm>
            <a:prstGeom prst="line">
              <a:avLst/>
            </a:prstGeom>
            <a:noFill/>
            <a:ln w="3810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43" name="Gruppo 1440"/>
            <p:cNvGrpSpPr>
              <a:grpSpLocks/>
            </p:cNvGrpSpPr>
            <p:nvPr/>
          </p:nvGrpSpPr>
          <p:grpSpPr bwMode="auto">
            <a:xfrm>
              <a:off x="4773613" y="5454650"/>
              <a:ext cx="227012" cy="242888"/>
              <a:chOff x="4474775" y="3191192"/>
              <a:chExt cx="162173" cy="173295"/>
            </a:xfrm>
          </p:grpSpPr>
          <p:sp>
            <p:nvSpPr>
              <p:cNvPr id="555" name="Oval 1372"/>
              <p:cNvSpPr>
                <a:spLocks noChangeArrowheads="1"/>
              </p:cNvSpPr>
              <p:nvPr/>
            </p:nvSpPr>
            <p:spPr bwMode="auto">
              <a:xfrm>
                <a:off x="4474775" y="3191192"/>
                <a:ext cx="162173" cy="173295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6" name="Oval 1373"/>
              <p:cNvSpPr>
                <a:spLocks noChangeArrowheads="1"/>
              </p:cNvSpPr>
              <p:nvPr/>
            </p:nvSpPr>
            <p:spPr bwMode="auto">
              <a:xfrm>
                <a:off x="4474775" y="3191192"/>
                <a:ext cx="162173" cy="173295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7" name="Oval 1377"/>
              <p:cNvSpPr>
                <a:spLocks noChangeArrowheads="1"/>
              </p:cNvSpPr>
              <p:nvPr/>
            </p:nvSpPr>
            <p:spPr bwMode="auto">
              <a:xfrm>
                <a:off x="4500858" y="3226304"/>
                <a:ext cx="52168" cy="566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44" name="Gruppo 1441"/>
            <p:cNvGrpSpPr>
              <a:grpSpLocks noChangeAspect="1"/>
            </p:cNvGrpSpPr>
            <p:nvPr/>
          </p:nvGrpSpPr>
          <p:grpSpPr bwMode="auto">
            <a:xfrm>
              <a:off x="4514850" y="5203825"/>
              <a:ext cx="252413" cy="250825"/>
              <a:chOff x="1073150" y="4799013"/>
              <a:chExt cx="277813" cy="296862"/>
            </a:xfrm>
          </p:grpSpPr>
          <p:sp>
            <p:nvSpPr>
              <p:cNvPr id="552" name="Oval 26"/>
              <p:cNvSpPr>
                <a:spLocks noChangeArrowheads="1"/>
              </p:cNvSpPr>
              <p:nvPr/>
            </p:nvSpPr>
            <p:spPr bwMode="auto">
              <a:xfrm>
                <a:off x="1073150" y="4799013"/>
                <a:ext cx="277813" cy="296862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3" name="Oval 27"/>
              <p:cNvSpPr>
                <a:spLocks noChangeArrowheads="1"/>
              </p:cNvSpPr>
              <p:nvPr/>
            </p:nvSpPr>
            <p:spPr bwMode="auto">
              <a:xfrm>
                <a:off x="1073150" y="4799013"/>
                <a:ext cx="277813" cy="296862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4" name="Oval 31"/>
              <p:cNvSpPr>
                <a:spLocks noChangeArrowheads="1"/>
              </p:cNvSpPr>
              <p:nvPr/>
            </p:nvSpPr>
            <p:spPr bwMode="auto">
              <a:xfrm>
                <a:off x="1116832" y="4859137"/>
                <a:ext cx="90857" cy="9770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545" name="Gruppo 1442"/>
            <p:cNvGrpSpPr>
              <a:grpSpLocks noChangeAspect="1"/>
            </p:cNvGrpSpPr>
            <p:nvPr/>
          </p:nvGrpSpPr>
          <p:grpSpPr bwMode="auto">
            <a:xfrm>
              <a:off x="4767263" y="5203825"/>
              <a:ext cx="252412" cy="250825"/>
              <a:chOff x="1071563" y="2911475"/>
              <a:chExt cx="277812" cy="296863"/>
            </a:xfrm>
          </p:grpSpPr>
          <p:sp>
            <p:nvSpPr>
              <p:cNvPr id="549" name="Oval 19"/>
              <p:cNvSpPr>
                <a:spLocks noChangeArrowheads="1"/>
              </p:cNvSpPr>
              <p:nvPr/>
            </p:nvSpPr>
            <p:spPr bwMode="auto">
              <a:xfrm>
                <a:off x="1071563" y="2911475"/>
                <a:ext cx="277812" cy="296863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0" name="Oval 20"/>
              <p:cNvSpPr>
                <a:spLocks noChangeArrowheads="1"/>
              </p:cNvSpPr>
              <p:nvPr/>
            </p:nvSpPr>
            <p:spPr bwMode="auto">
              <a:xfrm>
                <a:off x="1071563" y="2911475"/>
                <a:ext cx="277812" cy="296863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51" name="Oval 24"/>
              <p:cNvSpPr>
                <a:spLocks noChangeArrowheads="1"/>
              </p:cNvSpPr>
              <p:nvPr/>
            </p:nvSpPr>
            <p:spPr bwMode="auto">
              <a:xfrm>
                <a:off x="1115244" y="2971599"/>
                <a:ext cx="90857" cy="977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546" name="Rettangolo arrotondato 545"/>
            <p:cNvSpPr/>
            <p:nvPr/>
          </p:nvSpPr>
          <p:spPr>
            <a:xfrm>
              <a:off x="4541838" y="5484813"/>
              <a:ext cx="192087" cy="193675"/>
            </a:xfrm>
            <a:prstGeom prst="roundRect">
              <a:avLst/>
            </a:prstGeom>
            <a:solidFill>
              <a:srgbClr val="CBBE82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547" name="Rectangle 128"/>
            <p:cNvSpPr>
              <a:spLocks noChangeAspect="1" noChangeArrowheads="1"/>
            </p:cNvSpPr>
            <p:nvPr/>
          </p:nvSpPr>
          <p:spPr bwMode="auto">
            <a:xfrm>
              <a:off x="3933825" y="5473700"/>
              <a:ext cx="582613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t-IT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B2M</a:t>
              </a:r>
              <a:endParaRPr kumimoji="0" lang="en-US" altLang="it-IT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8" name="Figura a mano libera 547"/>
            <p:cNvSpPr/>
            <p:nvPr/>
          </p:nvSpPr>
          <p:spPr>
            <a:xfrm flipH="1" flipV="1">
              <a:off x="4575175" y="5064125"/>
              <a:ext cx="427038" cy="134938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2" name="Gruppo 2404"/>
          <p:cNvGrpSpPr>
            <a:grpSpLocks/>
          </p:cNvGrpSpPr>
          <p:nvPr/>
        </p:nvGrpSpPr>
        <p:grpSpPr bwMode="auto">
          <a:xfrm rot="2460000">
            <a:off x="3094038" y="4232365"/>
            <a:ext cx="136525" cy="280988"/>
            <a:chOff x="7413694" y="3626037"/>
            <a:chExt cx="443616" cy="904248"/>
          </a:xfrm>
        </p:grpSpPr>
        <p:sp>
          <p:nvSpPr>
            <p:cNvPr id="763" name="Freeform 1375"/>
            <p:cNvSpPr>
              <a:spLocks/>
            </p:cNvSpPr>
            <p:nvPr/>
          </p:nvSpPr>
          <p:spPr bwMode="auto">
            <a:xfrm>
              <a:off x="7425748" y="3636763"/>
              <a:ext cx="5160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4" name="Freeform 1376"/>
            <p:cNvSpPr>
              <a:spLocks/>
            </p:cNvSpPr>
            <p:nvPr/>
          </p:nvSpPr>
          <p:spPr bwMode="auto">
            <a:xfrm>
              <a:off x="7468657" y="3624119"/>
              <a:ext cx="15473" cy="132827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65" name="Connettore 1 2407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66" name="Gruppo 2408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777" name="Oval 1372"/>
              <p:cNvSpPr>
                <a:spLocks noChangeArrowheads="1"/>
              </p:cNvSpPr>
              <p:nvPr/>
            </p:nvSpPr>
            <p:spPr bwMode="auto">
              <a:xfrm>
                <a:off x="4473389" y="3194889"/>
                <a:ext cx="159905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8" name="Oval 1373"/>
              <p:cNvSpPr>
                <a:spLocks noChangeArrowheads="1"/>
              </p:cNvSpPr>
              <p:nvPr/>
            </p:nvSpPr>
            <p:spPr bwMode="auto">
              <a:xfrm>
                <a:off x="4473389" y="3194889"/>
                <a:ext cx="159905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9" name="Oval 1377"/>
              <p:cNvSpPr>
                <a:spLocks noChangeArrowheads="1"/>
              </p:cNvSpPr>
              <p:nvPr/>
            </p:nvSpPr>
            <p:spPr bwMode="auto">
              <a:xfrm>
                <a:off x="4496329" y="3229751"/>
                <a:ext cx="51583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67" name="Gruppo 2409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774" name="Oval 26"/>
              <p:cNvSpPr>
                <a:spLocks noChangeArrowheads="1"/>
              </p:cNvSpPr>
              <p:nvPr/>
            </p:nvSpPr>
            <p:spPr bwMode="auto">
              <a:xfrm>
                <a:off x="1069036" y="4805939"/>
                <a:ext cx="278651" cy="294893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5" name="Oval 27"/>
              <p:cNvSpPr>
                <a:spLocks noChangeArrowheads="1"/>
              </p:cNvSpPr>
              <p:nvPr/>
            </p:nvSpPr>
            <p:spPr bwMode="auto">
              <a:xfrm>
                <a:off x="1069036" y="4805939"/>
                <a:ext cx="278651" cy="294893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6" name="Oval 31"/>
              <p:cNvSpPr>
                <a:spLocks noChangeArrowheads="1"/>
              </p:cNvSpPr>
              <p:nvPr/>
            </p:nvSpPr>
            <p:spPr bwMode="auto">
              <a:xfrm>
                <a:off x="1113381" y="4866196"/>
                <a:ext cx="87578" cy="10110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68" name="Gruppo 2410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771" name="Oval 19"/>
              <p:cNvSpPr>
                <a:spLocks noChangeArrowheads="1"/>
              </p:cNvSpPr>
              <p:nvPr/>
            </p:nvSpPr>
            <p:spPr bwMode="auto">
              <a:xfrm>
                <a:off x="1072001" y="2915411"/>
                <a:ext cx="278644" cy="294889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2" name="Oval 20"/>
              <p:cNvSpPr>
                <a:spLocks noChangeArrowheads="1"/>
              </p:cNvSpPr>
              <p:nvPr/>
            </p:nvSpPr>
            <p:spPr bwMode="auto">
              <a:xfrm>
                <a:off x="1072001" y="2915411"/>
                <a:ext cx="278644" cy="294889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3" name="Oval 24"/>
              <p:cNvSpPr>
                <a:spLocks noChangeArrowheads="1"/>
              </p:cNvSpPr>
              <p:nvPr/>
            </p:nvSpPr>
            <p:spPr bwMode="auto">
              <a:xfrm>
                <a:off x="1116347" y="2975668"/>
                <a:ext cx="87572" cy="10110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769" name="Rettangolo arrotondato 768"/>
            <p:cNvSpPr/>
            <p:nvPr/>
          </p:nvSpPr>
          <p:spPr>
            <a:xfrm>
              <a:off x="7401774" y="4033813"/>
              <a:ext cx="237283" cy="137937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70" name="Figura a mano libera 769"/>
            <p:cNvSpPr/>
            <p:nvPr/>
          </p:nvSpPr>
          <p:spPr>
            <a:xfrm flipH="1" flipV="1">
              <a:off x="7523404" y="3708204"/>
              <a:ext cx="3043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0" name="Gruppo 2422"/>
          <p:cNvGrpSpPr>
            <a:grpSpLocks/>
          </p:cNvGrpSpPr>
          <p:nvPr/>
        </p:nvGrpSpPr>
        <p:grpSpPr bwMode="auto">
          <a:xfrm rot="7620000">
            <a:off x="3178969" y="4639559"/>
            <a:ext cx="136525" cy="280987"/>
            <a:chOff x="7413694" y="3626037"/>
            <a:chExt cx="443616" cy="904248"/>
          </a:xfrm>
        </p:grpSpPr>
        <p:sp>
          <p:nvSpPr>
            <p:cNvPr id="781" name="Freeform 1375"/>
            <p:cNvSpPr>
              <a:spLocks/>
            </p:cNvSpPr>
            <p:nvPr/>
          </p:nvSpPr>
          <p:spPr bwMode="auto">
            <a:xfrm>
              <a:off x="7425207" y="3637741"/>
              <a:ext cx="5157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Freeform 1376"/>
            <p:cNvSpPr>
              <a:spLocks/>
            </p:cNvSpPr>
            <p:nvPr/>
          </p:nvSpPr>
          <p:spPr bwMode="auto">
            <a:xfrm>
              <a:off x="7468524" y="3628436"/>
              <a:ext cx="15477" cy="132828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83" name="Connettore 1 2425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84" name="Gruppo 2426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795" name="Oval 1372"/>
              <p:cNvSpPr>
                <a:spLocks noChangeArrowheads="1"/>
              </p:cNvSpPr>
              <p:nvPr/>
            </p:nvSpPr>
            <p:spPr bwMode="auto">
              <a:xfrm>
                <a:off x="4476460" y="3192051"/>
                <a:ext cx="159908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6" name="Oval 1373"/>
              <p:cNvSpPr>
                <a:spLocks noChangeArrowheads="1"/>
              </p:cNvSpPr>
              <p:nvPr/>
            </p:nvSpPr>
            <p:spPr bwMode="auto">
              <a:xfrm>
                <a:off x="4476460" y="3192051"/>
                <a:ext cx="159908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7" name="Oval 1377"/>
              <p:cNvSpPr>
                <a:spLocks noChangeArrowheads="1"/>
              </p:cNvSpPr>
              <p:nvPr/>
            </p:nvSpPr>
            <p:spPr bwMode="auto">
              <a:xfrm>
                <a:off x="4503251" y="3236049"/>
                <a:ext cx="51583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85" name="Gruppo 2427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792" name="Oval 26"/>
              <p:cNvSpPr>
                <a:spLocks noChangeArrowheads="1"/>
              </p:cNvSpPr>
              <p:nvPr/>
            </p:nvSpPr>
            <p:spPr bwMode="auto">
              <a:xfrm>
                <a:off x="1073037" y="4808947"/>
                <a:ext cx="278645" cy="294893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3" name="Oval 27"/>
              <p:cNvSpPr>
                <a:spLocks noChangeArrowheads="1"/>
              </p:cNvSpPr>
              <p:nvPr/>
            </p:nvSpPr>
            <p:spPr bwMode="auto">
              <a:xfrm>
                <a:off x="1073037" y="4808947"/>
                <a:ext cx="278645" cy="294893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4" name="Oval 31"/>
              <p:cNvSpPr>
                <a:spLocks noChangeArrowheads="1"/>
              </p:cNvSpPr>
              <p:nvPr/>
            </p:nvSpPr>
            <p:spPr bwMode="auto">
              <a:xfrm>
                <a:off x="1119923" y="4865515"/>
                <a:ext cx="87573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86" name="Gruppo 2428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789" name="Oval 19"/>
              <p:cNvSpPr>
                <a:spLocks noChangeArrowheads="1"/>
              </p:cNvSpPr>
              <p:nvPr/>
            </p:nvSpPr>
            <p:spPr bwMode="auto">
              <a:xfrm>
                <a:off x="1072282" y="2920736"/>
                <a:ext cx="278644" cy="294899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0" name="Oval 20"/>
              <p:cNvSpPr>
                <a:spLocks noChangeArrowheads="1"/>
              </p:cNvSpPr>
              <p:nvPr/>
            </p:nvSpPr>
            <p:spPr bwMode="auto">
              <a:xfrm>
                <a:off x="1072282" y="2920736"/>
                <a:ext cx="278644" cy="294899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1" name="Oval 24"/>
              <p:cNvSpPr>
                <a:spLocks noChangeArrowheads="1"/>
              </p:cNvSpPr>
              <p:nvPr/>
            </p:nvSpPr>
            <p:spPr bwMode="auto">
              <a:xfrm>
                <a:off x="1119170" y="2977305"/>
                <a:ext cx="87572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787" name="Rettangolo arrotondato 786"/>
            <p:cNvSpPr/>
            <p:nvPr/>
          </p:nvSpPr>
          <p:spPr>
            <a:xfrm>
              <a:off x="7413754" y="4034967"/>
              <a:ext cx="237283" cy="137938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88" name="Figura a mano libera 787"/>
            <p:cNvSpPr/>
            <p:nvPr/>
          </p:nvSpPr>
          <p:spPr>
            <a:xfrm flipH="1" flipV="1">
              <a:off x="7523377" y="3708706"/>
              <a:ext cx="3043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8" name="Gruppo 2440"/>
          <p:cNvGrpSpPr>
            <a:grpSpLocks/>
          </p:cNvGrpSpPr>
          <p:nvPr/>
        </p:nvGrpSpPr>
        <p:grpSpPr bwMode="auto">
          <a:xfrm rot="-4200000">
            <a:off x="1576388" y="3687853"/>
            <a:ext cx="136525" cy="282575"/>
            <a:chOff x="7413694" y="3626037"/>
            <a:chExt cx="443616" cy="904248"/>
          </a:xfrm>
        </p:grpSpPr>
        <p:sp>
          <p:nvSpPr>
            <p:cNvPr id="799" name="Freeform 1375"/>
            <p:cNvSpPr>
              <a:spLocks/>
            </p:cNvSpPr>
            <p:nvPr/>
          </p:nvSpPr>
          <p:spPr bwMode="auto">
            <a:xfrm>
              <a:off x="7441760" y="3626206"/>
              <a:ext cx="5160" cy="121921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Freeform 1376"/>
            <p:cNvSpPr>
              <a:spLocks/>
            </p:cNvSpPr>
            <p:nvPr/>
          </p:nvSpPr>
          <p:spPr bwMode="auto">
            <a:xfrm>
              <a:off x="7483755" y="3615034"/>
              <a:ext cx="15477" cy="132081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01" name="Connettore 1 2443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02" name="Gruppo 2444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813" name="Oval 1372"/>
              <p:cNvSpPr>
                <a:spLocks noChangeArrowheads="1"/>
              </p:cNvSpPr>
              <p:nvPr/>
            </p:nvSpPr>
            <p:spPr bwMode="auto">
              <a:xfrm>
                <a:off x="4484277" y="3186689"/>
                <a:ext cx="159908" cy="172722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4" name="Oval 1373"/>
              <p:cNvSpPr>
                <a:spLocks noChangeArrowheads="1"/>
              </p:cNvSpPr>
              <p:nvPr/>
            </p:nvSpPr>
            <p:spPr bwMode="auto">
              <a:xfrm>
                <a:off x="4484277" y="3186689"/>
                <a:ext cx="159908" cy="172722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5" name="Oval 1377"/>
              <p:cNvSpPr>
                <a:spLocks noChangeArrowheads="1"/>
              </p:cNvSpPr>
              <p:nvPr/>
            </p:nvSpPr>
            <p:spPr bwMode="auto">
              <a:xfrm>
                <a:off x="4505158" y="3221900"/>
                <a:ext cx="51583" cy="5587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03" name="Gruppo 2445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810" name="Oval 26"/>
              <p:cNvSpPr>
                <a:spLocks noChangeArrowheads="1"/>
              </p:cNvSpPr>
              <p:nvPr/>
            </p:nvSpPr>
            <p:spPr bwMode="auto">
              <a:xfrm>
                <a:off x="1078922" y="4794094"/>
                <a:ext cx="278645" cy="293231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1" name="Oval 27"/>
              <p:cNvSpPr>
                <a:spLocks noChangeArrowheads="1"/>
              </p:cNvSpPr>
              <p:nvPr/>
            </p:nvSpPr>
            <p:spPr bwMode="auto">
              <a:xfrm>
                <a:off x="1078922" y="4794094"/>
                <a:ext cx="278645" cy="293231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12" name="Oval 31"/>
              <p:cNvSpPr>
                <a:spLocks noChangeArrowheads="1"/>
              </p:cNvSpPr>
              <p:nvPr/>
            </p:nvSpPr>
            <p:spPr bwMode="auto">
              <a:xfrm>
                <a:off x="1134310" y="4847861"/>
                <a:ext cx="87578" cy="10053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04" name="Gruppo 2446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807" name="Oval 19"/>
              <p:cNvSpPr>
                <a:spLocks noChangeArrowheads="1"/>
              </p:cNvSpPr>
              <p:nvPr/>
            </p:nvSpPr>
            <p:spPr bwMode="auto">
              <a:xfrm>
                <a:off x="1079068" y="2906467"/>
                <a:ext cx="278650" cy="293232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08" name="Oval 20"/>
              <p:cNvSpPr>
                <a:spLocks noChangeArrowheads="1"/>
              </p:cNvSpPr>
              <p:nvPr/>
            </p:nvSpPr>
            <p:spPr bwMode="auto">
              <a:xfrm>
                <a:off x="1079068" y="2906467"/>
                <a:ext cx="278650" cy="293232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09" name="Oval 24"/>
              <p:cNvSpPr>
                <a:spLocks noChangeArrowheads="1"/>
              </p:cNvSpPr>
              <p:nvPr/>
            </p:nvSpPr>
            <p:spPr bwMode="auto">
              <a:xfrm>
                <a:off x="1134467" y="2960238"/>
                <a:ext cx="87572" cy="1005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05" name="Rettangolo arrotondato 804"/>
            <p:cNvSpPr/>
            <p:nvPr/>
          </p:nvSpPr>
          <p:spPr>
            <a:xfrm>
              <a:off x="7412856" y="4022693"/>
              <a:ext cx="237283" cy="142241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806" name="Figura a mano libera 805"/>
            <p:cNvSpPr/>
            <p:nvPr/>
          </p:nvSpPr>
          <p:spPr>
            <a:xfrm flipH="1" flipV="1">
              <a:off x="7532371" y="3696879"/>
              <a:ext cx="304343" cy="121921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6" name="Gruppo 2458"/>
          <p:cNvGrpSpPr>
            <a:grpSpLocks/>
          </p:cNvGrpSpPr>
          <p:nvPr/>
        </p:nvGrpSpPr>
        <p:grpSpPr bwMode="auto">
          <a:xfrm rot="19140000" flipH="1">
            <a:off x="1573213" y="4141878"/>
            <a:ext cx="136525" cy="280987"/>
            <a:chOff x="7413694" y="3626037"/>
            <a:chExt cx="443616" cy="904248"/>
          </a:xfrm>
        </p:grpSpPr>
        <p:sp>
          <p:nvSpPr>
            <p:cNvPr id="817" name="Freeform 1375"/>
            <p:cNvSpPr>
              <a:spLocks/>
            </p:cNvSpPr>
            <p:nvPr/>
          </p:nvSpPr>
          <p:spPr bwMode="auto">
            <a:xfrm>
              <a:off x="7422875" y="3625699"/>
              <a:ext cx="5160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8" name="Freeform 1376"/>
            <p:cNvSpPr>
              <a:spLocks/>
            </p:cNvSpPr>
            <p:nvPr/>
          </p:nvSpPr>
          <p:spPr bwMode="auto">
            <a:xfrm>
              <a:off x="7473058" y="3613558"/>
              <a:ext cx="15477" cy="132828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9" name="Connettore 1 2461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0" name="Gruppo 2462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831" name="Oval 1372"/>
              <p:cNvSpPr>
                <a:spLocks noChangeArrowheads="1"/>
              </p:cNvSpPr>
              <p:nvPr/>
            </p:nvSpPr>
            <p:spPr bwMode="auto">
              <a:xfrm>
                <a:off x="4477792" y="3184331"/>
                <a:ext cx="159908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2" name="Oval 1373"/>
              <p:cNvSpPr>
                <a:spLocks noChangeArrowheads="1"/>
              </p:cNvSpPr>
              <p:nvPr/>
            </p:nvSpPr>
            <p:spPr bwMode="auto">
              <a:xfrm>
                <a:off x="4477792" y="3184331"/>
                <a:ext cx="159908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3" name="Oval 1377"/>
              <p:cNvSpPr>
                <a:spLocks noChangeArrowheads="1"/>
              </p:cNvSpPr>
              <p:nvPr/>
            </p:nvSpPr>
            <p:spPr bwMode="auto">
              <a:xfrm>
                <a:off x="4500734" y="3219191"/>
                <a:ext cx="51583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21" name="Gruppo 2463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828" name="Oval 26"/>
              <p:cNvSpPr>
                <a:spLocks noChangeArrowheads="1"/>
              </p:cNvSpPr>
              <p:nvPr/>
            </p:nvSpPr>
            <p:spPr bwMode="auto">
              <a:xfrm>
                <a:off x="1069827" y="4794052"/>
                <a:ext cx="278651" cy="294898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9" name="Oval 27"/>
              <p:cNvSpPr>
                <a:spLocks noChangeArrowheads="1"/>
              </p:cNvSpPr>
              <p:nvPr/>
            </p:nvSpPr>
            <p:spPr bwMode="auto">
              <a:xfrm>
                <a:off x="1069827" y="4794052"/>
                <a:ext cx="278651" cy="294898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30" name="Oval 31"/>
              <p:cNvSpPr>
                <a:spLocks noChangeArrowheads="1"/>
              </p:cNvSpPr>
              <p:nvPr/>
            </p:nvSpPr>
            <p:spPr bwMode="auto">
              <a:xfrm>
                <a:off x="1120183" y="4848783"/>
                <a:ext cx="87573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22" name="Gruppo 2464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825" name="Oval 19"/>
              <p:cNvSpPr>
                <a:spLocks noChangeArrowheads="1"/>
              </p:cNvSpPr>
              <p:nvPr/>
            </p:nvSpPr>
            <p:spPr bwMode="auto">
              <a:xfrm>
                <a:off x="1072791" y="2903524"/>
                <a:ext cx="278644" cy="294894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6" name="Oval 20"/>
              <p:cNvSpPr>
                <a:spLocks noChangeArrowheads="1"/>
              </p:cNvSpPr>
              <p:nvPr/>
            </p:nvSpPr>
            <p:spPr bwMode="auto">
              <a:xfrm>
                <a:off x="1072791" y="2903524"/>
                <a:ext cx="278644" cy="294894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27" name="Oval 24"/>
              <p:cNvSpPr>
                <a:spLocks noChangeArrowheads="1"/>
              </p:cNvSpPr>
              <p:nvPr/>
            </p:nvSpPr>
            <p:spPr bwMode="auto">
              <a:xfrm>
                <a:off x="1123144" y="2958254"/>
                <a:ext cx="87577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23" name="Rettangolo arrotondato 822"/>
            <p:cNvSpPr/>
            <p:nvPr/>
          </p:nvSpPr>
          <p:spPr>
            <a:xfrm>
              <a:off x="7413454" y="4023759"/>
              <a:ext cx="237283" cy="137935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824" name="Figura a mano libera 823"/>
            <p:cNvSpPr/>
            <p:nvPr/>
          </p:nvSpPr>
          <p:spPr>
            <a:xfrm flipH="1" flipV="1">
              <a:off x="7520531" y="3697140"/>
              <a:ext cx="3043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4" name="Gruppo 2476"/>
          <p:cNvGrpSpPr>
            <a:grpSpLocks/>
          </p:cNvGrpSpPr>
          <p:nvPr/>
        </p:nvGrpSpPr>
        <p:grpSpPr bwMode="auto">
          <a:xfrm rot="2460000" flipV="1">
            <a:off x="1512888" y="4662578"/>
            <a:ext cx="136525" cy="280987"/>
            <a:chOff x="7413694" y="3626037"/>
            <a:chExt cx="443616" cy="904248"/>
          </a:xfrm>
        </p:grpSpPr>
        <p:sp>
          <p:nvSpPr>
            <p:cNvPr id="835" name="Freeform 1375"/>
            <p:cNvSpPr>
              <a:spLocks/>
            </p:cNvSpPr>
            <p:nvPr/>
          </p:nvSpPr>
          <p:spPr bwMode="auto">
            <a:xfrm>
              <a:off x="7423258" y="3636658"/>
              <a:ext cx="5160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reeform 1376"/>
            <p:cNvSpPr>
              <a:spLocks/>
            </p:cNvSpPr>
            <p:nvPr/>
          </p:nvSpPr>
          <p:spPr bwMode="auto">
            <a:xfrm>
              <a:off x="7469040" y="3628021"/>
              <a:ext cx="15477" cy="132828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37" name="Connettore 1 2479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8" name="Gruppo 2480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849" name="Oval 1372"/>
              <p:cNvSpPr>
                <a:spLocks noChangeArrowheads="1"/>
              </p:cNvSpPr>
              <p:nvPr/>
            </p:nvSpPr>
            <p:spPr bwMode="auto">
              <a:xfrm>
                <a:off x="4473057" y="3190831"/>
                <a:ext cx="159905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0" name="Oval 1373"/>
              <p:cNvSpPr>
                <a:spLocks noChangeArrowheads="1"/>
              </p:cNvSpPr>
              <p:nvPr/>
            </p:nvSpPr>
            <p:spPr bwMode="auto">
              <a:xfrm>
                <a:off x="4473057" y="3190831"/>
                <a:ext cx="159905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51" name="Oval 1377"/>
              <p:cNvSpPr>
                <a:spLocks noChangeArrowheads="1"/>
              </p:cNvSpPr>
              <p:nvPr/>
            </p:nvSpPr>
            <p:spPr bwMode="auto">
              <a:xfrm>
                <a:off x="4492943" y="3230229"/>
                <a:ext cx="51583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39" name="Gruppo 2481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846" name="Oval 26"/>
              <p:cNvSpPr>
                <a:spLocks noChangeArrowheads="1"/>
              </p:cNvSpPr>
              <p:nvPr/>
            </p:nvSpPr>
            <p:spPr bwMode="auto">
              <a:xfrm>
                <a:off x="1069751" y="4803481"/>
                <a:ext cx="278645" cy="294898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7" name="Oval 27"/>
              <p:cNvSpPr>
                <a:spLocks noChangeArrowheads="1"/>
              </p:cNvSpPr>
              <p:nvPr/>
            </p:nvSpPr>
            <p:spPr bwMode="auto">
              <a:xfrm>
                <a:off x="1069751" y="4803481"/>
                <a:ext cx="278645" cy="294898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8" name="Oval 31"/>
              <p:cNvSpPr>
                <a:spLocks noChangeArrowheads="1"/>
              </p:cNvSpPr>
              <p:nvPr/>
            </p:nvSpPr>
            <p:spPr bwMode="auto">
              <a:xfrm>
                <a:off x="1114608" y="4859334"/>
                <a:ext cx="87573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40" name="Gruppo 2482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843" name="Oval 19"/>
              <p:cNvSpPr>
                <a:spLocks noChangeArrowheads="1"/>
              </p:cNvSpPr>
              <p:nvPr/>
            </p:nvSpPr>
            <p:spPr bwMode="auto">
              <a:xfrm>
                <a:off x="1066704" y="2913411"/>
                <a:ext cx="278644" cy="294894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4" name="Oval 20"/>
              <p:cNvSpPr>
                <a:spLocks noChangeArrowheads="1"/>
              </p:cNvSpPr>
              <p:nvPr/>
            </p:nvSpPr>
            <p:spPr bwMode="auto">
              <a:xfrm>
                <a:off x="1066704" y="2913411"/>
                <a:ext cx="278644" cy="294894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5" name="Oval 24"/>
              <p:cNvSpPr>
                <a:spLocks noChangeArrowheads="1"/>
              </p:cNvSpPr>
              <p:nvPr/>
            </p:nvSpPr>
            <p:spPr bwMode="auto">
              <a:xfrm>
                <a:off x="1111560" y="2969263"/>
                <a:ext cx="87572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41" name="Rettangolo arrotondato 840"/>
            <p:cNvSpPr/>
            <p:nvPr/>
          </p:nvSpPr>
          <p:spPr>
            <a:xfrm>
              <a:off x="7412613" y="4034520"/>
              <a:ext cx="237283" cy="137935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842" name="Figura a mano libera 841"/>
            <p:cNvSpPr/>
            <p:nvPr/>
          </p:nvSpPr>
          <p:spPr>
            <a:xfrm flipH="1" flipV="1">
              <a:off x="7519920" y="3706515"/>
              <a:ext cx="3043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2" name="Gruppo 2"/>
          <p:cNvGrpSpPr>
            <a:grpSpLocks/>
          </p:cNvGrpSpPr>
          <p:nvPr/>
        </p:nvGrpSpPr>
        <p:grpSpPr bwMode="auto">
          <a:xfrm rot="2040000">
            <a:off x="2592388" y="3873590"/>
            <a:ext cx="138112" cy="280988"/>
            <a:chOff x="7413694" y="3626037"/>
            <a:chExt cx="443616" cy="904248"/>
          </a:xfrm>
        </p:grpSpPr>
        <p:sp>
          <p:nvSpPr>
            <p:cNvPr id="853" name="Freeform 1375"/>
            <p:cNvSpPr>
              <a:spLocks/>
            </p:cNvSpPr>
            <p:nvPr/>
          </p:nvSpPr>
          <p:spPr bwMode="auto">
            <a:xfrm>
              <a:off x="7418754" y="3634738"/>
              <a:ext cx="5097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reeform 1376"/>
            <p:cNvSpPr>
              <a:spLocks/>
            </p:cNvSpPr>
            <p:nvPr/>
          </p:nvSpPr>
          <p:spPr bwMode="auto">
            <a:xfrm>
              <a:off x="7461293" y="3626524"/>
              <a:ext cx="20396" cy="132827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55" name="Connettore 1 1916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6" name="Gruppo 1917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867" name="Oval 1372"/>
              <p:cNvSpPr>
                <a:spLocks noChangeArrowheads="1"/>
              </p:cNvSpPr>
              <p:nvPr/>
            </p:nvSpPr>
            <p:spPr bwMode="auto">
              <a:xfrm>
                <a:off x="4473591" y="3190680"/>
                <a:ext cx="163169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8" name="Oval 1373"/>
              <p:cNvSpPr>
                <a:spLocks noChangeArrowheads="1"/>
              </p:cNvSpPr>
              <p:nvPr/>
            </p:nvSpPr>
            <p:spPr bwMode="auto">
              <a:xfrm>
                <a:off x="4473591" y="3190680"/>
                <a:ext cx="163169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9" name="Oval 1377"/>
              <p:cNvSpPr>
                <a:spLocks noChangeArrowheads="1"/>
              </p:cNvSpPr>
              <p:nvPr/>
            </p:nvSpPr>
            <p:spPr bwMode="auto">
              <a:xfrm>
                <a:off x="4495177" y="3224807"/>
                <a:ext cx="56091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57" name="Gruppo 1918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864" name="Oval 26"/>
              <p:cNvSpPr>
                <a:spLocks noChangeArrowheads="1"/>
              </p:cNvSpPr>
              <p:nvPr/>
            </p:nvSpPr>
            <p:spPr bwMode="auto">
              <a:xfrm>
                <a:off x="1062869" y="4801512"/>
                <a:ext cx="275448" cy="294893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5" name="Oval 27"/>
              <p:cNvSpPr>
                <a:spLocks noChangeArrowheads="1"/>
              </p:cNvSpPr>
              <p:nvPr/>
            </p:nvSpPr>
            <p:spPr bwMode="auto">
              <a:xfrm>
                <a:off x="1062869" y="4801512"/>
                <a:ext cx="275448" cy="294893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6" name="Oval 31"/>
              <p:cNvSpPr>
                <a:spLocks noChangeArrowheads="1"/>
              </p:cNvSpPr>
              <p:nvPr/>
            </p:nvSpPr>
            <p:spPr bwMode="auto">
              <a:xfrm>
                <a:off x="1104731" y="4860151"/>
                <a:ext cx="86566" cy="10110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58" name="Gruppo 1919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861" name="Oval 19"/>
              <p:cNvSpPr>
                <a:spLocks noChangeArrowheads="1"/>
              </p:cNvSpPr>
              <p:nvPr/>
            </p:nvSpPr>
            <p:spPr bwMode="auto">
              <a:xfrm>
                <a:off x="1066547" y="2909975"/>
                <a:ext cx="283315" cy="294894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2" name="Oval 20"/>
              <p:cNvSpPr>
                <a:spLocks noChangeArrowheads="1"/>
              </p:cNvSpPr>
              <p:nvPr/>
            </p:nvSpPr>
            <p:spPr bwMode="auto">
              <a:xfrm>
                <a:off x="1066547" y="2909975"/>
                <a:ext cx="283315" cy="294894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63" name="Oval 24"/>
              <p:cNvSpPr>
                <a:spLocks noChangeArrowheads="1"/>
              </p:cNvSpPr>
              <p:nvPr/>
            </p:nvSpPr>
            <p:spPr bwMode="auto">
              <a:xfrm>
                <a:off x="1109081" y="2970970"/>
                <a:ext cx="86566" cy="10110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59" name="Rettangolo arrotondato 858"/>
            <p:cNvSpPr/>
            <p:nvPr/>
          </p:nvSpPr>
          <p:spPr>
            <a:xfrm>
              <a:off x="7404089" y="4035303"/>
              <a:ext cx="239657" cy="137934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860" name="Figura a mano libera 859"/>
            <p:cNvSpPr/>
            <p:nvPr/>
          </p:nvSpPr>
          <p:spPr>
            <a:xfrm flipH="1" flipV="1">
              <a:off x="7514069" y="3702836"/>
              <a:ext cx="3059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0" name="Gruppo 2386"/>
          <p:cNvGrpSpPr>
            <a:grpSpLocks/>
          </p:cNvGrpSpPr>
          <p:nvPr/>
        </p:nvGrpSpPr>
        <p:grpSpPr bwMode="auto">
          <a:xfrm rot="3600000">
            <a:off x="2401094" y="3550534"/>
            <a:ext cx="136525" cy="280987"/>
            <a:chOff x="7413694" y="3626037"/>
            <a:chExt cx="443616" cy="904248"/>
          </a:xfrm>
        </p:grpSpPr>
        <p:sp>
          <p:nvSpPr>
            <p:cNvPr id="871" name="Freeform 1375"/>
            <p:cNvSpPr>
              <a:spLocks/>
            </p:cNvSpPr>
            <p:nvPr/>
          </p:nvSpPr>
          <p:spPr bwMode="auto">
            <a:xfrm>
              <a:off x="7417466" y="3625248"/>
              <a:ext cx="5160" cy="122610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2" name="Freeform 1376"/>
            <p:cNvSpPr>
              <a:spLocks/>
            </p:cNvSpPr>
            <p:nvPr/>
          </p:nvSpPr>
          <p:spPr bwMode="auto">
            <a:xfrm>
              <a:off x="7469877" y="3623560"/>
              <a:ext cx="15473" cy="132828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73" name="Connettore 1 2389"/>
            <p:cNvCxnSpPr>
              <a:cxnSpLocks noChangeShapeType="1"/>
            </p:cNvCxnSpPr>
            <p:nvPr/>
          </p:nvCxnSpPr>
          <p:spPr bwMode="auto">
            <a:xfrm rot="19560000" flipH="1">
              <a:off x="7662652" y="4172753"/>
              <a:ext cx="194658" cy="357532"/>
            </a:xfrm>
            <a:prstGeom prst="line">
              <a:avLst/>
            </a:prstGeom>
            <a:noFill/>
            <a:ln w="19050" cap="rnd">
              <a:solidFill>
                <a:srgbClr val="9848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4" name="Gruppo 2390"/>
            <p:cNvGrpSpPr>
              <a:grpSpLocks/>
            </p:cNvGrpSpPr>
            <p:nvPr/>
          </p:nvGrpSpPr>
          <p:grpSpPr bwMode="auto">
            <a:xfrm>
              <a:off x="7664821" y="4013193"/>
              <a:ext cx="162173" cy="173295"/>
              <a:chOff x="4474775" y="3191192"/>
              <a:chExt cx="162173" cy="173295"/>
            </a:xfrm>
          </p:grpSpPr>
          <p:sp>
            <p:nvSpPr>
              <p:cNvPr id="885" name="Oval 1372"/>
              <p:cNvSpPr>
                <a:spLocks noChangeArrowheads="1"/>
              </p:cNvSpPr>
              <p:nvPr/>
            </p:nvSpPr>
            <p:spPr bwMode="auto">
              <a:xfrm>
                <a:off x="4476423" y="3188493"/>
                <a:ext cx="159908" cy="173697"/>
              </a:xfrm>
              <a:prstGeom prst="ellipse">
                <a:avLst/>
              </a:prstGeom>
              <a:solidFill>
                <a:srgbClr val="FFDB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6" name="Oval 1373"/>
              <p:cNvSpPr>
                <a:spLocks noChangeArrowheads="1"/>
              </p:cNvSpPr>
              <p:nvPr/>
            </p:nvSpPr>
            <p:spPr bwMode="auto">
              <a:xfrm>
                <a:off x="4476423" y="3188493"/>
                <a:ext cx="159908" cy="173697"/>
              </a:xfrm>
              <a:prstGeom prst="ellipse">
                <a:avLst/>
              </a:prstGeom>
              <a:noFill/>
              <a:ln w="7938">
                <a:solidFill>
                  <a:srgbClr val="AD62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7" name="Oval 1377"/>
              <p:cNvSpPr>
                <a:spLocks noChangeArrowheads="1"/>
              </p:cNvSpPr>
              <p:nvPr/>
            </p:nvSpPr>
            <p:spPr bwMode="auto">
              <a:xfrm>
                <a:off x="4495794" y="3230301"/>
                <a:ext cx="51583" cy="561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75" name="Gruppo 2391"/>
            <p:cNvGrpSpPr>
              <a:grpSpLocks noChangeAspect="1"/>
            </p:cNvGrpSpPr>
            <p:nvPr/>
          </p:nvGrpSpPr>
          <p:grpSpPr bwMode="auto">
            <a:xfrm>
              <a:off x="7479969" y="3833193"/>
              <a:ext cx="180000" cy="180000"/>
              <a:chOff x="1073150" y="4799013"/>
              <a:chExt cx="277813" cy="296862"/>
            </a:xfrm>
          </p:grpSpPr>
          <p:sp>
            <p:nvSpPr>
              <p:cNvPr id="882" name="Oval 26"/>
              <p:cNvSpPr>
                <a:spLocks noChangeArrowheads="1"/>
              </p:cNvSpPr>
              <p:nvPr/>
            </p:nvSpPr>
            <p:spPr bwMode="auto">
              <a:xfrm>
                <a:off x="1066802" y="4805303"/>
                <a:ext cx="278645" cy="294893"/>
              </a:xfrm>
              <a:prstGeom prst="ellipse">
                <a:avLst/>
              </a:prstGeom>
              <a:solidFill>
                <a:srgbClr val="FF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3" name="Oval 27"/>
              <p:cNvSpPr>
                <a:spLocks noChangeArrowheads="1"/>
              </p:cNvSpPr>
              <p:nvPr/>
            </p:nvSpPr>
            <p:spPr bwMode="auto">
              <a:xfrm>
                <a:off x="1066802" y="4805303"/>
                <a:ext cx="278645" cy="294893"/>
              </a:xfrm>
              <a:prstGeom prst="ellipse">
                <a:avLst/>
              </a:prstGeom>
              <a:noFill/>
              <a:ln w="7938">
                <a:solidFill>
                  <a:srgbClr val="B7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4" name="Oval 31"/>
              <p:cNvSpPr>
                <a:spLocks noChangeArrowheads="1"/>
              </p:cNvSpPr>
              <p:nvPr/>
            </p:nvSpPr>
            <p:spPr bwMode="auto">
              <a:xfrm>
                <a:off x="1113151" y="4857549"/>
                <a:ext cx="87573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76" name="Gruppo 2392"/>
            <p:cNvGrpSpPr>
              <a:grpSpLocks noChangeAspect="1"/>
            </p:cNvGrpSpPr>
            <p:nvPr/>
          </p:nvGrpSpPr>
          <p:grpSpPr bwMode="auto">
            <a:xfrm>
              <a:off x="7659969" y="3833193"/>
              <a:ext cx="180000" cy="180000"/>
              <a:chOff x="1071563" y="2911475"/>
              <a:chExt cx="277812" cy="296863"/>
            </a:xfrm>
          </p:grpSpPr>
          <p:sp>
            <p:nvSpPr>
              <p:cNvPr id="879" name="Oval 19"/>
              <p:cNvSpPr>
                <a:spLocks noChangeArrowheads="1"/>
              </p:cNvSpPr>
              <p:nvPr/>
            </p:nvSpPr>
            <p:spPr bwMode="auto">
              <a:xfrm>
                <a:off x="1065899" y="2912807"/>
                <a:ext cx="278644" cy="294894"/>
              </a:xfrm>
              <a:prstGeom prst="ellipse">
                <a:avLst/>
              </a:prstGeom>
              <a:solidFill>
                <a:srgbClr val="8A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0" name="Oval 20"/>
              <p:cNvSpPr>
                <a:spLocks noChangeArrowheads="1"/>
              </p:cNvSpPr>
              <p:nvPr/>
            </p:nvSpPr>
            <p:spPr bwMode="auto">
              <a:xfrm>
                <a:off x="1065899" y="2912807"/>
                <a:ext cx="278644" cy="294894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81" name="Oval 24"/>
              <p:cNvSpPr>
                <a:spLocks noChangeArrowheads="1"/>
              </p:cNvSpPr>
              <p:nvPr/>
            </p:nvSpPr>
            <p:spPr bwMode="auto">
              <a:xfrm>
                <a:off x="1112247" y="2965054"/>
                <a:ext cx="87572" cy="10110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3200" i="1">
                    <a:solidFill>
                      <a:srgbClr val="FDE2B9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defTabSz="457200">
                  <a:spcBef>
                    <a:spcPct val="20000"/>
                  </a:spcBef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alt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877" name="Rettangolo arrotondato 876"/>
            <p:cNvSpPr/>
            <p:nvPr/>
          </p:nvSpPr>
          <p:spPr>
            <a:xfrm>
              <a:off x="7411166" y="4037246"/>
              <a:ext cx="237283" cy="137935"/>
            </a:xfrm>
            <a:prstGeom prst="roundRect">
              <a:avLst/>
            </a:prstGeom>
            <a:solidFill>
              <a:srgbClr val="9BBB59"/>
            </a:solidFill>
            <a:ln w="952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anchor="ctr"/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alt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878" name="Figura a mano libera 877"/>
            <p:cNvSpPr/>
            <p:nvPr/>
          </p:nvSpPr>
          <p:spPr>
            <a:xfrm flipH="1" flipV="1">
              <a:off x="7517720" y="3697323"/>
              <a:ext cx="304343" cy="122610"/>
            </a:xfrm>
            <a:custGeom>
              <a:avLst/>
              <a:gdLst>
                <a:gd name="connsiteX0" fmla="*/ 0 w 272706"/>
                <a:gd name="connsiteY0" fmla="*/ 103855 h 113596"/>
                <a:gd name="connsiteX1" fmla="*/ 56237 w 272706"/>
                <a:gd name="connsiteY1" fmla="*/ 10125 h 113596"/>
                <a:gd name="connsiteX2" fmla="*/ 103101 w 272706"/>
                <a:gd name="connsiteY2" fmla="*/ 33558 h 113596"/>
                <a:gd name="connsiteX3" fmla="*/ 145279 w 272706"/>
                <a:gd name="connsiteY3" fmla="*/ 752 h 113596"/>
                <a:gd name="connsiteX4" fmla="*/ 178084 w 272706"/>
                <a:gd name="connsiteY4" fmla="*/ 38244 h 113596"/>
                <a:gd name="connsiteX5" fmla="*/ 224948 w 272706"/>
                <a:gd name="connsiteY5" fmla="*/ 752 h 113596"/>
                <a:gd name="connsiteX6" fmla="*/ 271812 w 272706"/>
                <a:gd name="connsiteY6" fmla="*/ 80422 h 113596"/>
                <a:gd name="connsiteX7" fmla="*/ 253067 w 272706"/>
                <a:gd name="connsiteY7" fmla="*/ 113227 h 113596"/>
                <a:gd name="connsiteX8" fmla="*/ 220262 w 272706"/>
                <a:gd name="connsiteY8" fmla="*/ 61676 h 113596"/>
                <a:gd name="connsiteX9" fmla="*/ 182770 w 272706"/>
                <a:gd name="connsiteY9" fmla="*/ 89795 h 113596"/>
                <a:gd name="connsiteX10" fmla="*/ 140592 w 272706"/>
                <a:gd name="connsiteY10" fmla="*/ 52304 h 113596"/>
                <a:gd name="connsiteX11" fmla="*/ 89042 w 272706"/>
                <a:gd name="connsiteY11" fmla="*/ 85109 h 113596"/>
                <a:gd name="connsiteX12" fmla="*/ 56237 w 272706"/>
                <a:gd name="connsiteY12" fmla="*/ 52304 h 113596"/>
                <a:gd name="connsiteX13" fmla="*/ 0 w 272706"/>
                <a:gd name="connsiteY13" fmla="*/ 103855 h 1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2706" h="113596">
                  <a:moveTo>
                    <a:pt x="0" y="103855"/>
                  </a:moveTo>
                  <a:cubicBezTo>
                    <a:pt x="0" y="96825"/>
                    <a:pt x="39054" y="21841"/>
                    <a:pt x="56237" y="10125"/>
                  </a:cubicBezTo>
                  <a:cubicBezTo>
                    <a:pt x="73420" y="-1591"/>
                    <a:pt x="88261" y="35120"/>
                    <a:pt x="103101" y="33558"/>
                  </a:cubicBezTo>
                  <a:cubicBezTo>
                    <a:pt x="117941" y="31996"/>
                    <a:pt x="132782" y="-29"/>
                    <a:pt x="145279" y="752"/>
                  </a:cubicBezTo>
                  <a:cubicBezTo>
                    <a:pt x="157776" y="1533"/>
                    <a:pt x="164806" y="38244"/>
                    <a:pt x="178084" y="38244"/>
                  </a:cubicBezTo>
                  <a:cubicBezTo>
                    <a:pt x="191362" y="38244"/>
                    <a:pt x="209327" y="-6278"/>
                    <a:pt x="224948" y="752"/>
                  </a:cubicBezTo>
                  <a:cubicBezTo>
                    <a:pt x="240569" y="7782"/>
                    <a:pt x="267126" y="61676"/>
                    <a:pt x="271812" y="80422"/>
                  </a:cubicBezTo>
                  <a:cubicBezTo>
                    <a:pt x="276498" y="99168"/>
                    <a:pt x="261659" y="116351"/>
                    <a:pt x="253067" y="113227"/>
                  </a:cubicBezTo>
                  <a:cubicBezTo>
                    <a:pt x="244475" y="110103"/>
                    <a:pt x="231978" y="65581"/>
                    <a:pt x="220262" y="61676"/>
                  </a:cubicBezTo>
                  <a:cubicBezTo>
                    <a:pt x="208546" y="57771"/>
                    <a:pt x="196048" y="91357"/>
                    <a:pt x="182770" y="89795"/>
                  </a:cubicBezTo>
                  <a:cubicBezTo>
                    <a:pt x="169492" y="88233"/>
                    <a:pt x="156213" y="53085"/>
                    <a:pt x="140592" y="52304"/>
                  </a:cubicBezTo>
                  <a:cubicBezTo>
                    <a:pt x="124971" y="51523"/>
                    <a:pt x="103101" y="85109"/>
                    <a:pt x="89042" y="85109"/>
                  </a:cubicBezTo>
                  <a:cubicBezTo>
                    <a:pt x="74983" y="85109"/>
                    <a:pt x="68734" y="44493"/>
                    <a:pt x="56237" y="52304"/>
                  </a:cubicBezTo>
                  <a:cubicBezTo>
                    <a:pt x="43740" y="60115"/>
                    <a:pt x="0" y="110885"/>
                    <a:pt x="0" y="103855"/>
                  </a:cubicBezTo>
                  <a:close/>
                </a:path>
              </a:pathLst>
            </a:custGeom>
            <a:solidFill>
              <a:srgbClr val="66CC66"/>
            </a:solidFill>
            <a:ln w="9525" cap="flat" cmpd="sng" algn="ctr">
              <a:solidFill>
                <a:srgbClr val="26262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88" name="Figura a mano libera 887"/>
          <p:cNvSpPr/>
          <p:nvPr/>
        </p:nvSpPr>
        <p:spPr>
          <a:xfrm rot="1924994">
            <a:off x="2722563" y="3751353"/>
            <a:ext cx="111125" cy="192087"/>
          </a:xfrm>
          <a:custGeom>
            <a:avLst/>
            <a:gdLst>
              <a:gd name="connsiteX0" fmla="*/ 224602 w 510413"/>
              <a:gd name="connsiteY0" fmla="*/ 39904 h 749397"/>
              <a:gd name="connsiteX1" fmla="*/ 224602 w 510413"/>
              <a:gd name="connsiteY1" fmla="*/ 330619 h 749397"/>
              <a:gd name="connsiteX2" fmla="*/ 194000 w 510413"/>
              <a:gd name="connsiteY2" fmla="*/ 524429 h 749397"/>
              <a:gd name="connsiteX3" fmla="*/ 51192 w 510413"/>
              <a:gd name="connsiteY3" fmla="*/ 575432 h 749397"/>
              <a:gd name="connsiteX4" fmla="*/ 189 w 510413"/>
              <a:gd name="connsiteY4" fmla="*/ 733541 h 749397"/>
              <a:gd name="connsiteX5" fmla="*/ 35891 w 510413"/>
              <a:gd name="connsiteY5" fmla="*/ 723340 h 749397"/>
              <a:gd name="connsiteX6" fmla="*/ 86894 w 510413"/>
              <a:gd name="connsiteY6" fmla="*/ 677438 h 749397"/>
              <a:gd name="connsiteX7" fmla="*/ 163398 w 510413"/>
              <a:gd name="connsiteY7" fmla="*/ 667237 h 749397"/>
              <a:gd name="connsiteX8" fmla="*/ 245003 w 510413"/>
              <a:gd name="connsiteY8" fmla="*/ 600933 h 749397"/>
              <a:gd name="connsiteX9" fmla="*/ 260304 w 510413"/>
              <a:gd name="connsiteY9" fmla="*/ 407123 h 749397"/>
              <a:gd name="connsiteX10" fmla="*/ 260304 w 510413"/>
              <a:gd name="connsiteY10" fmla="*/ 233714 h 749397"/>
              <a:gd name="connsiteX11" fmla="*/ 260304 w 510413"/>
              <a:gd name="connsiteY11" fmla="*/ 126608 h 749397"/>
              <a:gd name="connsiteX12" fmla="*/ 285806 w 510413"/>
              <a:gd name="connsiteY12" fmla="*/ 65405 h 749397"/>
              <a:gd name="connsiteX13" fmla="*/ 306207 w 510413"/>
              <a:gd name="connsiteY13" fmla="*/ 90906 h 749397"/>
              <a:gd name="connsiteX14" fmla="*/ 306207 w 510413"/>
              <a:gd name="connsiteY14" fmla="*/ 320419 h 749397"/>
              <a:gd name="connsiteX15" fmla="*/ 301107 w 510413"/>
              <a:gd name="connsiteY15" fmla="*/ 509129 h 749397"/>
              <a:gd name="connsiteX16" fmla="*/ 311307 w 510413"/>
              <a:gd name="connsiteY16" fmla="*/ 636635 h 749397"/>
              <a:gd name="connsiteX17" fmla="*/ 438815 w 510413"/>
              <a:gd name="connsiteY17" fmla="*/ 692738 h 749397"/>
              <a:gd name="connsiteX18" fmla="*/ 479617 w 510413"/>
              <a:gd name="connsiteY18" fmla="*/ 748841 h 749397"/>
              <a:gd name="connsiteX19" fmla="*/ 510219 w 510413"/>
              <a:gd name="connsiteY19" fmla="*/ 657036 h 749397"/>
              <a:gd name="connsiteX20" fmla="*/ 484718 w 510413"/>
              <a:gd name="connsiteY20" fmla="*/ 575432 h 749397"/>
              <a:gd name="connsiteX21" fmla="*/ 357210 w 510413"/>
              <a:gd name="connsiteY21" fmla="*/ 539730 h 749397"/>
              <a:gd name="connsiteX22" fmla="*/ 336809 w 510413"/>
              <a:gd name="connsiteY22" fmla="*/ 427524 h 749397"/>
              <a:gd name="connsiteX23" fmla="*/ 341909 w 510413"/>
              <a:gd name="connsiteY23" fmla="*/ 208213 h 749397"/>
              <a:gd name="connsiteX24" fmla="*/ 347009 w 510413"/>
              <a:gd name="connsiteY24" fmla="*/ 60305 h 749397"/>
              <a:gd name="connsiteX25" fmla="*/ 290906 w 510413"/>
              <a:gd name="connsiteY25" fmla="*/ 4202 h 749397"/>
              <a:gd name="connsiteX26" fmla="*/ 224602 w 510413"/>
              <a:gd name="connsiteY26" fmla="*/ 39904 h 7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0413" h="749397">
                <a:moveTo>
                  <a:pt x="224602" y="39904"/>
                </a:moveTo>
                <a:cubicBezTo>
                  <a:pt x="213551" y="94307"/>
                  <a:pt x="229702" y="249865"/>
                  <a:pt x="224602" y="330619"/>
                </a:cubicBezTo>
                <a:cubicBezTo>
                  <a:pt x="219502" y="411373"/>
                  <a:pt x="222902" y="483627"/>
                  <a:pt x="194000" y="524429"/>
                </a:cubicBezTo>
                <a:cubicBezTo>
                  <a:pt x="165098" y="565231"/>
                  <a:pt x="83494" y="540580"/>
                  <a:pt x="51192" y="575432"/>
                </a:cubicBezTo>
                <a:cubicBezTo>
                  <a:pt x="18890" y="610284"/>
                  <a:pt x="2739" y="708890"/>
                  <a:pt x="189" y="733541"/>
                </a:cubicBezTo>
                <a:cubicBezTo>
                  <a:pt x="-2361" y="758192"/>
                  <a:pt x="21440" y="732690"/>
                  <a:pt x="35891" y="723340"/>
                </a:cubicBezTo>
                <a:cubicBezTo>
                  <a:pt x="50342" y="713990"/>
                  <a:pt x="65643" y="686788"/>
                  <a:pt x="86894" y="677438"/>
                </a:cubicBezTo>
                <a:cubicBezTo>
                  <a:pt x="108145" y="668088"/>
                  <a:pt x="137046" y="679988"/>
                  <a:pt x="163398" y="667237"/>
                </a:cubicBezTo>
                <a:cubicBezTo>
                  <a:pt x="189749" y="654486"/>
                  <a:pt x="228852" y="644285"/>
                  <a:pt x="245003" y="600933"/>
                </a:cubicBezTo>
                <a:cubicBezTo>
                  <a:pt x="261154" y="557581"/>
                  <a:pt x="257754" y="468326"/>
                  <a:pt x="260304" y="407123"/>
                </a:cubicBezTo>
                <a:cubicBezTo>
                  <a:pt x="262854" y="345920"/>
                  <a:pt x="260304" y="233714"/>
                  <a:pt x="260304" y="233714"/>
                </a:cubicBezTo>
                <a:cubicBezTo>
                  <a:pt x="260304" y="186962"/>
                  <a:pt x="256054" y="154660"/>
                  <a:pt x="260304" y="126608"/>
                </a:cubicBezTo>
                <a:cubicBezTo>
                  <a:pt x="264554" y="98557"/>
                  <a:pt x="278155" y="71355"/>
                  <a:pt x="285806" y="65405"/>
                </a:cubicBezTo>
                <a:cubicBezTo>
                  <a:pt x="293457" y="59455"/>
                  <a:pt x="302807" y="48404"/>
                  <a:pt x="306207" y="90906"/>
                </a:cubicBezTo>
                <a:cubicBezTo>
                  <a:pt x="309607" y="133408"/>
                  <a:pt x="307057" y="250715"/>
                  <a:pt x="306207" y="320419"/>
                </a:cubicBezTo>
                <a:cubicBezTo>
                  <a:pt x="305357" y="390123"/>
                  <a:pt x="300257" y="456426"/>
                  <a:pt x="301107" y="509129"/>
                </a:cubicBezTo>
                <a:cubicBezTo>
                  <a:pt x="301957" y="561832"/>
                  <a:pt x="288356" y="606034"/>
                  <a:pt x="311307" y="636635"/>
                </a:cubicBezTo>
                <a:cubicBezTo>
                  <a:pt x="334258" y="667236"/>
                  <a:pt x="410763" y="674037"/>
                  <a:pt x="438815" y="692738"/>
                </a:cubicBezTo>
                <a:cubicBezTo>
                  <a:pt x="466867" y="711439"/>
                  <a:pt x="467716" y="754791"/>
                  <a:pt x="479617" y="748841"/>
                </a:cubicBezTo>
                <a:cubicBezTo>
                  <a:pt x="491518" y="742891"/>
                  <a:pt x="509369" y="685937"/>
                  <a:pt x="510219" y="657036"/>
                </a:cubicBezTo>
                <a:cubicBezTo>
                  <a:pt x="511069" y="628135"/>
                  <a:pt x="510219" y="594983"/>
                  <a:pt x="484718" y="575432"/>
                </a:cubicBezTo>
                <a:cubicBezTo>
                  <a:pt x="459217" y="555881"/>
                  <a:pt x="381861" y="564381"/>
                  <a:pt x="357210" y="539730"/>
                </a:cubicBezTo>
                <a:cubicBezTo>
                  <a:pt x="332559" y="515079"/>
                  <a:pt x="339359" y="482777"/>
                  <a:pt x="336809" y="427524"/>
                </a:cubicBezTo>
                <a:cubicBezTo>
                  <a:pt x="334259" y="372271"/>
                  <a:pt x="340209" y="269416"/>
                  <a:pt x="341909" y="208213"/>
                </a:cubicBezTo>
                <a:cubicBezTo>
                  <a:pt x="343609" y="147010"/>
                  <a:pt x="355510" y="94307"/>
                  <a:pt x="347009" y="60305"/>
                </a:cubicBezTo>
                <a:cubicBezTo>
                  <a:pt x="338509" y="26303"/>
                  <a:pt x="309607" y="6752"/>
                  <a:pt x="290906" y="4202"/>
                </a:cubicBezTo>
                <a:cubicBezTo>
                  <a:pt x="272205" y="1652"/>
                  <a:pt x="235653" y="-14499"/>
                  <a:pt x="224602" y="39904"/>
                </a:cubicBezTo>
                <a:close/>
              </a:path>
            </a:pathLst>
          </a:custGeom>
          <a:solidFill>
            <a:srgbClr val="618FFD">
              <a:lumMod val="75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9" name="Rectangle 128"/>
          <p:cNvSpPr>
            <a:spLocks noChangeAspect="1" noChangeArrowheads="1"/>
          </p:cNvSpPr>
          <p:nvPr/>
        </p:nvSpPr>
        <p:spPr bwMode="auto">
          <a:xfrm>
            <a:off x="114300" y="2252753"/>
            <a:ext cx="55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t-IT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B2M</a:t>
            </a:r>
            <a:endParaRPr kumimoji="0" lang="en-US" altLang="it-IT" sz="10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90" name="Connettore 1 136"/>
          <p:cNvCxnSpPr>
            <a:cxnSpLocks noChangeShapeType="1"/>
          </p:cNvCxnSpPr>
          <p:nvPr/>
        </p:nvCxnSpPr>
        <p:spPr bwMode="auto">
          <a:xfrm flipV="1">
            <a:off x="2074863" y="2841715"/>
            <a:ext cx="1452562" cy="747713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" name="Connettore 1 136"/>
          <p:cNvCxnSpPr>
            <a:cxnSpLocks noChangeShapeType="1"/>
          </p:cNvCxnSpPr>
          <p:nvPr/>
        </p:nvCxnSpPr>
        <p:spPr bwMode="auto">
          <a:xfrm flipH="1" flipV="1">
            <a:off x="639763" y="2841715"/>
            <a:ext cx="1279525" cy="74930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2" name="Connettore 1 136"/>
          <p:cNvCxnSpPr>
            <a:cxnSpLocks noChangeShapeType="1"/>
          </p:cNvCxnSpPr>
          <p:nvPr/>
        </p:nvCxnSpPr>
        <p:spPr bwMode="auto">
          <a:xfrm rot="-5400000">
            <a:off x="487362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3" name="Connettore 1 136"/>
          <p:cNvCxnSpPr>
            <a:cxnSpLocks noChangeShapeType="1"/>
          </p:cNvCxnSpPr>
          <p:nvPr/>
        </p:nvCxnSpPr>
        <p:spPr bwMode="auto">
          <a:xfrm rot="-5400000">
            <a:off x="3373437" y="2687728"/>
            <a:ext cx="307975" cy="0"/>
          </a:xfrm>
          <a:prstGeom prst="line">
            <a:avLst/>
          </a:prstGeom>
          <a:noFill/>
          <a:ln w="6350" cap="rnd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4" name="Connettore 1 762"/>
          <p:cNvCxnSpPr>
            <a:cxnSpLocks noChangeShapeType="1"/>
          </p:cNvCxnSpPr>
          <p:nvPr/>
        </p:nvCxnSpPr>
        <p:spPr bwMode="auto">
          <a:xfrm>
            <a:off x="846138" y="2247990"/>
            <a:ext cx="138112" cy="0"/>
          </a:xfrm>
          <a:prstGeom prst="line">
            <a:avLst/>
          </a:prstGeom>
          <a:noFill/>
          <a:ln w="19050">
            <a:solidFill>
              <a:srgbClr val="1025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5" name="Connettore 1 770"/>
          <p:cNvCxnSpPr>
            <a:cxnSpLocks noChangeShapeType="1"/>
          </p:cNvCxnSpPr>
          <p:nvPr/>
        </p:nvCxnSpPr>
        <p:spPr bwMode="auto">
          <a:xfrm flipV="1">
            <a:off x="1924050" y="2247990"/>
            <a:ext cx="161925" cy="0"/>
          </a:xfrm>
          <a:prstGeom prst="line">
            <a:avLst/>
          </a:prstGeom>
          <a:noFill/>
          <a:ln w="19050">
            <a:solidFill>
              <a:srgbClr val="1025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6" name="Connettore 1 771"/>
          <p:cNvCxnSpPr>
            <a:cxnSpLocks noChangeShapeType="1"/>
          </p:cNvCxnSpPr>
          <p:nvPr/>
        </p:nvCxnSpPr>
        <p:spPr bwMode="auto">
          <a:xfrm>
            <a:off x="2414588" y="2247990"/>
            <a:ext cx="111125" cy="0"/>
          </a:xfrm>
          <a:prstGeom prst="line">
            <a:avLst/>
          </a:prstGeom>
          <a:noFill/>
          <a:ln w="19050">
            <a:solidFill>
              <a:srgbClr val="1025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7" name="Connettore 1 772"/>
          <p:cNvCxnSpPr>
            <a:cxnSpLocks noChangeShapeType="1"/>
          </p:cNvCxnSpPr>
          <p:nvPr/>
        </p:nvCxnSpPr>
        <p:spPr bwMode="auto">
          <a:xfrm>
            <a:off x="3116263" y="2246403"/>
            <a:ext cx="330200" cy="1587"/>
          </a:xfrm>
          <a:prstGeom prst="line">
            <a:avLst/>
          </a:prstGeom>
          <a:noFill/>
          <a:ln w="19050">
            <a:solidFill>
              <a:srgbClr val="1025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8" name="Connettore 1 781"/>
          <p:cNvCxnSpPr>
            <a:cxnSpLocks noChangeShapeType="1"/>
          </p:cNvCxnSpPr>
          <p:nvPr/>
        </p:nvCxnSpPr>
        <p:spPr bwMode="auto">
          <a:xfrm flipH="1">
            <a:off x="982663" y="2067015"/>
            <a:ext cx="454025" cy="176213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9" name="Connettore 1 782"/>
          <p:cNvCxnSpPr>
            <a:cxnSpLocks noChangeShapeType="1"/>
          </p:cNvCxnSpPr>
          <p:nvPr/>
        </p:nvCxnSpPr>
        <p:spPr bwMode="auto">
          <a:xfrm>
            <a:off x="1436688" y="2067015"/>
            <a:ext cx="482600" cy="177800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0" name="Connettore 1 779"/>
          <p:cNvCxnSpPr>
            <a:cxnSpLocks noChangeShapeType="1"/>
          </p:cNvCxnSpPr>
          <p:nvPr/>
        </p:nvCxnSpPr>
        <p:spPr bwMode="auto">
          <a:xfrm flipH="1">
            <a:off x="2076450" y="2092415"/>
            <a:ext cx="150813" cy="150813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" name="Connettore 1 780"/>
          <p:cNvCxnSpPr>
            <a:cxnSpLocks noChangeShapeType="1"/>
          </p:cNvCxnSpPr>
          <p:nvPr/>
        </p:nvCxnSpPr>
        <p:spPr bwMode="auto">
          <a:xfrm>
            <a:off x="2243138" y="2092415"/>
            <a:ext cx="169862" cy="150813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2" name="Connettore 1 777"/>
          <p:cNvCxnSpPr>
            <a:cxnSpLocks noChangeShapeType="1"/>
          </p:cNvCxnSpPr>
          <p:nvPr/>
        </p:nvCxnSpPr>
        <p:spPr bwMode="auto">
          <a:xfrm flipH="1">
            <a:off x="2519363" y="2073365"/>
            <a:ext cx="317500" cy="173038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3" name="Connettore 1 778"/>
          <p:cNvCxnSpPr>
            <a:cxnSpLocks noChangeShapeType="1"/>
          </p:cNvCxnSpPr>
          <p:nvPr/>
        </p:nvCxnSpPr>
        <p:spPr bwMode="auto">
          <a:xfrm>
            <a:off x="2846388" y="2081303"/>
            <a:ext cx="279400" cy="168275"/>
          </a:xfrm>
          <a:prstGeom prst="line">
            <a:avLst/>
          </a:prstGeom>
          <a:noFill/>
          <a:ln w="6350">
            <a:solidFill>
              <a:srgbClr val="10253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4" name="Rectangle 128"/>
          <p:cNvSpPr>
            <a:spLocks noChangeAspect="1" noChangeArrowheads="1"/>
          </p:cNvSpPr>
          <p:nvPr/>
        </p:nvSpPr>
        <p:spPr bwMode="auto">
          <a:xfrm>
            <a:off x="3386138" y="2117815"/>
            <a:ext cx="10191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AAAA</a:t>
            </a:r>
          </a:p>
        </p:txBody>
      </p:sp>
      <p:sp>
        <p:nvSpPr>
          <p:cNvPr id="905" name="Figura a mano libera 904"/>
          <p:cNvSpPr/>
          <p:nvPr/>
        </p:nvSpPr>
        <p:spPr>
          <a:xfrm>
            <a:off x="2227263" y="4022815"/>
            <a:ext cx="647700" cy="803275"/>
          </a:xfrm>
          <a:custGeom>
            <a:avLst/>
            <a:gdLst>
              <a:gd name="connsiteX0" fmla="*/ 157037 w 383609"/>
              <a:gd name="connsiteY0" fmla="*/ 4 h 521623"/>
              <a:gd name="connsiteX1" fmla="*/ 2385 w 383609"/>
              <a:gd name="connsiteY1" fmla="*/ 182776 h 521623"/>
              <a:gd name="connsiteX2" fmla="*/ 77368 w 383609"/>
              <a:gd name="connsiteY2" fmla="*/ 473336 h 521623"/>
              <a:gd name="connsiteX3" fmla="*/ 264825 w 383609"/>
              <a:gd name="connsiteY3" fmla="*/ 492082 h 521623"/>
              <a:gd name="connsiteX4" fmla="*/ 381986 w 383609"/>
              <a:gd name="connsiteY4" fmla="*/ 178090 h 521623"/>
              <a:gd name="connsiteX5" fmla="*/ 157037 w 383609"/>
              <a:gd name="connsiteY5" fmla="*/ 4 h 52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609" h="521623">
                <a:moveTo>
                  <a:pt x="157037" y="4"/>
                </a:moveTo>
                <a:cubicBezTo>
                  <a:pt x="93770" y="785"/>
                  <a:pt x="15663" y="103887"/>
                  <a:pt x="2385" y="182776"/>
                </a:cubicBezTo>
                <a:cubicBezTo>
                  <a:pt x="-10893" y="261665"/>
                  <a:pt x="33628" y="421785"/>
                  <a:pt x="77368" y="473336"/>
                </a:cubicBezTo>
                <a:cubicBezTo>
                  <a:pt x="121108" y="524887"/>
                  <a:pt x="214055" y="541290"/>
                  <a:pt x="264825" y="492082"/>
                </a:cubicBezTo>
                <a:cubicBezTo>
                  <a:pt x="315595" y="442874"/>
                  <a:pt x="396045" y="260103"/>
                  <a:pt x="381986" y="178090"/>
                </a:cubicBezTo>
                <a:cubicBezTo>
                  <a:pt x="367927" y="96077"/>
                  <a:pt x="220304" y="-777"/>
                  <a:pt x="157037" y="4"/>
                </a:cubicBezTo>
                <a:close/>
              </a:path>
            </a:pathLst>
          </a:custGeom>
          <a:solidFill>
            <a:srgbClr val="FFCC99">
              <a:alpha val="76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6" name="Figura a mano libera 905"/>
          <p:cNvSpPr/>
          <p:nvPr/>
        </p:nvSpPr>
        <p:spPr>
          <a:xfrm>
            <a:off x="2691845" y="4404795"/>
            <a:ext cx="537860" cy="714453"/>
          </a:xfrm>
          <a:custGeom>
            <a:avLst/>
            <a:gdLst>
              <a:gd name="connsiteX0" fmla="*/ 135950 w 318759"/>
              <a:gd name="connsiteY0" fmla="*/ 48812 h 463578"/>
              <a:gd name="connsiteX1" fmla="*/ 44 w 318759"/>
              <a:gd name="connsiteY1" fmla="*/ 334686 h 463578"/>
              <a:gd name="connsiteX2" fmla="*/ 121891 w 318759"/>
              <a:gd name="connsiteY2" fmla="*/ 456534 h 463578"/>
              <a:gd name="connsiteX3" fmla="*/ 206247 w 318759"/>
              <a:gd name="connsiteY3" fmla="*/ 433101 h 463578"/>
              <a:gd name="connsiteX4" fmla="*/ 234365 w 318759"/>
              <a:gd name="connsiteY4" fmla="*/ 301880 h 463578"/>
              <a:gd name="connsiteX5" fmla="*/ 318721 w 318759"/>
              <a:gd name="connsiteY5" fmla="*/ 165973 h 463578"/>
              <a:gd name="connsiteX6" fmla="*/ 243738 w 318759"/>
              <a:gd name="connsiteY6" fmla="*/ 11320 h 463578"/>
              <a:gd name="connsiteX7" fmla="*/ 135950 w 318759"/>
              <a:gd name="connsiteY7" fmla="*/ 48812 h 46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759" h="463578">
                <a:moveTo>
                  <a:pt x="135950" y="48812"/>
                </a:moveTo>
                <a:cubicBezTo>
                  <a:pt x="95334" y="102706"/>
                  <a:pt x="2387" y="266732"/>
                  <a:pt x="44" y="334686"/>
                </a:cubicBezTo>
                <a:cubicBezTo>
                  <a:pt x="-2299" y="402640"/>
                  <a:pt x="87524" y="440132"/>
                  <a:pt x="121891" y="456534"/>
                </a:cubicBezTo>
                <a:cubicBezTo>
                  <a:pt x="156258" y="472936"/>
                  <a:pt x="187501" y="458877"/>
                  <a:pt x="206247" y="433101"/>
                </a:cubicBezTo>
                <a:cubicBezTo>
                  <a:pt x="224993" y="407325"/>
                  <a:pt x="215619" y="346401"/>
                  <a:pt x="234365" y="301880"/>
                </a:cubicBezTo>
                <a:cubicBezTo>
                  <a:pt x="253111" y="257359"/>
                  <a:pt x="317159" y="214400"/>
                  <a:pt x="318721" y="165973"/>
                </a:cubicBezTo>
                <a:cubicBezTo>
                  <a:pt x="320283" y="117546"/>
                  <a:pt x="274200" y="31628"/>
                  <a:pt x="243738" y="11320"/>
                </a:cubicBezTo>
                <a:cubicBezTo>
                  <a:pt x="213276" y="-8988"/>
                  <a:pt x="176566" y="-5082"/>
                  <a:pt x="135950" y="48812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07" name="Figura a mano libera 906"/>
          <p:cNvSpPr/>
          <p:nvPr/>
        </p:nvSpPr>
        <p:spPr>
          <a:xfrm>
            <a:off x="1721053" y="3471386"/>
            <a:ext cx="799179" cy="746399"/>
          </a:xfrm>
          <a:custGeom>
            <a:avLst/>
            <a:gdLst>
              <a:gd name="connsiteX0" fmla="*/ 259680 w 473629"/>
              <a:gd name="connsiteY0" fmla="*/ 471827 h 484308"/>
              <a:gd name="connsiteX1" fmla="*/ 428391 w 473629"/>
              <a:gd name="connsiteY1" fmla="*/ 321860 h 484308"/>
              <a:gd name="connsiteX2" fmla="*/ 465883 w 473629"/>
              <a:gd name="connsiteY2" fmla="*/ 307801 h 484308"/>
              <a:gd name="connsiteX3" fmla="*/ 461196 w 473629"/>
              <a:gd name="connsiteY3" fmla="*/ 274995 h 484308"/>
              <a:gd name="connsiteX4" fmla="*/ 339349 w 473629"/>
              <a:gd name="connsiteY4" fmla="*/ 82851 h 484308"/>
              <a:gd name="connsiteX5" fmla="*/ 109714 w 473629"/>
              <a:gd name="connsiteY5" fmla="*/ 12554 h 484308"/>
              <a:gd name="connsiteX6" fmla="*/ 1926 w 473629"/>
              <a:gd name="connsiteY6" fmla="*/ 326546 h 484308"/>
              <a:gd name="connsiteX7" fmla="*/ 194070 w 473629"/>
              <a:gd name="connsiteY7" fmla="*/ 462454 h 484308"/>
              <a:gd name="connsiteX8" fmla="*/ 259680 w 473629"/>
              <a:gd name="connsiteY8" fmla="*/ 471827 h 4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9" h="484308">
                <a:moveTo>
                  <a:pt x="259680" y="471827"/>
                </a:moveTo>
                <a:cubicBezTo>
                  <a:pt x="298734" y="448395"/>
                  <a:pt x="394024" y="349198"/>
                  <a:pt x="428391" y="321860"/>
                </a:cubicBezTo>
                <a:cubicBezTo>
                  <a:pt x="462758" y="294522"/>
                  <a:pt x="460416" y="315612"/>
                  <a:pt x="465883" y="307801"/>
                </a:cubicBezTo>
                <a:cubicBezTo>
                  <a:pt x="471350" y="299990"/>
                  <a:pt x="482285" y="312487"/>
                  <a:pt x="461196" y="274995"/>
                </a:cubicBezTo>
                <a:cubicBezTo>
                  <a:pt x="440107" y="237503"/>
                  <a:pt x="397929" y="126591"/>
                  <a:pt x="339349" y="82851"/>
                </a:cubicBezTo>
                <a:cubicBezTo>
                  <a:pt x="280769" y="39111"/>
                  <a:pt x="165951" y="-28062"/>
                  <a:pt x="109714" y="12554"/>
                </a:cubicBezTo>
                <a:cubicBezTo>
                  <a:pt x="53477" y="53170"/>
                  <a:pt x="-12133" y="251563"/>
                  <a:pt x="1926" y="326546"/>
                </a:cubicBezTo>
                <a:cubicBezTo>
                  <a:pt x="15985" y="401529"/>
                  <a:pt x="148768" y="442927"/>
                  <a:pt x="194070" y="462454"/>
                </a:cubicBezTo>
                <a:cubicBezTo>
                  <a:pt x="239372" y="481981"/>
                  <a:pt x="220626" y="495259"/>
                  <a:pt x="259680" y="471827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08" name="Figura a mano libera 907"/>
          <p:cNvSpPr/>
          <p:nvPr/>
        </p:nvSpPr>
        <p:spPr>
          <a:xfrm>
            <a:off x="1531521" y="4158312"/>
            <a:ext cx="711287" cy="791600"/>
          </a:xfrm>
          <a:custGeom>
            <a:avLst/>
            <a:gdLst>
              <a:gd name="connsiteX0" fmla="*/ 259817 w 515555"/>
              <a:gd name="connsiteY0" fmla="*/ 2679 h 603133"/>
              <a:gd name="connsiteX1" fmla="*/ 400410 w 515555"/>
              <a:gd name="connsiteY1" fmla="*/ 54230 h 603133"/>
              <a:gd name="connsiteX2" fmla="*/ 475393 w 515555"/>
              <a:gd name="connsiteY2" fmla="*/ 157332 h 603133"/>
              <a:gd name="connsiteX3" fmla="*/ 508197 w 515555"/>
              <a:gd name="connsiteY3" fmla="*/ 326044 h 603133"/>
              <a:gd name="connsiteX4" fmla="*/ 494138 w 515555"/>
              <a:gd name="connsiteY4" fmla="*/ 457265 h 603133"/>
              <a:gd name="connsiteX5" fmla="*/ 297308 w 515555"/>
              <a:gd name="connsiteY5" fmla="*/ 527562 h 603133"/>
              <a:gd name="connsiteX6" fmla="*/ 203580 w 515555"/>
              <a:gd name="connsiteY6" fmla="*/ 602545 h 603133"/>
              <a:gd name="connsiteX7" fmla="*/ 105165 w 515555"/>
              <a:gd name="connsiteY7" fmla="*/ 485384 h 603133"/>
              <a:gd name="connsiteX8" fmla="*/ 11436 w 515555"/>
              <a:gd name="connsiteY8" fmla="*/ 344790 h 603133"/>
              <a:gd name="connsiteX9" fmla="*/ 16123 w 515555"/>
              <a:gd name="connsiteY9" fmla="*/ 208883 h 603133"/>
              <a:gd name="connsiteX10" fmla="*/ 142656 w 515555"/>
              <a:gd name="connsiteY10" fmla="*/ 133899 h 603133"/>
              <a:gd name="connsiteX11" fmla="*/ 259817 w 515555"/>
              <a:gd name="connsiteY11" fmla="*/ 2679 h 60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5555" h="603133">
                <a:moveTo>
                  <a:pt x="259817" y="2679"/>
                </a:moveTo>
                <a:cubicBezTo>
                  <a:pt x="302776" y="-10599"/>
                  <a:pt x="364481" y="28455"/>
                  <a:pt x="400410" y="54230"/>
                </a:cubicBezTo>
                <a:cubicBezTo>
                  <a:pt x="436339" y="80005"/>
                  <a:pt x="457429" y="112030"/>
                  <a:pt x="475393" y="157332"/>
                </a:cubicBezTo>
                <a:cubicBezTo>
                  <a:pt x="493357" y="202634"/>
                  <a:pt x="505073" y="276055"/>
                  <a:pt x="508197" y="326044"/>
                </a:cubicBezTo>
                <a:cubicBezTo>
                  <a:pt x="511321" y="376033"/>
                  <a:pt x="529286" y="423679"/>
                  <a:pt x="494138" y="457265"/>
                </a:cubicBezTo>
                <a:cubicBezTo>
                  <a:pt x="458990" y="490851"/>
                  <a:pt x="345734" y="503349"/>
                  <a:pt x="297308" y="527562"/>
                </a:cubicBezTo>
                <a:cubicBezTo>
                  <a:pt x="248882" y="551775"/>
                  <a:pt x="235604" y="609575"/>
                  <a:pt x="203580" y="602545"/>
                </a:cubicBezTo>
                <a:cubicBezTo>
                  <a:pt x="171556" y="595515"/>
                  <a:pt x="137189" y="528343"/>
                  <a:pt x="105165" y="485384"/>
                </a:cubicBezTo>
                <a:cubicBezTo>
                  <a:pt x="73141" y="442425"/>
                  <a:pt x="26276" y="390873"/>
                  <a:pt x="11436" y="344790"/>
                </a:cubicBezTo>
                <a:cubicBezTo>
                  <a:pt x="-3404" y="298707"/>
                  <a:pt x="-5747" y="244031"/>
                  <a:pt x="16123" y="208883"/>
                </a:cubicBezTo>
                <a:cubicBezTo>
                  <a:pt x="37993" y="173735"/>
                  <a:pt x="105946" y="169047"/>
                  <a:pt x="142656" y="133899"/>
                </a:cubicBezTo>
                <a:cubicBezTo>
                  <a:pt x="179366" y="98751"/>
                  <a:pt x="216858" y="15957"/>
                  <a:pt x="259817" y="2679"/>
                </a:cubicBezTo>
                <a:close/>
              </a:path>
            </a:pathLst>
          </a:custGeom>
          <a:gradFill flip="none" rotWithShape="1">
            <a:gsLst>
              <a:gs pos="60000">
                <a:srgbClr val="CC9966">
                  <a:alpha val="76000"/>
                </a:srgbClr>
              </a:gs>
              <a:gs pos="100000">
                <a:srgbClr val="FFFFFF">
                  <a:alpha val="76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09" name="Figura a mano libera 908"/>
          <p:cNvSpPr/>
          <p:nvPr/>
        </p:nvSpPr>
        <p:spPr>
          <a:xfrm rot="19812458">
            <a:off x="1879600" y="3554503"/>
            <a:ext cx="274638" cy="2555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0" name="Figura a mano libera 909"/>
          <p:cNvSpPr/>
          <p:nvPr/>
        </p:nvSpPr>
        <p:spPr>
          <a:xfrm rot="845184">
            <a:off x="1922463" y="3603715"/>
            <a:ext cx="50800" cy="8572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1" name="Figura a mano libera 910"/>
          <p:cNvSpPr/>
          <p:nvPr/>
        </p:nvSpPr>
        <p:spPr>
          <a:xfrm rot="19812458">
            <a:off x="2355850" y="4160928"/>
            <a:ext cx="271463" cy="2444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2" name="Figura a mano libera 911"/>
          <p:cNvSpPr/>
          <p:nvPr/>
        </p:nvSpPr>
        <p:spPr>
          <a:xfrm rot="845184">
            <a:off x="2400300" y="4208553"/>
            <a:ext cx="50800" cy="8255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3" name="Figura a mano libera 912"/>
          <p:cNvSpPr/>
          <p:nvPr/>
        </p:nvSpPr>
        <p:spPr>
          <a:xfrm rot="18199255">
            <a:off x="2819401" y="4618127"/>
            <a:ext cx="247650" cy="206375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4" name="Figura a mano libera 913"/>
          <p:cNvSpPr/>
          <p:nvPr/>
        </p:nvSpPr>
        <p:spPr>
          <a:xfrm rot="20831981">
            <a:off x="2854325" y="4694328"/>
            <a:ext cx="50800" cy="63500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5" name="Figura a mano libera 914"/>
          <p:cNvSpPr/>
          <p:nvPr/>
        </p:nvSpPr>
        <p:spPr>
          <a:xfrm rot="19812458">
            <a:off x="1720850" y="4324440"/>
            <a:ext cx="347663" cy="309563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FFCC66">
              <a:alpha val="80000"/>
            </a:srgbClr>
          </a:solidFill>
          <a:ln w="3175" cap="flat" cmpd="sng" algn="ctr">
            <a:solidFill>
              <a:srgbClr val="4A452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6" name="Figura a mano libera 915"/>
          <p:cNvSpPr/>
          <p:nvPr/>
        </p:nvSpPr>
        <p:spPr>
          <a:xfrm rot="845184">
            <a:off x="1776413" y="4386353"/>
            <a:ext cx="66675" cy="103187"/>
          </a:xfrm>
          <a:custGeom>
            <a:avLst/>
            <a:gdLst>
              <a:gd name="connsiteX0" fmla="*/ 1387473 w 4268245"/>
              <a:gd name="connsiteY0" fmla="*/ 282231 h 4456892"/>
              <a:gd name="connsiteX1" fmla="*/ 1011209 w 4268245"/>
              <a:gd name="connsiteY1" fmla="*/ 576221 h 4456892"/>
              <a:gd name="connsiteX2" fmla="*/ 752528 w 4268245"/>
              <a:gd name="connsiteY2" fmla="*/ 823173 h 4456892"/>
              <a:gd name="connsiteX3" fmla="*/ 540879 w 4268245"/>
              <a:gd name="connsiteY3" fmla="*/ 1058365 h 4456892"/>
              <a:gd name="connsiteX4" fmla="*/ 317472 w 4268245"/>
              <a:gd name="connsiteY4" fmla="*/ 1340596 h 4456892"/>
              <a:gd name="connsiteX5" fmla="*/ 152857 w 4268245"/>
              <a:gd name="connsiteY5" fmla="*/ 1611067 h 4456892"/>
              <a:gd name="connsiteX6" fmla="*/ 47033 w 4268245"/>
              <a:gd name="connsiteY6" fmla="*/ 1822740 h 4456892"/>
              <a:gd name="connsiteX7" fmla="*/ 0 w 4268245"/>
              <a:gd name="connsiteY7" fmla="*/ 2069691 h 4456892"/>
              <a:gd name="connsiteX8" fmla="*/ 0 w 4268245"/>
              <a:gd name="connsiteY8" fmla="*/ 2069691 h 4456892"/>
              <a:gd name="connsiteX9" fmla="*/ 0 w 4268245"/>
              <a:gd name="connsiteY9" fmla="*/ 2269605 h 4456892"/>
              <a:gd name="connsiteX10" fmla="*/ 0 w 4268245"/>
              <a:gd name="connsiteY10" fmla="*/ 2469518 h 4456892"/>
              <a:gd name="connsiteX11" fmla="*/ 23516 w 4268245"/>
              <a:gd name="connsiteY11" fmla="*/ 2704710 h 4456892"/>
              <a:gd name="connsiteX12" fmla="*/ 23516 w 4268245"/>
              <a:gd name="connsiteY12" fmla="*/ 2704710 h 4456892"/>
              <a:gd name="connsiteX13" fmla="*/ 70549 w 4268245"/>
              <a:gd name="connsiteY13" fmla="*/ 2951662 h 4456892"/>
              <a:gd name="connsiteX14" fmla="*/ 152857 w 4268245"/>
              <a:gd name="connsiteY14" fmla="*/ 3186854 h 4456892"/>
              <a:gd name="connsiteX15" fmla="*/ 246923 w 4268245"/>
              <a:gd name="connsiteY15" fmla="*/ 3339729 h 4456892"/>
              <a:gd name="connsiteX16" fmla="*/ 470330 w 4268245"/>
              <a:gd name="connsiteY16" fmla="*/ 3598441 h 4456892"/>
              <a:gd name="connsiteX17" fmla="*/ 740769 w 4268245"/>
              <a:gd name="connsiteY17" fmla="*/ 3845392 h 4456892"/>
              <a:gd name="connsiteX18" fmla="*/ 999451 w 4268245"/>
              <a:gd name="connsiteY18" fmla="*/ 4033546 h 4456892"/>
              <a:gd name="connsiteX19" fmla="*/ 1316924 w 4268245"/>
              <a:gd name="connsiteY19" fmla="*/ 4221700 h 4456892"/>
              <a:gd name="connsiteX20" fmla="*/ 1540331 w 4268245"/>
              <a:gd name="connsiteY20" fmla="*/ 4339296 h 4456892"/>
              <a:gd name="connsiteX21" fmla="*/ 1751979 w 4268245"/>
              <a:gd name="connsiteY21" fmla="*/ 4409854 h 4456892"/>
              <a:gd name="connsiteX22" fmla="*/ 2175276 w 4268245"/>
              <a:gd name="connsiteY22" fmla="*/ 4456892 h 4456892"/>
              <a:gd name="connsiteX23" fmla="*/ 2457474 w 4268245"/>
              <a:gd name="connsiteY23" fmla="*/ 4445132 h 4456892"/>
              <a:gd name="connsiteX24" fmla="*/ 2633848 w 4268245"/>
              <a:gd name="connsiteY24" fmla="*/ 4409854 h 4456892"/>
              <a:gd name="connsiteX25" fmla="*/ 2916046 w 4268245"/>
              <a:gd name="connsiteY25" fmla="*/ 4292257 h 4456892"/>
              <a:gd name="connsiteX26" fmla="*/ 3268793 w 4268245"/>
              <a:gd name="connsiteY26" fmla="*/ 4080584 h 4456892"/>
              <a:gd name="connsiteX27" fmla="*/ 3574508 w 4268245"/>
              <a:gd name="connsiteY27" fmla="*/ 3868912 h 4456892"/>
              <a:gd name="connsiteX28" fmla="*/ 3786156 w 4268245"/>
              <a:gd name="connsiteY28" fmla="*/ 3680758 h 4456892"/>
              <a:gd name="connsiteX29" fmla="*/ 3962530 w 4268245"/>
              <a:gd name="connsiteY29" fmla="*/ 3469085 h 4456892"/>
              <a:gd name="connsiteX30" fmla="*/ 4080113 w 4268245"/>
              <a:gd name="connsiteY30" fmla="*/ 3257412 h 4456892"/>
              <a:gd name="connsiteX31" fmla="*/ 4185937 w 4268245"/>
              <a:gd name="connsiteY31" fmla="*/ 2963422 h 4456892"/>
              <a:gd name="connsiteX32" fmla="*/ 4256487 w 4268245"/>
              <a:gd name="connsiteY32" fmla="*/ 2598874 h 4456892"/>
              <a:gd name="connsiteX33" fmla="*/ 4268245 w 4268245"/>
              <a:gd name="connsiteY33" fmla="*/ 2234326 h 4456892"/>
              <a:gd name="connsiteX34" fmla="*/ 4268245 w 4268245"/>
              <a:gd name="connsiteY34" fmla="*/ 1916817 h 4456892"/>
              <a:gd name="connsiteX35" fmla="*/ 4221212 w 4268245"/>
              <a:gd name="connsiteY35" fmla="*/ 1622826 h 4456892"/>
              <a:gd name="connsiteX36" fmla="*/ 4056596 w 4268245"/>
              <a:gd name="connsiteY36" fmla="*/ 1281798 h 4456892"/>
              <a:gd name="connsiteX37" fmla="*/ 3927255 w 4268245"/>
              <a:gd name="connsiteY37" fmla="*/ 1093644 h 4456892"/>
              <a:gd name="connsiteX38" fmla="*/ 3598024 w 4268245"/>
              <a:gd name="connsiteY38" fmla="*/ 764375 h 4456892"/>
              <a:gd name="connsiteX39" fmla="*/ 3339343 w 4268245"/>
              <a:gd name="connsiteY39" fmla="*/ 517423 h 4456892"/>
              <a:gd name="connsiteX40" fmla="*/ 3092420 w 4268245"/>
              <a:gd name="connsiteY40" fmla="*/ 341029 h 4456892"/>
              <a:gd name="connsiteX41" fmla="*/ 2751430 w 4268245"/>
              <a:gd name="connsiteY41" fmla="*/ 152875 h 4456892"/>
              <a:gd name="connsiteX42" fmla="*/ 2492749 w 4268245"/>
              <a:gd name="connsiteY42" fmla="*/ 47039 h 4456892"/>
              <a:gd name="connsiteX43" fmla="*/ 2292859 w 4268245"/>
              <a:gd name="connsiteY43" fmla="*/ 0 h 4456892"/>
              <a:gd name="connsiteX44" fmla="*/ 2128243 w 4268245"/>
              <a:gd name="connsiteY44" fmla="*/ 0 h 4456892"/>
              <a:gd name="connsiteX45" fmla="*/ 1834287 w 4268245"/>
              <a:gd name="connsiteY45" fmla="*/ 23520 h 4456892"/>
              <a:gd name="connsiteX46" fmla="*/ 1657913 w 4268245"/>
              <a:gd name="connsiteY46" fmla="*/ 105837 h 4456892"/>
              <a:gd name="connsiteX47" fmla="*/ 1387473 w 4268245"/>
              <a:gd name="connsiteY47" fmla="*/ 282231 h 4456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68245" h="4456892">
                <a:moveTo>
                  <a:pt x="1387473" y="282231"/>
                </a:moveTo>
                <a:lnTo>
                  <a:pt x="1011209" y="576221"/>
                </a:lnTo>
                <a:lnTo>
                  <a:pt x="752528" y="823173"/>
                </a:lnTo>
                <a:lnTo>
                  <a:pt x="540879" y="1058365"/>
                </a:lnTo>
                <a:lnTo>
                  <a:pt x="317472" y="1340596"/>
                </a:lnTo>
                <a:lnTo>
                  <a:pt x="152857" y="1611067"/>
                </a:lnTo>
                <a:lnTo>
                  <a:pt x="47033" y="1822740"/>
                </a:lnTo>
                <a:lnTo>
                  <a:pt x="0" y="2069691"/>
                </a:lnTo>
                <a:lnTo>
                  <a:pt x="0" y="2069691"/>
                </a:lnTo>
                <a:lnTo>
                  <a:pt x="0" y="2269605"/>
                </a:lnTo>
                <a:lnTo>
                  <a:pt x="0" y="2469518"/>
                </a:lnTo>
                <a:lnTo>
                  <a:pt x="23516" y="2704710"/>
                </a:lnTo>
                <a:lnTo>
                  <a:pt x="23516" y="2704710"/>
                </a:lnTo>
                <a:lnTo>
                  <a:pt x="70549" y="2951662"/>
                </a:lnTo>
                <a:lnTo>
                  <a:pt x="152857" y="3186854"/>
                </a:lnTo>
                <a:lnTo>
                  <a:pt x="246923" y="3339729"/>
                </a:lnTo>
                <a:lnTo>
                  <a:pt x="470330" y="3598441"/>
                </a:lnTo>
                <a:lnTo>
                  <a:pt x="740769" y="3845392"/>
                </a:lnTo>
                <a:lnTo>
                  <a:pt x="999451" y="4033546"/>
                </a:lnTo>
                <a:lnTo>
                  <a:pt x="1316924" y="4221700"/>
                </a:lnTo>
                <a:lnTo>
                  <a:pt x="1540331" y="4339296"/>
                </a:lnTo>
                <a:lnTo>
                  <a:pt x="1751979" y="4409854"/>
                </a:lnTo>
                <a:lnTo>
                  <a:pt x="2175276" y="4456892"/>
                </a:lnTo>
                <a:lnTo>
                  <a:pt x="2457474" y="4445132"/>
                </a:lnTo>
                <a:lnTo>
                  <a:pt x="2633848" y="4409854"/>
                </a:lnTo>
                <a:lnTo>
                  <a:pt x="2916046" y="4292257"/>
                </a:lnTo>
                <a:lnTo>
                  <a:pt x="3268793" y="4080584"/>
                </a:lnTo>
                <a:lnTo>
                  <a:pt x="3574508" y="3868912"/>
                </a:lnTo>
                <a:lnTo>
                  <a:pt x="3786156" y="3680758"/>
                </a:lnTo>
                <a:lnTo>
                  <a:pt x="3962530" y="3469085"/>
                </a:lnTo>
                <a:lnTo>
                  <a:pt x="4080113" y="3257412"/>
                </a:lnTo>
                <a:lnTo>
                  <a:pt x="4185937" y="2963422"/>
                </a:lnTo>
                <a:lnTo>
                  <a:pt x="4256487" y="2598874"/>
                </a:lnTo>
                <a:lnTo>
                  <a:pt x="4268245" y="2234326"/>
                </a:lnTo>
                <a:lnTo>
                  <a:pt x="4268245" y="1916817"/>
                </a:lnTo>
                <a:lnTo>
                  <a:pt x="4221212" y="1622826"/>
                </a:lnTo>
                <a:lnTo>
                  <a:pt x="4056596" y="1281798"/>
                </a:lnTo>
                <a:lnTo>
                  <a:pt x="3927255" y="1093644"/>
                </a:lnTo>
                <a:lnTo>
                  <a:pt x="3598024" y="764375"/>
                </a:lnTo>
                <a:lnTo>
                  <a:pt x="3339343" y="517423"/>
                </a:lnTo>
                <a:lnTo>
                  <a:pt x="3092420" y="341029"/>
                </a:lnTo>
                <a:lnTo>
                  <a:pt x="2751430" y="152875"/>
                </a:lnTo>
                <a:lnTo>
                  <a:pt x="2492749" y="47039"/>
                </a:lnTo>
                <a:lnTo>
                  <a:pt x="2292859" y="0"/>
                </a:lnTo>
                <a:lnTo>
                  <a:pt x="2128243" y="0"/>
                </a:lnTo>
                <a:lnTo>
                  <a:pt x="1834287" y="23520"/>
                </a:lnTo>
                <a:lnTo>
                  <a:pt x="1657913" y="105837"/>
                </a:lnTo>
                <a:lnTo>
                  <a:pt x="1387473" y="282231"/>
                </a:lnTo>
                <a:close/>
              </a:path>
            </a:pathLst>
          </a:custGeom>
          <a:solidFill>
            <a:srgbClr val="9BBB59">
              <a:lumMod val="20000"/>
              <a:lumOff val="80000"/>
              <a:alpha val="93000"/>
            </a:srgb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7" name="Figura a mano libera 916"/>
          <p:cNvSpPr>
            <a:spLocks noChangeAspect="1"/>
          </p:cNvSpPr>
          <p:nvPr/>
        </p:nvSpPr>
        <p:spPr>
          <a:xfrm rot="9660000">
            <a:off x="2847975" y="3446553"/>
            <a:ext cx="119063" cy="184150"/>
          </a:xfrm>
          <a:custGeom>
            <a:avLst/>
            <a:gdLst>
              <a:gd name="connsiteX0" fmla="*/ 224602 w 510413"/>
              <a:gd name="connsiteY0" fmla="*/ 39904 h 749397"/>
              <a:gd name="connsiteX1" fmla="*/ 224602 w 510413"/>
              <a:gd name="connsiteY1" fmla="*/ 330619 h 749397"/>
              <a:gd name="connsiteX2" fmla="*/ 194000 w 510413"/>
              <a:gd name="connsiteY2" fmla="*/ 524429 h 749397"/>
              <a:gd name="connsiteX3" fmla="*/ 51192 w 510413"/>
              <a:gd name="connsiteY3" fmla="*/ 575432 h 749397"/>
              <a:gd name="connsiteX4" fmla="*/ 189 w 510413"/>
              <a:gd name="connsiteY4" fmla="*/ 733541 h 749397"/>
              <a:gd name="connsiteX5" fmla="*/ 35891 w 510413"/>
              <a:gd name="connsiteY5" fmla="*/ 723340 h 749397"/>
              <a:gd name="connsiteX6" fmla="*/ 86894 w 510413"/>
              <a:gd name="connsiteY6" fmla="*/ 677438 h 749397"/>
              <a:gd name="connsiteX7" fmla="*/ 163398 w 510413"/>
              <a:gd name="connsiteY7" fmla="*/ 667237 h 749397"/>
              <a:gd name="connsiteX8" fmla="*/ 245003 w 510413"/>
              <a:gd name="connsiteY8" fmla="*/ 600933 h 749397"/>
              <a:gd name="connsiteX9" fmla="*/ 260304 w 510413"/>
              <a:gd name="connsiteY9" fmla="*/ 407123 h 749397"/>
              <a:gd name="connsiteX10" fmla="*/ 260304 w 510413"/>
              <a:gd name="connsiteY10" fmla="*/ 233714 h 749397"/>
              <a:gd name="connsiteX11" fmla="*/ 260304 w 510413"/>
              <a:gd name="connsiteY11" fmla="*/ 126608 h 749397"/>
              <a:gd name="connsiteX12" fmla="*/ 285806 w 510413"/>
              <a:gd name="connsiteY12" fmla="*/ 65405 h 749397"/>
              <a:gd name="connsiteX13" fmla="*/ 306207 w 510413"/>
              <a:gd name="connsiteY13" fmla="*/ 90906 h 749397"/>
              <a:gd name="connsiteX14" fmla="*/ 306207 w 510413"/>
              <a:gd name="connsiteY14" fmla="*/ 320419 h 749397"/>
              <a:gd name="connsiteX15" fmla="*/ 301107 w 510413"/>
              <a:gd name="connsiteY15" fmla="*/ 509129 h 749397"/>
              <a:gd name="connsiteX16" fmla="*/ 311307 w 510413"/>
              <a:gd name="connsiteY16" fmla="*/ 636635 h 749397"/>
              <a:gd name="connsiteX17" fmla="*/ 438815 w 510413"/>
              <a:gd name="connsiteY17" fmla="*/ 692738 h 749397"/>
              <a:gd name="connsiteX18" fmla="*/ 479617 w 510413"/>
              <a:gd name="connsiteY18" fmla="*/ 748841 h 749397"/>
              <a:gd name="connsiteX19" fmla="*/ 510219 w 510413"/>
              <a:gd name="connsiteY19" fmla="*/ 657036 h 749397"/>
              <a:gd name="connsiteX20" fmla="*/ 484718 w 510413"/>
              <a:gd name="connsiteY20" fmla="*/ 575432 h 749397"/>
              <a:gd name="connsiteX21" fmla="*/ 357210 w 510413"/>
              <a:gd name="connsiteY21" fmla="*/ 539730 h 749397"/>
              <a:gd name="connsiteX22" fmla="*/ 336809 w 510413"/>
              <a:gd name="connsiteY22" fmla="*/ 427524 h 749397"/>
              <a:gd name="connsiteX23" fmla="*/ 341909 w 510413"/>
              <a:gd name="connsiteY23" fmla="*/ 208213 h 749397"/>
              <a:gd name="connsiteX24" fmla="*/ 347009 w 510413"/>
              <a:gd name="connsiteY24" fmla="*/ 60305 h 749397"/>
              <a:gd name="connsiteX25" fmla="*/ 290906 w 510413"/>
              <a:gd name="connsiteY25" fmla="*/ 4202 h 749397"/>
              <a:gd name="connsiteX26" fmla="*/ 224602 w 510413"/>
              <a:gd name="connsiteY26" fmla="*/ 39904 h 74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0413" h="749397">
                <a:moveTo>
                  <a:pt x="224602" y="39904"/>
                </a:moveTo>
                <a:cubicBezTo>
                  <a:pt x="213551" y="94307"/>
                  <a:pt x="229702" y="249865"/>
                  <a:pt x="224602" y="330619"/>
                </a:cubicBezTo>
                <a:cubicBezTo>
                  <a:pt x="219502" y="411373"/>
                  <a:pt x="222902" y="483627"/>
                  <a:pt x="194000" y="524429"/>
                </a:cubicBezTo>
                <a:cubicBezTo>
                  <a:pt x="165098" y="565231"/>
                  <a:pt x="83494" y="540580"/>
                  <a:pt x="51192" y="575432"/>
                </a:cubicBezTo>
                <a:cubicBezTo>
                  <a:pt x="18890" y="610284"/>
                  <a:pt x="2739" y="708890"/>
                  <a:pt x="189" y="733541"/>
                </a:cubicBezTo>
                <a:cubicBezTo>
                  <a:pt x="-2361" y="758192"/>
                  <a:pt x="21440" y="732690"/>
                  <a:pt x="35891" y="723340"/>
                </a:cubicBezTo>
                <a:cubicBezTo>
                  <a:pt x="50342" y="713990"/>
                  <a:pt x="65643" y="686788"/>
                  <a:pt x="86894" y="677438"/>
                </a:cubicBezTo>
                <a:cubicBezTo>
                  <a:pt x="108145" y="668088"/>
                  <a:pt x="137046" y="679988"/>
                  <a:pt x="163398" y="667237"/>
                </a:cubicBezTo>
                <a:cubicBezTo>
                  <a:pt x="189749" y="654486"/>
                  <a:pt x="228852" y="644285"/>
                  <a:pt x="245003" y="600933"/>
                </a:cubicBezTo>
                <a:cubicBezTo>
                  <a:pt x="261154" y="557581"/>
                  <a:pt x="257754" y="468326"/>
                  <a:pt x="260304" y="407123"/>
                </a:cubicBezTo>
                <a:cubicBezTo>
                  <a:pt x="262854" y="345920"/>
                  <a:pt x="260304" y="233714"/>
                  <a:pt x="260304" y="233714"/>
                </a:cubicBezTo>
                <a:cubicBezTo>
                  <a:pt x="260304" y="186962"/>
                  <a:pt x="256054" y="154660"/>
                  <a:pt x="260304" y="126608"/>
                </a:cubicBezTo>
                <a:cubicBezTo>
                  <a:pt x="264554" y="98557"/>
                  <a:pt x="278155" y="71355"/>
                  <a:pt x="285806" y="65405"/>
                </a:cubicBezTo>
                <a:cubicBezTo>
                  <a:pt x="293457" y="59455"/>
                  <a:pt x="302807" y="48404"/>
                  <a:pt x="306207" y="90906"/>
                </a:cubicBezTo>
                <a:cubicBezTo>
                  <a:pt x="309607" y="133408"/>
                  <a:pt x="307057" y="250715"/>
                  <a:pt x="306207" y="320419"/>
                </a:cubicBezTo>
                <a:cubicBezTo>
                  <a:pt x="305357" y="390123"/>
                  <a:pt x="300257" y="456426"/>
                  <a:pt x="301107" y="509129"/>
                </a:cubicBezTo>
                <a:cubicBezTo>
                  <a:pt x="301957" y="561832"/>
                  <a:pt x="288356" y="606034"/>
                  <a:pt x="311307" y="636635"/>
                </a:cubicBezTo>
                <a:cubicBezTo>
                  <a:pt x="334258" y="667236"/>
                  <a:pt x="410763" y="674037"/>
                  <a:pt x="438815" y="692738"/>
                </a:cubicBezTo>
                <a:cubicBezTo>
                  <a:pt x="466867" y="711439"/>
                  <a:pt x="467716" y="754791"/>
                  <a:pt x="479617" y="748841"/>
                </a:cubicBezTo>
                <a:cubicBezTo>
                  <a:pt x="491518" y="742891"/>
                  <a:pt x="509369" y="685937"/>
                  <a:pt x="510219" y="657036"/>
                </a:cubicBezTo>
                <a:cubicBezTo>
                  <a:pt x="511069" y="628135"/>
                  <a:pt x="510219" y="594983"/>
                  <a:pt x="484718" y="575432"/>
                </a:cubicBezTo>
                <a:cubicBezTo>
                  <a:pt x="459217" y="555881"/>
                  <a:pt x="381861" y="564381"/>
                  <a:pt x="357210" y="539730"/>
                </a:cubicBezTo>
                <a:cubicBezTo>
                  <a:pt x="332559" y="515079"/>
                  <a:pt x="339359" y="482777"/>
                  <a:pt x="336809" y="427524"/>
                </a:cubicBezTo>
                <a:cubicBezTo>
                  <a:pt x="334259" y="372271"/>
                  <a:pt x="340209" y="269416"/>
                  <a:pt x="341909" y="208213"/>
                </a:cubicBezTo>
                <a:cubicBezTo>
                  <a:pt x="343609" y="147010"/>
                  <a:pt x="355510" y="94307"/>
                  <a:pt x="347009" y="60305"/>
                </a:cubicBezTo>
                <a:cubicBezTo>
                  <a:pt x="338509" y="26303"/>
                  <a:pt x="309607" y="6752"/>
                  <a:pt x="290906" y="4202"/>
                </a:cubicBezTo>
                <a:cubicBezTo>
                  <a:pt x="272205" y="1652"/>
                  <a:pt x="235653" y="-14499"/>
                  <a:pt x="224602" y="39904"/>
                </a:cubicBezTo>
                <a:close/>
              </a:path>
            </a:pathLst>
          </a:custGeom>
          <a:solidFill>
            <a:srgbClr val="618FFD">
              <a:lumMod val="75000"/>
            </a:srgbClr>
          </a:solidFill>
          <a:ln w="3175" cap="flat" cmpd="sng" algn="ctr">
            <a:solidFill>
              <a:srgbClr val="26262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8" name="Ovale 917"/>
          <p:cNvSpPr/>
          <p:nvPr/>
        </p:nvSpPr>
        <p:spPr>
          <a:xfrm>
            <a:off x="2472623" y="4739375"/>
            <a:ext cx="152063" cy="123559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19" name="Ovale 918"/>
          <p:cNvSpPr/>
          <p:nvPr/>
        </p:nvSpPr>
        <p:spPr>
          <a:xfrm>
            <a:off x="2376847" y="4691853"/>
            <a:ext cx="105281" cy="132297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0" name="Ovale 919"/>
          <p:cNvSpPr/>
          <p:nvPr/>
        </p:nvSpPr>
        <p:spPr>
          <a:xfrm flipV="1">
            <a:off x="2281809" y="4577798"/>
            <a:ext cx="114783" cy="142568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1" name="Ovale 920"/>
          <p:cNvSpPr/>
          <p:nvPr/>
        </p:nvSpPr>
        <p:spPr>
          <a:xfrm>
            <a:off x="2674026" y="4539170"/>
            <a:ext cx="104176" cy="179819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2" name="Ovale 921"/>
          <p:cNvSpPr/>
          <p:nvPr/>
        </p:nvSpPr>
        <p:spPr>
          <a:xfrm flipV="1">
            <a:off x="2437144" y="4816243"/>
            <a:ext cx="114783" cy="142568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3" name="Figura a mano libera 922"/>
          <p:cNvSpPr/>
          <p:nvPr/>
        </p:nvSpPr>
        <p:spPr>
          <a:xfrm>
            <a:off x="2755299" y="3531437"/>
            <a:ext cx="640771" cy="599240"/>
          </a:xfrm>
          <a:custGeom>
            <a:avLst/>
            <a:gdLst>
              <a:gd name="connsiteX0" fmla="*/ 45835 w 549394"/>
              <a:gd name="connsiteY0" fmla="*/ 87745 h 576831"/>
              <a:gd name="connsiteX1" fmla="*/ 3610 w 549394"/>
              <a:gd name="connsiteY1" fmla="*/ 285881 h 576831"/>
              <a:gd name="connsiteX2" fmla="*/ 75069 w 549394"/>
              <a:gd name="connsiteY2" fmla="*/ 328107 h 576831"/>
              <a:gd name="connsiteX3" fmla="*/ 39339 w 549394"/>
              <a:gd name="connsiteY3" fmla="*/ 548980 h 576831"/>
              <a:gd name="connsiteX4" fmla="*/ 227730 w 549394"/>
              <a:gd name="connsiteY4" fmla="*/ 561972 h 576831"/>
              <a:gd name="connsiteX5" fmla="*/ 464843 w 549394"/>
              <a:gd name="connsiteY5" fmla="*/ 441791 h 576831"/>
              <a:gd name="connsiteX6" fmla="*/ 549294 w 549394"/>
              <a:gd name="connsiteY6" fmla="*/ 263144 h 576831"/>
              <a:gd name="connsiteX7" fmla="*/ 451851 w 549394"/>
              <a:gd name="connsiteY7" fmla="*/ 74752 h 576831"/>
              <a:gd name="connsiteX8" fmla="*/ 338166 w 549394"/>
              <a:gd name="connsiteY8" fmla="*/ 45 h 576831"/>
              <a:gd name="connsiteX9" fmla="*/ 45835 w 549394"/>
              <a:gd name="connsiteY9" fmla="*/ 87745 h 57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394" h="576831">
                <a:moveTo>
                  <a:pt x="45835" y="87745"/>
                </a:moveTo>
                <a:cubicBezTo>
                  <a:pt x="-9924" y="135384"/>
                  <a:pt x="-1262" y="245821"/>
                  <a:pt x="3610" y="285881"/>
                </a:cubicBezTo>
                <a:cubicBezTo>
                  <a:pt x="8482" y="325941"/>
                  <a:pt x="69114" y="284257"/>
                  <a:pt x="75069" y="328107"/>
                </a:cubicBezTo>
                <a:cubicBezTo>
                  <a:pt x="81024" y="371957"/>
                  <a:pt x="13896" y="510003"/>
                  <a:pt x="39339" y="548980"/>
                </a:cubicBezTo>
                <a:cubicBezTo>
                  <a:pt x="64782" y="587957"/>
                  <a:pt x="156813" y="579837"/>
                  <a:pt x="227730" y="561972"/>
                </a:cubicBezTo>
                <a:cubicBezTo>
                  <a:pt x="298647" y="544107"/>
                  <a:pt x="411249" y="491596"/>
                  <a:pt x="464843" y="441791"/>
                </a:cubicBezTo>
                <a:cubicBezTo>
                  <a:pt x="518437" y="391986"/>
                  <a:pt x="551459" y="324317"/>
                  <a:pt x="549294" y="263144"/>
                </a:cubicBezTo>
                <a:cubicBezTo>
                  <a:pt x="547129" y="201971"/>
                  <a:pt x="487039" y="118602"/>
                  <a:pt x="451851" y="74752"/>
                </a:cubicBezTo>
                <a:cubicBezTo>
                  <a:pt x="416663" y="30902"/>
                  <a:pt x="404753" y="1669"/>
                  <a:pt x="338166" y="45"/>
                </a:cubicBezTo>
                <a:cubicBezTo>
                  <a:pt x="271580" y="-1579"/>
                  <a:pt x="101594" y="40106"/>
                  <a:pt x="45835" y="87745"/>
                </a:cubicBezTo>
                <a:close/>
              </a:path>
            </a:pathLst>
          </a:custGeom>
          <a:gradFill flip="none" rotWithShape="1">
            <a:gsLst>
              <a:gs pos="62000">
                <a:srgbClr val="4BACC6">
                  <a:lumMod val="60000"/>
                  <a:lumOff val="40000"/>
                  <a:alpha val="88000"/>
                </a:srgbClr>
              </a:gs>
              <a:gs pos="100000">
                <a:srgbClr val="FFFFFF">
                  <a:alpha val="8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grpSp>
        <p:nvGrpSpPr>
          <p:cNvPr id="924" name="Gruppo 923"/>
          <p:cNvGrpSpPr/>
          <p:nvPr/>
        </p:nvGrpSpPr>
        <p:grpSpPr>
          <a:xfrm>
            <a:off x="2929011" y="3705077"/>
            <a:ext cx="308009" cy="316546"/>
            <a:chOff x="1866292" y="4235540"/>
            <a:chExt cx="224901" cy="231135"/>
          </a:xfrm>
          <a:gradFill flip="none" rotWithShape="1">
            <a:gsLst>
              <a:gs pos="38000">
                <a:srgbClr val="4BACC6">
                  <a:lumMod val="75000"/>
                </a:srgbClr>
              </a:gs>
              <a:gs pos="89000">
                <a:srgbClr val="4F81BD">
                  <a:lumMod val="20000"/>
                  <a:lumOff val="80000"/>
                </a:srgbClr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25" name="Figura a mano libera 924"/>
            <p:cNvSpPr/>
            <p:nvPr/>
          </p:nvSpPr>
          <p:spPr>
            <a:xfrm rot="1105379">
              <a:off x="1866292" y="4235540"/>
              <a:ext cx="224901" cy="231135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pFill/>
            <a:ln w="31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6" name="Figura a mano libera 925"/>
            <p:cNvSpPr/>
            <p:nvPr/>
          </p:nvSpPr>
          <p:spPr>
            <a:xfrm rot="3738105">
              <a:off x="1944050" y="4249067"/>
              <a:ext cx="39057" cy="72784"/>
            </a:xfrm>
            <a:custGeom>
              <a:avLst/>
              <a:gdLst>
                <a:gd name="connsiteX0" fmla="*/ 1387473 w 4268245"/>
                <a:gd name="connsiteY0" fmla="*/ 282231 h 4456892"/>
                <a:gd name="connsiteX1" fmla="*/ 1011209 w 4268245"/>
                <a:gd name="connsiteY1" fmla="*/ 576221 h 4456892"/>
                <a:gd name="connsiteX2" fmla="*/ 752528 w 4268245"/>
                <a:gd name="connsiteY2" fmla="*/ 823173 h 4456892"/>
                <a:gd name="connsiteX3" fmla="*/ 540879 w 4268245"/>
                <a:gd name="connsiteY3" fmla="*/ 1058365 h 4456892"/>
                <a:gd name="connsiteX4" fmla="*/ 317472 w 4268245"/>
                <a:gd name="connsiteY4" fmla="*/ 1340596 h 4456892"/>
                <a:gd name="connsiteX5" fmla="*/ 152857 w 4268245"/>
                <a:gd name="connsiteY5" fmla="*/ 1611067 h 4456892"/>
                <a:gd name="connsiteX6" fmla="*/ 47033 w 4268245"/>
                <a:gd name="connsiteY6" fmla="*/ 1822740 h 4456892"/>
                <a:gd name="connsiteX7" fmla="*/ 0 w 4268245"/>
                <a:gd name="connsiteY7" fmla="*/ 2069691 h 4456892"/>
                <a:gd name="connsiteX8" fmla="*/ 0 w 4268245"/>
                <a:gd name="connsiteY8" fmla="*/ 2069691 h 4456892"/>
                <a:gd name="connsiteX9" fmla="*/ 0 w 4268245"/>
                <a:gd name="connsiteY9" fmla="*/ 2269605 h 4456892"/>
                <a:gd name="connsiteX10" fmla="*/ 0 w 4268245"/>
                <a:gd name="connsiteY10" fmla="*/ 2469518 h 4456892"/>
                <a:gd name="connsiteX11" fmla="*/ 23516 w 4268245"/>
                <a:gd name="connsiteY11" fmla="*/ 2704710 h 4456892"/>
                <a:gd name="connsiteX12" fmla="*/ 23516 w 4268245"/>
                <a:gd name="connsiteY12" fmla="*/ 2704710 h 4456892"/>
                <a:gd name="connsiteX13" fmla="*/ 70549 w 4268245"/>
                <a:gd name="connsiteY13" fmla="*/ 2951662 h 4456892"/>
                <a:gd name="connsiteX14" fmla="*/ 152857 w 4268245"/>
                <a:gd name="connsiteY14" fmla="*/ 3186854 h 4456892"/>
                <a:gd name="connsiteX15" fmla="*/ 246923 w 4268245"/>
                <a:gd name="connsiteY15" fmla="*/ 3339729 h 4456892"/>
                <a:gd name="connsiteX16" fmla="*/ 470330 w 4268245"/>
                <a:gd name="connsiteY16" fmla="*/ 3598441 h 4456892"/>
                <a:gd name="connsiteX17" fmla="*/ 740769 w 4268245"/>
                <a:gd name="connsiteY17" fmla="*/ 3845392 h 4456892"/>
                <a:gd name="connsiteX18" fmla="*/ 999451 w 4268245"/>
                <a:gd name="connsiteY18" fmla="*/ 4033546 h 4456892"/>
                <a:gd name="connsiteX19" fmla="*/ 1316924 w 4268245"/>
                <a:gd name="connsiteY19" fmla="*/ 4221700 h 4456892"/>
                <a:gd name="connsiteX20" fmla="*/ 1540331 w 4268245"/>
                <a:gd name="connsiteY20" fmla="*/ 4339296 h 4456892"/>
                <a:gd name="connsiteX21" fmla="*/ 1751979 w 4268245"/>
                <a:gd name="connsiteY21" fmla="*/ 4409854 h 4456892"/>
                <a:gd name="connsiteX22" fmla="*/ 2175276 w 4268245"/>
                <a:gd name="connsiteY22" fmla="*/ 4456892 h 4456892"/>
                <a:gd name="connsiteX23" fmla="*/ 2457474 w 4268245"/>
                <a:gd name="connsiteY23" fmla="*/ 4445132 h 4456892"/>
                <a:gd name="connsiteX24" fmla="*/ 2633848 w 4268245"/>
                <a:gd name="connsiteY24" fmla="*/ 4409854 h 4456892"/>
                <a:gd name="connsiteX25" fmla="*/ 2916046 w 4268245"/>
                <a:gd name="connsiteY25" fmla="*/ 4292257 h 4456892"/>
                <a:gd name="connsiteX26" fmla="*/ 3268793 w 4268245"/>
                <a:gd name="connsiteY26" fmla="*/ 4080584 h 4456892"/>
                <a:gd name="connsiteX27" fmla="*/ 3574508 w 4268245"/>
                <a:gd name="connsiteY27" fmla="*/ 3868912 h 4456892"/>
                <a:gd name="connsiteX28" fmla="*/ 3786156 w 4268245"/>
                <a:gd name="connsiteY28" fmla="*/ 3680758 h 4456892"/>
                <a:gd name="connsiteX29" fmla="*/ 3962530 w 4268245"/>
                <a:gd name="connsiteY29" fmla="*/ 3469085 h 4456892"/>
                <a:gd name="connsiteX30" fmla="*/ 4080113 w 4268245"/>
                <a:gd name="connsiteY30" fmla="*/ 3257412 h 4456892"/>
                <a:gd name="connsiteX31" fmla="*/ 4185937 w 4268245"/>
                <a:gd name="connsiteY31" fmla="*/ 2963422 h 4456892"/>
                <a:gd name="connsiteX32" fmla="*/ 4256487 w 4268245"/>
                <a:gd name="connsiteY32" fmla="*/ 2598874 h 4456892"/>
                <a:gd name="connsiteX33" fmla="*/ 4268245 w 4268245"/>
                <a:gd name="connsiteY33" fmla="*/ 2234326 h 4456892"/>
                <a:gd name="connsiteX34" fmla="*/ 4268245 w 4268245"/>
                <a:gd name="connsiteY34" fmla="*/ 1916817 h 4456892"/>
                <a:gd name="connsiteX35" fmla="*/ 4221212 w 4268245"/>
                <a:gd name="connsiteY35" fmla="*/ 1622826 h 4456892"/>
                <a:gd name="connsiteX36" fmla="*/ 4056596 w 4268245"/>
                <a:gd name="connsiteY36" fmla="*/ 1281798 h 4456892"/>
                <a:gd name="connsiteX37" fmla="*/ 3927255 w 4268245"/>
                <a:gd name="connsiteY37" fmla="*/ 1093644 h 4456892"/>
                <a:gd name="connsiteX38" fmla="*/ 3598024 w 4268245"/>
                <a:gd name="connsiteY38" fmla="*/ 764375 h 4456892"/>
                <a:gd name="connsiteX39" fmla="*/ 3339343 w 4268245"/>
                <a:gd name="connsiteY39" fmla="*/ 517423 h 4456892"/>
                <a:gd name="connsiteX40" fmla="*/ 3092420 w 4268245"/>
                <a:gd name="connsiteY40" fmla="*/ 341029 h 4456892"/>
                <a:gd name="connsiteX41" fmla="*/ 2751430 w 4268245"/>
                <a:gd name="connsiteY41" fmla="*/ 152875 h 4456892"/>
                <a:gd name="connsiteX42" fmla="*/ 2492749 w 4268245"/>
                <a:gd name="connsiteY42" fmla="*/ 47039 h 4456892"/>
                <a:gd name="connsiteX43" fmla="*/ 2292859 w 4268245"/>
                <a:gd name="connsiteY43" fmla="*/ 0 h 4456892"/>
                <a:gd name="connsiteX44" fmla="*/ 2128243 w 4268245"/>
                <a:gd name="connsiteY44" fmla="*/ 0 h 4456892"/>
                <a:gd name="connsiteX45" fmla="*/ 1834287 w 4268245"/>
                <a:gd name="connsiteY45" fmla="*/ 23520 h 4456892"/>
                <a:gd name="connsiteX46" fmla="*/ 1657913 w 4268245"/>
                <a:gd name="connsiteY46" fmla="*/ 105837 h 4456892"/>
                <a:gd name="connsiteX47" fmla="*/ 1387473 w 4268245"/>
                <a:gd name="connsiteY47" fmla="*/ 282231 h 44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68245" h="4456892">
                  <a:moveTo>
                    <a:pt x="1387473" y="282231"/>
                  </a:moveTo>
                  <a:lnTo>
                    <a:pt x="1011209" y="576221"/>
                  </a:lnTo>
                  <a:lnTo>
                    <a:pt x="752528" y="823173"/>
                  </a:lnTo>
                  <a:lnTo>
                    <a:pt x="540879" y="1058365"/>
                  </a:lnTo>
                  <a:lnTo>
                    <a:pt x="317472" y="1340596"/>
                  </a:lnTo>
                  <a:lnTo>
                    <a:pt x="152857" y="1611067"/>
                  </a:lnTo>
                  <a:lnTo>
                    <a:pt x="47033" y="1822740"/>
                  </a:lnTo>
                  <a:lnTo>
                    <a:pt x="0" y="2069691"/>
                  </a:lnTo>
                  <a:lnTo>
                    <a:pt x="0" y="2069691"/>
                  </a:lnTo>
                  <a:lnTo>
                    <a:pt x="0" y="2269605"/>
                  </a:lnTo>
                  <a:lnTo>
                    <a:pt x="0" y="2469518"/>
                  </a:lnTo>
                  <a:lnTo>
                    <a:pt x="23516" y="2704710"/>
                  </a:lnTo>
                  <a:lnTo>
                    <a:pt x="23516" y="2704710"/>
                  </a:lnTo>
                  <a:lnTo>
                    <a:pt x="70549" y="2951662"/>
                  </a:lnTo>
                  <a:lnTo>
                    <a:pt x="152857" y="3186854"/>
                  </a:lnTo>
                  <a:lnTo>
                    <a:pt x="246923" y="3339729"/>
                  </a:lnTo>
                  <a:lnTo>
                    <a:pt x="470330" y="3598441"/>
                  </a:lnTo>
                  <a:lnTo>
                    <a:pt x="740769" y="3845392"/>
                  </a:lnTo>
                  <a:lnTo>
                    <a:pt x="999451" y="4033546"/>
                  </a:lnTo>
                  <a:lnTo>
                    <a:pt x="1316924" y="4221700"/>
                  </a:lnTo>
                  <a:lnTo>
                    <a:pt x="1540331" y="4339296"/>
                  </a:lnTo>
                  <a:lnTo>
                    <a:pt x="1751979" y="4409854"/>
                  </a:lnTo>
                  <a:lnTo>
                    <a:pt x="2175276" y="4456892"/>
                  </a:lnTo>
                  <a:lnTo>
                    <a:pt x="2457474" y="4445132"/>
                  </a:lnTo>
                  <a:lnTo>
                    <a:pt x="2633848" y="4409854"/>
                  </a:lnTo>
                  <a:lnTo>
                    <a:pt x="2916046" y="4292257"/>
                  </a:lnTo>
                  <a:lnTo>
                    <a:pt x="3268793" y="4080584"/>
                  </a:lnTo>
                  <a:lnTo>
                    <a:pt x="3574508" y="3868912"/>
                  </a:lnTo>
                  <a:lnTo>
                    <a:pt x="3786156" y="3680758"/>
                  </a:lnTo>
                  <a:lnTo>
                    <a:pt x="3962530" y="3469085"/>
                  </a:lnTo>
                  <a:lnTo>
                    <a:pt x="4080113" y="3257412"/>
                  </a:lnTo>
                  <a:lnTo>
                    <a:pt x="4185937" y="2963422"/>
                  </a:lnTo>
                  <a:lnTo>
                    <a:pt x="4256487" y="2598874"/>
                  </a:lnTo>
                  <a:lnTo>
                    <a:pt x="4268245" y="2234326"/>
                  </a:lnTo>
                  <a:lnTo>
                    <a:pt x="4268245" y="1916817"/>
                  </a:lnTo>
                  <a:lnTo>
                    <a:pt x="4221212" y="1622826"/>
                  </a:lnTo>
                  <a:lnTo>
                    <a:pt x="4056596" y="1281798"/>
                  </a:lnTo>
                  <a:lnTo>
                    <a:pt x="3927255" y="1093644"/>
                  </a:lnTo>
                  <a:lnTo>
                    <a:pt x="3598024" y="764375"/>
                  </a:lnTo>
                  <a:lnTo>
                    <a:pt x="3339343" y="517423"/>
                  </a:lnTo>
                  <a:lnTo>
                    <a:pt x="3092420" y="341029"/>
                  </a:lnTo>
                  <a:lnTo>
                    <a:pt x="2751430" y="152875"/>
                  </a:lnTo>
                  <a:lnTo>
                    <a:pt x="2492749" y="47039"/>
                  </a:lnTo>
                  <a:lnTo>
                    <a:pt x="2292859" y="0"/>
                  </a:lnTo>
                  <a:lnTo>
                    <a:pt x="2128243" y="0"/>
                  </a:lnTo>
                  <a:lnTo>
                    <a:pt x="1834287" y="23520"/>
                  </a:lnTo>
                  <a:lnTo>
                    <a:pt x="1657913" y="105837"/>
                  </a:lnTo>
                  <a:lnTo>
                    <a:pt x="1387473" y="282231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7" name="Ovale 926"/>
          <p:cNvSpPr/>
          <p:nvPr/>
        </p:nvSpPr>
        <p:spPr>
          <a:xfrm flipV="1">
            <a:off x="2316678" y="4704674"/>
            <a:ext cx="62613" cy="70087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8" name="Ovale 927"/>
          <p:cNvSpPr/>
          <p:nvPr/>
        </p:nvSpPr>
        <p:spPr>
          <a:xfrm flipV="1">
            <a:off x="2325218" y="4860008"/>
            <a:ext cx="62613" cy="83793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29" name="Ovale 928"/>
          <p:cNvSpPr/>
          <p:nvPr/>
        </p:nvSpPr>
        <p:spPr>
          <a:xfrm>
            <a:off x="2548654" y="4644330"/>
            <a:ext cx="180576" cy="180203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0" name="Ovale 929"/>
          <p:cNvSpPr/>
          <p:nvPr/>
        </p:nvSpPr>
        <p:spPr>
          <a:xfrm>
            <a:off x="2735946" y="4538993"/>
            <a:ext cx="76463" cy="106761"/>
          </a:xfrm>
          <a:prstGeom prst="ellipse">
            <a:avLst/>
          </a:prstGeom>
          <a:gradFill flip="none" rotWithShape="1">
            <a:gsLst>
              <a:gs pos="22000">
                <a:srgbClr val="CC9966"/>
              </a:gs>
              <a:gs pos="86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/>
          <a:lstStyle>
            <a:lvl1pPr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1" name="Ovale 828"/>
          <p:cNvSpPr>
            <a:spLocks noChangeArrowheads="1"/>
          </p:cNvSpPr>
          <p:nvPr/>
        </p:nvSpPr>
        <p:spPr bwMode="auto">
          <a:xfrm flipV="1">
            <a:off x="2836863" y="4032340"/>
            <a:ext cx="49212" cy="49213"/>
          </a:xfrm>
          <a:prstGeom prst="ellipse">
            <a:avLst/>
          </a:prstGeom>
          <a:solidFill>
            <a:srgbClr val="FFCC00"/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2" name="Ovale 829"/>
          <p:cNvSpPr>
            <a:spLocks noChangeArrowheads="1"/>
          </p:cNvSpPr>
          <p:nvPr/>
        </p:nvSpPr>
        <p:spPr bwMode="auto">
          <a:xfrm flipV="1">
            <a:off x="2733675" y="4329203"/>
            <a:ext cx="49213" cy="50800"/>
          </a:xfrm>
          <a:prstGeom prst="ellipse">
            <a:avLst/>
          </a:prstGeom>
          <a:solidFill>
            <a:srgbClr val="FFCC00"/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3" name="Ovale 830"/>
          <p:cNvSpPr>
            <a:spLocks noChangeArrowheads="1"/>
          </p:cNvSpPr>
          <p:nvPr/>
        </p:nvSpPr>
        <p:spPr bwMode="auto">
          <a:xfrm flipV="1">
            <a:off x="2670175" y="4222840"/>
            <a:ext cx="49213" cy="49213"/>
          </a:xfrm>
          <a:prstGeom prst="ellipse">
            <a:avLst/>
          </a:prstGeom>
          <a:solidFill>
            <a:srgbClr val="FFCC00"/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4" name="Ovale 831"/>
          <p:cNvSpPr>
            <a:spLocks noChangeArrowheads="1"/>
          </p:cNvSpPr>
          <p:nvPr/>
        </p:nvSpPr>
        <p:spPr bwMode="auto">
          <a:xfrm flipV="1">
            <a:off x="2679700" y="4306978"/>
            <a:ext cx="49213" cy="49212"/>
          </a:xfrm>
          <a:prstGeom prst="ellipse">
            <a:avLst/>
          </a:prstGeom>
          <a:solidFill>
            <a:srgbClr val="FFCC00"/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5" name="Figura a mano libera 934"/>
          <p:cNvSpPr/>
          <p:nvPr/>
        </p:nvSpPr>
        <p:spPr>
          <a:xfrm rot="1996096">
            <a:off x="2765425" y="4056153"/>
            <a:ext cx="80963" cy="144462"/>
          </a:xfrm>
          <a:custGeom>
            <a:avLst/>
            <a:gdLst>
              <a:gd name="connsiteX0" fmla="*/ 19489 w 110569"/>
              <a:gd name="connsiteY0" fmla="*/ 14347 h 180599"/>
              <a:gd name="connsiteX1" fmla="*/ 32482 w 110569"/>
              <a:gd name="connsiteY1" fmla="*/ 95551 h 180599"/>
              <a:gd name="connsiteX2" fmla="*/ 0 w 110569"/>
              <a:gd name="connsiteY2" fmla="*/ 163762 h 180599"/>
              <a:gd name="connsiteX3" fmla="*/ 32482 w 110569"/>
              <a:gd name="connsiteY3" fmla="*/ 180002 h 180599"/>
              <a:gd name="connsiteX4" fmla="*/ 84451 w 110569"/>
              <a:gd name="connsiteY4" fmla="*/ 176754 h 180599"/>
              <a:gd name="connsiteX5" fmla="*/ 110436 w 110569"/>
              <a:gd name="connsiteY5" fmla="*/ 173506 h 180599"/>
              <a:gd name="connsiteX6" fmla="*/ 87700 w 110569"/>
              <a:gd name="connsiteY6" fmla="*/ 111791 h 180599"/>
              <a:gd name="connsiteX7" fmla="*/ 110436 w 110569"/>
              <a:gd name="connsiteY7" fmla="*/ 27340 h 180599"/>
              <a:gd name="connsiteX8" fmla="*/ 74707 w 110569"/>
              <a:gd name="connsiteY8" fmla="*/ 1355 h 180599"/>
              <a:gd name="connsiteX9" fmla="*/ 19489 w 110569"/>
              <a:gd name="connsiteY9" fmla="*/ 14347 h 18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69" h="180599">
                <a:moveTo>
                  <a:pt x="19489" y="14347"/>
                </a:moveTo>
                <a:cubicBezTo>
                  <a:pt x="12451" y="30046"/>
                  <a:pt x="35730" y="70649"/>
                  <a:pt x="32482" y="95551"/>
                </a:cubicBezTo>
                <a:cubicBezTo>
                  <a:pt x="29234" y="120454"/>
                  <a:pt x="0" y="149687"/>
                  <a:pt x="0" y="163762"/>
                </a:cubicBezTo>
                <a:cubicBezTo>
                  <a:pt x="0" y="177837"/>
                  <a:pt x="18407" y="177837"/>
                  <a:pt x="32482" y="180002"/>
                </a:cubicBezTo>
                <a:cubicBezTo>
                  <a:pt x="46557" y="182167"/>
                  <a:pt x="71459" y="177837"/>
                  <a:pt x="84451" y="176754"/>
                </a:cubicBezTo>
                <a:cubicBezTo>
                  <a:pt x="97443" y="175671"/>
                  <a:pt x="109895" y="184333"/>
                  <a:pt x="110436" y="173506"/>
                </a:cubicBezTo>
                <a:cubicBezTo>
                  <a:pt x="110977" y="162679"/>
                  <a:pt x="87700" y="136152"/>
                  <a:pt x="87700" y="111791"/>
                </a:cubicBezTo>
                <a:cubicBezTo>
                  <a:pt x="87700" y="87430"/>
                  <a:pt x="112601" y="45746"/>
                  <a:pt x="110436" y="27340"/>
                </a:cubicBezTo>
                <a:cubicBezTo>
                  <a:pt x="108271" y="8934"/>
                  <a:pt x="87158" y="4062"/>
                  <a:pt x="74707" y="1355"/>
                </a:cubicBezTo>
                <a:cubicBezTo>
                  <a:pt x="62256" y="-1352"/>
                  <a:pt x="26527" y="-1352"/>
                  <a:pt x="19489" y="14347"/>
                </a:cubicBezTo>
                <a:close/>
              </a:path>
            </a:pathLst>
          </a:custGeom>
          <a:solidFill>
            <a:srgbClr val="66CC66"/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6" name="Ovale 833"/>
          <p:cNvSpPr>
            <a:spLocks noChangeArrowheads="1"/>
          </p:cNvSpPr>
          <p:nvPr/>
        </p:nvSpPr>
        <p:spPr bwMode="auto">
          <a:xfrm flipV="1">
            <a:off x="2911475" y="4043453"/>
            <a:ext cx="49213" cy="49212"/>
          </a:xfrm>
          <a:prstGeom prst="ellipse">
            <a:avLst/>
          </a:prstGeom>
          <a:solidFill>
            <a:srgbClr val="FFCC00"/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7" name="Ovale 834"/>
          <p:cNvSpPr>
            <a:spLocks noChangeArrowheads="1"/>
          </p:cNvSpPr>
          <p:nvPr/>
        </p:nvSpPr>
        <p:spPr bwMode="auto">
          <a:xfrm flipV="1">
            <a:off x="2760663" y="4133940"/>
            <a:ext cx="49212" cy="49213"/>
          </a:xfrm>
          <a:prstGeom prst="ellipse">
            <a:avLst/>
          </a:prstGeom>
          <a:solidFill>
            <a:srgbClr val="FFCC00">
              <a:alpha val="54117"/>
            </a:srgbClr>
          </a:solidFill>
          <a:ln w="3175">
            <a:solidFill>
              <a:srgbClr val="7F7F7F"/>
            </a:solidFill>
            <a:round/>
            <a:headEnd/>
            <a:tailEnd/>
          </a:ln>
        </p:spPr>
        <p:txBody>
          <a:bodyPr anchor="ctr"/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sp>
        <p:nvSpPr>
          <p:cNvPr id="938" name="Rectangle 128"/>
          <p:cNvSpPr>
            <a:spLocks noChangeAspect="1" noChangeArrowheads="1"/>
          </p:cNvSpPr>
          <p:nvPr/>
        </p:nvSpPr>
        <p:spPr bwMode="auto">
          <a:xfrm>
            <a:off x="244927" y="5581740"/>
            <a:ext cx="3221050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Donor cell</a:t>
            </a:r>
          </a:p>
        </p:txBody>
      </p:sp>
      <p:cxnSp>
        <p:nvCxnSpPr>
          <p:cNvPr id="939" name="Connettore 2 837"/>
          <p:cNvCxnSpPr>
            <a:cxnSpLocks noChangeShapeType="1"/>
          </p:cNvCxnSpPr>
          <p:nvPr/>
        </p:nvCxnSpPr>
        <p:spPr bwMode="auto">
          <a:xfrm flipV="1">
            <a:off x="1846263" y="5067390"/>
            <a:ext cx="0" cy="517525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0" name="Rectangle 128"/>
          <p:cNvSpPr>
            <a:spLocks noChangeAspect="1" noChangeArrowheads="1"/>
          </p:cNvSpPr>
          <p:nvPr/>
        </p:nvSpPr>
        <p:spPr bwMode="auto">
          <a:xfrm>
            <a:off x="139700" y="4649878"/>
            <a:ext cx="1123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- HLA</a:t>
            </a:r>
          </a:p>
        </p:txBody>
      </p:sp>
      <p:sp>
        <p:nvSpPr>
          <p:cNvPr id="941" name="Rectangle 128"/>
          <p:cNvSpPr>
            <a:spLocks noChangeAspect="1" noChangeArrowheads="1"/>
          </p:cNvSpPr>
          <p:nvPr/>
        </p:nvSpPr>
        <p:spPr bwMode="auto">
          <a:xfrm>
            <a:off x="3347174" y="3114696"/>
            <a:ext cx="603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18FF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TCR</a:t>
            </a:r>
          </a:p>
        </p:txBody>
      </p:sp>
      <p:sp>
        <p:nvSpPr>
          <p:cNvPr id="942" name="Rectangle 128"/>
          <p:cNvSpPr>
            <a:spLocks noChangeAspect="1" noChangeArrowheads="1"/>
          </p:cNvSpPr>
          <p:nvPr/>
        </p:nvSpPr>
        <p:spPr bwMode="auto">
          <a:xfrm>
            <a:off x="3659188" y="3554503"/>
            <a:ext cx="18272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618FF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Recipient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18FFD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</a:t>
            </a:r>
          </a:p>
        </p:txBody>
      </p:sp>
      <p:cxnSp>
        <p:nvCxnSpPr>
          <p:cNvPr id="943" name="Connettore 2 842"/>
          <p:cNvCxnSpPr>
            <a:cxnSpLocks noChangeShapeType="1"/>
          </p:cNvCxnSpPr>
          <p:nvPr/>
        </p:nvCxnSpPr>
        <p:spPr bwMode="auto">
          <a:xfrm flipV="1">
            <a:off x="1184275" y="4816565"/>
            <a:ext cx="234950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4" name="Connettore 1 847"/>
          <p:cNvCxnSpPr>
            <a:cxnSpLocks noChangeShapeType="1"/>
          </p:cNvCxnSpPr>
          <p:nvPr/>
        </p:nvCxnSpPr>
        <p:spPr bwMode="auto">
          <a:xfrm flipV="1">
            <a:off x="3162300" y="4305038"/>
            <a:ext cx="661738" cy="351191"/>
          </a:xfrm>
          <a:prstGeom prst="line">
            <a:avLst/>
          </a:prstGeom>
          <a:noFill/>
          <a:ln w="317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5" name="Connettore 1 848"/>
          <p:cNvCxnSpPr>
            <a:cxnSpLocks noChangeShapeType="1"/>
          </p:cNvCxnSpPr>
          <p:nvPr/>
        </p:nvCxnSpPr>
        <p:spPr bwMode="auto">
          <a:xfrm>
            <a:off x="3087688" y="4827678"/>
            <a:ext cx="736350" cy="1395412"/>
          </a:xfrm>
          <a:prstGeom prst="line">
            <a:avLst/>
          </a:prstGeom>
          <a:noFill/>
          <a:ln w="3175">
            <a:solidFill>
              <a:srgbClr val="40404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6" name="Connettore 2 2494"/>
          <p:cNvCxnSpPr>
            <a:cxnSpLocks noChangeShapeType="1"/>
          </p:cNvCxnSpPr>
          <p:nvPr/>
        </p:nvCxnSpPr>
        <p:spPr bwMode="auto">
          <a:xfrm flipH="1">
            <a:off x="3386138" y="3708490"/>
            <a:ext cx="327025" cy="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7" name="Connettore 2 2496"/>
          <p:cNvCxnSpPr>
            <a:cxnSpLocks noChangeShapeType="1"/>
          </p:cNvCxnSpPr>
          <p:nvPr/>
        </p:nvCxnSpPr>
        <p:spPr bwMode="auto">
          <a:xfrm flipH="1">
            <a:off x="2990851" y="3265370"/>
            <a:ext cx="363084" cy="195470"/>
          </a:xfrm>
          <a:prstGeom prst="straightConnector1">
            <a:avLst/>
          </a:prstGeom>
          <a:noFill/>
          <a:ln w="6350">
            <a:solidFill>
              <a:srgbClr val="40404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48" name="Gruppo 45"/>
          <p:cNvGrpSpPr>
            <a:grpSpLocks/>
          </p:cNvGrpSpPr>
          <p:nvPr/>
        </p:nvGrpSpPr>
        <p:grpSpPr bwMode="auto">
          <a:xfrm>
            <a:off x="620713" y="2041615"/>
            <a:ext cx="3035300" cy="498475"/>
            <a:chOff x="-3341802" y="3113681"/>
            <a:chExt cx="3035431" cy="498011"/>
          </a:xfrm>
        </p:grpSpPr>
        <p:cxnSp>
          <p:nvCxnSpPr>
            <p:cNvPr id="949" name="Straight Connector 7"/>
            <p:cNvCxnSpPr>
              <a:cxnSpLocks noChangeShapeType="1"/>
            </p:cNvCxnSpPr>
            <p:nvPr/>
          </p:nvCxnSpPr>
          <p:spPr bwMode="auto">
            <a:xfrm flipH="1">
              <a:off x="-3341802" y="3493681"/>
              <a:ext cx="30354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0" name="Straight Connector 7"/>
            <p:cNvCxnSpPr>
              <a:cxnSpLocks noChangeShapeType="1"/>
            </p:cNvCxnSpPr>
            <p:nvPr/>
          </p:nvCxnSpPr>
          <p:spPr bwMode="auto">
            <a:xfrm flipH="1">
              <a:off x="-3341801" y="3493681"/>
              <a:ext cx="3035430" cy="0"/>
            </a:xfrm>
            <a:prstGeom prst="line">
              <a:avLst/>
            </a:prstGeom>
            <a:noFill/>
            <a:ln w="12700">
              <a:solidFill>
                <a:srgbClr val="D9D9D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1" name="Straight Arrow Connector 12"/>
            <p:cNvCxnSpPr>
              <a:cxnSpLocks noChangeShapeType="1"/>
            </p:cNvCxnSpPr>
            <p:nvPr/>
          </p:nvCxnSpPr>
          <p:spPr bwMode="auto">
            <a:xfrm>
              <a:off x="-3148817" y="3116150"/>
              <a:ext cx="200153" cy="0"/>
            </a:xfrm>
            <a:prstGeom prst="straightConnector1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" name="Straight Connector 10"/>
            <p:cNvCxnSpPr>
              <a:cxnSpLocks noChangeShapeType="1"/>
            </p:cNvCxnSpPr>
            <p:nvPr/>
          </p:nvCxnSpPr>
          <p:spPr bwMode="auto">
            <a:xfrm flipV="1">
              <a:off x="-3148818" y="3113681"/>
              <a:ext cx="0" cy="311496"/>
            </a:xfrm>
            <a:prstGeom prst="line">
              <a:avLst/>
            </a:prstGeom>
            <a:noFill/>
            <a:ln w="12700">
              <a:solidFill>
                <a:srgbClr val="0D0D0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3" name="Rectangle 3"/>
            <p:cNvSpPr>
              <a:spLocks noChangeArrowheads="1"/>
            </p:cNvSpPr>
            <p:nvPr/>
          </p:nvSpPr>
          <p:spPr bwMode="auto">
            <a:xfrm>
              <a:off x="-3119542" y="3380133"/>
              <a:ext cx="141293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954" name="Rectangle 79"/>
            <p:cNvSpPr>
              <a:spLocks noChangeArrowheads="1"/>
            </p:cNvSpPr>
            <p:nvPr/>
          </p:nvSpPr>
          <p:spPr bwMode="auto">
            <a:xfrm>
              <a:off x="-2033646" y="3380133"/>
              <a:ext cx="153994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955" name="Rectangle 80"/>
            <p:cNvSpPr>
              <a:spLocks noChangeArrowheads="1"/>
            </p:cNvSpPr>
            <p:nvPr/>
          </p:nvSpPr>
          <p:spPr bwMode="auto">
            <a:xfrm>
              <a:off x="-1539912" y="3380133"/>
              <a:ext cx="98429" cy="231559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956" name="Rectangle 81"/>
            <p:cNvSpPr>
              <a:spLocks noChangeArrowheads="1"/>
            </p:cNvSpPr>
            <p:nvPr/>
          </p:nvSpPr>
          <p:spPr bwMode="auto">
            <a:xfrm>
              <a:off x="-3157644" y="3410268"/>
              <a:ext cx="38102" cy="171290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  <p:sp>
          <p:nvSpPr>
            <p:cNvPr id="957" name="Rectangle 83"/>
            <p:cNvSpPr>
              <a:spLocks noChangeArrowheads="1"/>
            </p:cNvSpPr>
            <p:nvPr/>
          </p:nvSpPr>
          <p:spPr bwMode="auto">
            <a:xfrm>
              <a:off x="-835032" y="3410268"/>
              <a:ext cx="307988" cy="171290"/>
            </a:xfrm>
            <a:prstGeom prst="rect">
              <a:avLst/>
            </a:prstGeom>
            <a:solidFill>
              <a:srgbClr val="C4BD97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marL="342900" indent="-3429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altLang="it-IT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cs typeface="Arial" charset="0"/>
              </a:endParaRPr>
            </a:p>
          </p:txBody>
        </p:sp>
      </p:grpSp>
      <p:grpSp>
        <p:nvGrpSpPr>
          <p:cNvPr id="1005" name="Gruppo 514"/>
          <p:cNvGrpSpPr>
            <a:grpSpLocks/>
          </p:cNvGrpSpPr>
          <p:nvPr/>
        </p:nvGrpSpPr>
        <p:grpSpPr bwMode="auto">
          <a:xfrm>
            <a:off x="6700852" y="2582553"/>
            <a:ext cx="1177643" cy="1479550"/>
            <a:chOff x="6284619" y="5105114"/>
            <a:chExt cx="1178093" cy="1479559"/>
          </a:xfrm>
        </p:grpSpPr>
        <p:sp>
          <p:nvSpPr>
            <p:cNvPr id="1006" name="CasellaDiTesto 467"/>
            <p:cNvSpPr txBox="1">
              <a:spLocks noChangeArrowheads="1"/>
            </p:cNvSpPr>
            <p:nvPr/>
          </p:nvSpPr>
          <p:spPr bwMode="auto">
            <a:xfrm>
              <a:off x="6288194" y="6112471"/>
              <a:ext cx="1174518" cy="367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B2M</a:t>
              </a:r>
              <a:endParaRPr kumimoji="0" lang="en-AU" altLang="en-US" sz="1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07" name="CasellaDiTesto 468"/>
            <p:cNvSpPr txBox="1">
              <a:spLocks noChangeArrowheads="1"/>
            </p:cNvSpPr>
            <p:nvPr/>
          </p:nvSpPr>
          <p:spPr bwMode="auto">
            <a:xfrm rot="16200000">
              <a:off x="5698786" y="5690947"/>
              <a:ext cx="1479559" cy="307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3200" i="1">
                  <a:solidFill>
                    <a:srgbClr val="FDE2B9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–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SzPct val="100000"/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HLA-ABC</a:t>
              </a:r>
            </a:p>
          </p:txBody>
        </p:sp>
        <p:cxnSp>
          <p:nvCxnSpPr>
            <p:cNvPr id="1008" name="Straight Arrow Connector 136"/>
            <p:cNvCxnSpPr>
              <a:cxnSpLocks noChangeShapeType="1"/>
            </p:cNvCxnSpPr>
            <p:nvPr/>
          </p:nvCxnSpPr>
          <p:spPr bwMode="auto">
            <a:xfrm flipH="1" flipV="1">
              <a:off x="6594995" y="5519537"/>
              <a:ext cx="0" cy="579283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9" name="Straight Arrow Connector 136"/>
            <p:cNvCxnSpPr>
              <a:cxnSpLocks noChangeShapeType="1"/>
            </p:cNvCxnSpPr>
            <p:nvPr/>
          </p:nvCxnSpPr>
          <p:spPr bwMode="auto">
            <a:xfrm rot="5400000" flipH="1" flipV="1">
              <a:off x="6906174" y="5782212"/>
              <a:ext cx="0" cy="621378"/>
            </a:xfrm>
            <a:prstGeom prst="straightConnector1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93" name="CasellaDiTesto 485">
            <a:extLst>
              <a:ext uri="{FF2B5EF4-FFF2-40B4-BE49-F238E27FC236}">
                <a16:creationId xmlns:a16="http://schemas.microsoft.com/office/drawing/2014/main" id="{3A35F5D6-41F3-F342-9337-079F53BAA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841" y="1065007"/>
            <a:ext cx="19764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Untreated Cells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5415A293-90BE-D049-9C23-544B844D7E74}"/>
              </a:ext>
            </a:extLst>
          </p:cNvPr>
          <p:cNvSpPr txBox="1"/>
          <p:nvPr/>
        </p:nvSpPr>
        <p:spPr>
          <a:xfrm>
            <a:off x="8679241" y="131229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98%</a:t>
            </a:r>
          </a:p>
        </p:txBody>
      </p:sp>
      <p:sp>
        <p:nvSpPr>
          <p:cNvPr id="974" name="CasellaDiTesto 485">
            <a:extLst>
              <a:ext uri="{FF2B5EF4-FFF2-40B4-BE49-F238E27FC236}">
                <a16:creationId xmlns:a16="http://schemas.microsoft.com/office/drawing/2014/main" id="{E438C83D-DC29-8146-B7DA-3C16357D3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277" y="1976086"/>
            <a:ext cx="25439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3200" i="1">
                <a:solidFill>
                  <a:srgbClr val="FDE2B9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57200">
              <a:spcBef>
                <a:spcPct val="20000"/>
              </a:spcBef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Clinical</a:t>
            </a:r>
            <a:r>
              <a:rPr kumimoji="0" lang="en-AU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-grade iPSC cell line</a:t>
            </a:r>
            <a:endParaRPr kumimoji="0" lang="en-AU" altLang="en-US" sz="14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2" name="Rettangolo 481">
            <a:extLst>
              <a:ext uri="{FF2B5EF4-FFF2-40B4-BE49-F238E27FC236}">
                <a16:creationId xmlns:a16="http://schemas.microsoft.com/office/drawing/2014/main" id="{3BC8AC9C-894D-C941-B6B5-463742E01F76}"/>
              </a:ext>
            </a:extLst>
          </p:cNvPr>
          <p:cNvSpPr/>
          <p:nvPr/>
        </p:nvSpPr>
        <p:spPr>
          <a:xfrm>
            <a:off x="0" y="0"/>
            <a:ext cx="9983096" cy="10650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dirty="0"/>
          </a:p>
        </p:txBody>
      </p:sp>
      <p:sp>
        <p:nvSpPr>
          <p:cNvPr id="487" name="Triangolo rettangolo 486">
            <a:extLst>
              <a:ext uri="{FF2B5EF4-FFF2-40B4-BE49-F238E27FC236}">
                <a16:creationId xmlns:a16="http://schemas.microsoft.com/office/drawing/2014/main" id="{22948472-55C3-9843-BF01-9F71C31C9B91}"/>
              </a:ext>
            </a:extLst>
          </p:cNvPr>
          <p:cNvSpPr/>
          <p:nvPr/>
        </p:nvSpPr>
        <p:spPr>
          <a:xfrm flipV="1">
            <a:off x="9983096" y="0"/>
            <a:ext cx="1072831" cy="106500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Titolo 1">
            <a:extLst>
              <a:ext uri="{FF2B5EF4-FFF2-40B4-BE49-F238E27FC236}">
                <a16:creationId xmlns:a16="http://schemas.microsoft.com/office/drawing/2014/main" id="{9B0AEF68-859F-1E48-B4ED-BE267A3ADCCC}"/>
              </a:ext>
            </a:extLst>
          </p:cNvPr>
          <p:cNvSpPr txBox="1">
            <a:spLocks/>
          </p:cNvSpPr>
          <p:nvPr/>
        </p:nvSpPr>
        <p:spPr>
          <a:xfrm>
            <a:off x="304798" y="0"/>
            <a:ext cx="10953009" cy="10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8377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b="0" i="1" dirty="0">
                <a:solidFill>
                  <a:schemeClr val="bg2"/>
                </a:solidFill>
                <a:latin typeface="Arial" charset="0"/>
                <a:cs typeface="Arial" charset="0"/>
              </a:rPr>
              <a:t>Generation of Universal Donor Cells</a:t>
            </a:r>
          </a:p>
        </p:txBody>
      </p:sp>
      <p:sp>
        <p:nvSpPr>
          <p:cNvPr id="478" name="Rectangle 128">
            <a:extLst>
              <a:ext uri="{FF2B5EF4-FFF2-40B4-BE49-F238E27FC236}">
                <a16:creationId xmlns:a16="http://schemas.microsoft.com/office/drawing/2014/main" id="{0366A46C-70DF-DC43-A9FF-E74605B5E8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263" y="1251635"/>
            <a:ext cx="31083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0488" tIns="44450" rIns="90488" bIns="4445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CTL-mediated rejection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allogeneic tissue/organ</a:t>
            </a:r>
          </a:p>
        </p:txBody>
      </p:sp>
    </p:spTree>
    <p:extLst>
      <p:ext uri="{BB962C8B-B14F-4D97-AF65-F5344CB8AC3E}">
        <p14:creationId xmlns:p14="http://schemas.microsoft.com/office/powerpoint/2010/main" val="38814445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1357</Words>
  <Application>Microsoft Macintosh PowerPoint</Application>
  <PresentationFormat>Widescreen</PresentationFormat>
  <Paragraphs>576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AppleSymbols</vt:lpstr>
      <vt:lpstr>Arial</vt:lpstr>
      <vt:lpstr>Calibri</vt:lpstr>
      <vt:lpstr>Calibri Light</vt:lpstr>
      <vt:lpstr>Helvetica Neue</vt:lpstr>
      <vt:lpstr>Symbol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Directions in Targeted (Epi) Genome Editing </dc:title>
  <dc:creator>Lombardo Angelo</dc:creator>
  <cp:lastModifiedBy>Lombardo Angelo</cp:lastModifiedBy>
  <cp:revision>47</cp:revision>
  <dcterms:created xsi:type="dcterms:W3CDTF">2018-11-12T20:27:16Z</dcterms:created>
  <dcterms:modified xsi:type="dcterms:W3CDTF">2018-11-26T13:02:11Z</dcterms:modified>
</cp:coreProperties>
</file>